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16"/>
  </p:notesMasterIdLst>
  <p:sldIdLst>
    <p:sldId id="256" r:id="rId5"/>
    <p:sldId id="257" r:id="rId6"/>
    <p:sldId id="258" r:id="rId7"/>
    <p:sldId id="263" r:id="rId8"/>
    <p:sldId id="259" r:id="rId9"/>
    <p:sldId id="260" r:id="rId10"/>
    <p:sldId id="266" r:id="rId11"/>
    <p:sldId id="267" r:id="rId12"/>
    <p:sldId id="264" r:id="rId13"/>
    <p:sldId id="268" r:id="rId14"/>
    <p:sldId id="262"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564"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6E1BD9-51C5-414B-8FE2-3F313B35F9E4}" type="datetimeFigureOut">
              <a:rPr lang="en-US" smtClean="0"/>
              <a:t>4/9/2020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1EA166-CBB5-4C65-B51E-133CDA09447B}" type="slidenum">
              <a:rPr lang="en-US" smtClean="0"/>
              <a:t>‹#›</a:t>
            </a:fld>
            <a:endParaRPr lang="en-US" dirty="0"/>
          </a:p>
        </p:txBody>
      </p:sp>
    </p:spTree>
    <p:extLst>
      <p:ext uri="{BB962C8B-B14F-4D97-AF65-F5344CB8AC3E}">
        <p14:creationId xmlns:p14="http://schemas.microsoft.com/office/powerpoint/2010/main" val="20725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1EA166-CBB5-4C65-B51E-133CDA09447B}" type="slidenum">
              <a:rPr lang="en-US" smtClean="0"/>
              <a:t>11</a:t>
            </a:fld>
            <a:endParaRPr lang="en-US" dirty="0"/>
          </a:p>
        </p:txBody>
      </p:sp>
    </p:spTree>
    <p:extLst>
      <p:ext uri="{BB962C8B-B14F-4D97-AF65-F5344CB8AC3E}">
        <p14:creationId xmlns:p14="http://schemas.microsoft.com/office/powerpoint/2010/main" val="42050569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28403" y="945913"/>
            <a:ext cx="8637073" cy="2618554"/>
          </a:xfrm>
        </p:spPr>
        <p:txBody>
          <a:bodyPr bIns="0" anchor="b">
            <a:normAutofit/>
          </a:bodyPr>
          <a:lstStyle>
            <a:lvl1pPr algn="l">
              <a:defRPr sz="6600"/>
            </a:lvl1pPr>
          </a:lstStyle>
          <a:p>
            <a:r>
              <a:rPr lang="en-US"/>
              <a:t>Click to edit Master title style</a:t>
            </a:r>
          </a:p>
        </p:txBody>
      </p:sp>
      <p:sp>
        <p:nvSpPr>
          <p:cNvPr id="3" name="Subtitle 2"/>
          <p:cNvSpPr>
            <a:spLocks noGrp="1"/>
          </p:cNvSpPr>
          <p:nvPr>
            <p:ph type="subTitle" idx="1"/>
          </p:nvPr>
        </p:nvSpPr>
        <p:spPr>
          <a:xfrm>
            <a:off x="1128404" y="3564467"/>
            <a:ext cx="8637072" cy="1071095"/>
          </a:xfrm>
        </p:spPr>
        <p:txBody>
          <a:bodyPr tIns="91440" bIns="91440">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8A87A34-81AB-432B-8DAE-1953F412C126}" type="datetimeFigureOut">
              <a:rPr lang="en-US" dirty="0"/>
              <a:t>4/9/2020</a:t>
            </a:fld>
            <a:endParaRPr lang="en-US" dirty="0"/>
          </a:p>
        </p:txBody>
      </p:sp>
      <p:sp>
        <p:nvSpPr>
          <p:cNvPr id="5" name="Footer Placeholder 4"/>
          <p:cNvSpPr>
            <a:spLocks noGrp="1"/>
          </p:cNvSpPr>
          <p:nvPr>
            <p:ph type="ftr" sz="quarter" idx="11"/>
          </p:nvPr>
        </p:nvSpPr>
        <p:spPr>
          <a:xfrm>
            <a:off x="1127124" y="329307"/>
            <a:ext cx="5943668" cy="309201"/>
          </a:xfrm>
        </p:spPr>
        <p:txBody>
          <a:bodyPr/>
          <a:lstStyle/>
          <a:p>
            <a:endParaRPr lang="en-US" dirty="0"/>
          </a:p>
        </p:txBody>
      </p:sp>
      <p:sp>
        <p:nvSpPr>
          <p:cNvPr id="6" name="Slide Number Placeholder 5"/>
          <p:cNvSpPr>
            <a:spLocks noGrp="1"/>
          </p:cNvSpPr>
          <p:nvPr>
            <p:ph type="sldNum" sz="quarter" idx="12"/>
          </p:nvPr>
        </p:nvSpPr>
        <p:spPr>
          <a:xfrm>
            <a:off x="9924392" y="134930"/>
            <a:ext cx="811019" cy="503578"/>
          </a:xfrm>
        </p:spPr>
        <p:txBody>
          <a:bodyPr/>
          <a:lstStyle/>
          <a:p>
            <a:fld id="{6D22F896-40B5-4ADD-8801-0D06FADFA095}" type="slidenum">
              <a:rPr lang="en-US" dirty="0"/>
              <a:t>‹#›</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4/9/2020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pic>
        <p:nvPicPr>
          <p:cNvPr id="15" name="Picture 14"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4709" y="798973"/>
            <a:ext cx="1615742" cy="4659889"/>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1130270"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4/9/2020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pic>
        <p:nvPicPr>
          <p:cNvPr id="17" name="Picture 16"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59215" b="36435"/>
          <a:stretch/>
        </p:blipFill>
        <p:spPr>
          <a:xfrm rot="5400000">
            <a:off x="8642279" y="3046916"/>
            <a:ext cx="4663440" cy="15544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z="1200"/>
            </a:lvl1pPr>
          </a:lstStyle>
          <a:p>
            <a:fld id="{48A87A34-81AB-432B-8DAE-1953F412C126}" type="datetimeFigureOut">
              <a:rPr lang="en-US" dirty="0"/>
              <a:pPr/>
              <a:t>4/9/2020</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pic>
        <p:nvPicPr>
          <p:cNvPr id="24" name="Picture 2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29167" y="1756129"/>
            <a:ext cx="8619060" cy="2050065"/>
          </a:xfrm>
        </p:spPr>
        <p:txBody>
          <a:bodyPr anchor="b">
            <a:normAutofit/>
          </a:bodyPr>
          <a:lstStyle>
            <a:lvl1pPr algn="l">
              <a:defRPr sz="3600"/>
            </a:lvl1pPr>
          </a:lstStyle>
          <a:p>
            <a:r>
              <a:rPr lang="en-US"/>
              <a:t>Click to edit Master title style</a:t>
            </a:r>
          </a:p>
        </p:txBody>
      </p:sp>
      <p:sp>
        <p:nvSpPr>
          <p:cNvPr id="3" name="Text Placeholder 2"/>
          <p:cNvSpPr>
            <a:spLocks noGrp="1"/>
          </p:cNvSpPr>
          <p:nvPr>
            <p:ph type="body" idx="1"/>
          </p:nvPr>
        </p:nvSpPr>
        <p:spPr>
          <a:xfrm>
            <a:off x="1129166" y="3806195"/>
            <a:ext cx="861906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4/9/2020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31052" y="958037"/>
            <a:ext cx="9605635" cy="1059305"/>
          </a:xfrm>
        </p:spPr>
        <p:txBody>
          <a:bodyPr/>
          <a:lstStyle/>
          <a:p>
            <a:r>
              <a:rPr lang="en-US"/>
              <a:t>Click to edit Master title style</a:t>
            </a:r>
          </a:p>
        </p:txBody>
      </p:sp>
      <p:sp>
        <p:nvSpPr>
          <p:cNvPr id="3" name="Content Placeholder 2"/>
          <p:cNvSpPr>
            <a:spLocks noGrp="1"/>
          </p:cNvSpPr>
          <p:nvPr>
            <p:ph sz="half" idx="1"/>
          </p:nvPr>
        </p:nvSpPr>
        <p:spPr>
          <a:xfrm>
            <a:off x="1129166" y="2165621"/>
            <a:ext cx="4645152" cy="32938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5606" y="2171769"/>
            <a:ext cx="4645152" cy="32870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A87A34-81AB-432B-8DAE-1953F412C126}" type="datetimeFigureOut">
              <a:rPr lang="en-US" dirty="0"/>
              <a:t>4/9/2020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29166" y="953336"/>
            <a:ext cx="9607661" cy="1056319"/>
          </a:xfrm>
        </p:spPr>
        <p:txBody>
          <a:bodyPr/>
          <a:lstStyle/>
          <a:p>
            <a:r>
              <a:rPr lang="en-US"/>
              <a:t>Click to edit Master title style</a:t>
            </a:r>
          </a:p>
        </p:txBody>
      </p:sp>
      <p:sp>
        <p:nvSpPr>
          <p:cNvPr id="3" name="Text Placeholder 2"/>
          <p:cNvSpPr>
            <a:spLocks noGrp="1"/>
          </p:cNvSpPr>
          <p:nvPr>
            <p:ph type="body" idx="1"/>
          </p:nvPr>
        </p:nvSpPr>
        <p:spPr>
          <a:xfrm>
            <a:off x="1129166" y="2169727"/>
            <a:ext cx="4645152" cy="801943"/>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9166" y="2974448"/>
            <a:ext cx="4645152" cy="24938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094337" y="2173181"/>
            <a:ext cx="4645152" cy="802237"/>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94337" y="2971669"/>
            <a:ext cx="4645152" cy="2487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A87A34-81AB-432B-8DAE-1953F412C126}" type="datetimeFigureOut">
              <a:rPr lang="en-US" dirty="0"/>
              <a:t>4/9/2020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pic>
        <p:nvPicPr>
          <p:cNvPr id="18" name="Picture 17"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A87A34-81AB-432B-8DAE-1953F412C126}" type="datetimeFigureOut">
              <a:rPr lang="en-US" dirty="0"/>
              <a:t>4/9/2020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pic>
        <p:nvPicPr>
          <p:cNvPr id="14" name="Picture 1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4/9/2020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4291" y="952578"/>
            <a:ext cx="3275013" cy="2322176"/>
          </a:xfrm>
        </p:spPr>
        <p:txBody>
          <a:bodyPr anchor="b">
            <a:normAutofit/>
          </a:bodyPr>
          <a:lstStyle>
            <a:lvl1pPr algn="l">
              <a:defRPr sz="2400"/>
            </a:lvl1pPr>
          </a:lstStyle>
          <a:p>
            <a:r>
              <a:rPr lang="en-US"/>
              <a:t>Click to edit Master title style</a:t>
            </a:r>
          </a:p>
        </p:txBody>
      </p:sp>
      <p:sp>
        <p:nvSpPr>
          <p:cNvPr id="3" name="Content Placeholder 2"/>
          <p:cNvSpPr>
            <a:spLocks noGrp="1"/>
          </p:cNvSpPr>
          <p:nvPr>
            <p:ph idx="1"/>
          </p:nvPr>
        </p:nvSpPr>
        <p:spPr>
          <a:xfrm>
            <a:off x="4723334" y="952578"/>
            <a:ext cx="6012470" cy="4505221"/>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24291" y="3274754"/>
            <a:ext cx="3275013" cy="2178918"/>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tx1">
                    <a:lumMod val="85000"/>
                    <a:lumOff val="15000"/>
                  </a:schemeClr>
                </a:gs>
                <a:gs pos="100000">
                  <a:schemeClr val="tx1">
                    <a:lumMod val="95000"/>
                    <a:lumOff val="5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129124" y="1129513"/>
            <a:ext cx="5854872" cy="1924208"/>
          </a:xfrm>
        </p:spPr>
        <p:txBody>
          <a:bodyPr anchor="b">
            <a:normAutofit/>
          </a:bodyPr>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128247" y="3053721"/>
            <a:ext cx="5846486" cy="2096013"/>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125300" y="5469856"/>
            <a:ext cx="5849605" cy="320123"/>
          </a:xfrm>
        </p:spPr>
        <p:txBody>
          <a:bodyPr/>
          <a:lstStyle>
            <a:lvl1pPr algn="l">
              <a:defRPr/>
            </a:lvl1pPr>
          </a:lstStyle>
          <a:p>
            <a:fld id="{48A87A34-81AB-432B-8DAE-1953F412C126}" type="datetimeFigureOut">
              <a:rPr lang="en-US" dirty="0"/>
              <a:pPr/>
              <a:t>4/9/2020</a:t>
            </a:fld>
            <a:endParaRPr lang="en-US" dirty="0"/>
          </a:p>
        </p:txBody>
      </p:sp>
      <p:sp>
        <p:nvSpPr>
          <p:cNvPr id="6" name="Footer Placeholder 5"/>
          <p:cNvSpPr>
            <a:spLocks noGrp="1"/>
          </p:cNvSpPr>
          <p:nvPr>
            <p:ph type="ftr" sz="quarter" idx="11"/>
          </p:nvPr>
        </p:nvSpPr>
        <p:spPr>
          <a:xfrm>
            <a:off x="1125300" y="318640"/>
            <a:ext cx="4877818" cy="320931"/>
          </a:xfrm>
        </p:spPr>
        <p:txBody>
          <a:bodyPr/>
          <a:lstStyle/>
          <a:p>
            <a:endParaRPr lang="en-US" dirty="0"/>
          </a:p>
        </p:txBody>
      </p:sp>
      <p:sp>
        <p:nvSpPr>
          <p:cNvPr id="7" name="Slide Number Placeholder 6"/>
          <p:cNvSpPr>
            <a:spLocks noGrp="1"/>
          </p:cNvSpPr>
          <p:nvPr>
            <p:ph type="sldNum" sz="quarter" idx="12"/>
          </p:nvPr>
        </p:nvSpPr>
        <p:spPr>
          <a:xfrm>
            <a:off x="6176794" y="137408"/>
            <a:ext cx="811019" cy="503578"/>
          </a:xfrm>
        </p:spPr>
        <p:txBody>
          <a:bodyPr/>
          <a:lstStyle/>
          <a:p>
            <a:fld id="{6D22F896-40B5-4ADD-8801-0D06FADFA095}" type="slidenum">
              <a:rPr lang="en-US" dirty="0"/>
              <a:t>‹#›</a:t>
            </a:fld>
            <a:endParaRPr lang="en-US" dirty="0"/>
          </a:p>
        </p:txBody>
      </p:sp>
      <p:pic>
        <p:nvPicPr>
          <p:cNvPr id="22" name="Picture 21"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t="474" r="48549" b="36564"/>
          <a:stretch/>
        </p:blipFill>
        <p:spPr>
          <a:xfrm>
            <a:off x="1125460" y="643464"/>
            <a:ext cx="5879592" cy="155448"/>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13" name="Rectangle 12"/>
          <p:cNvSpPr/>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130270" y="953324"/>
            <a:ext cx="9603275" cy="1049235"/>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1130270" y="2171769"/>
            <a:ext cx="9603275" cy="32945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32830" y="330370"/>
            <a:ext cx="2515396"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4/9/2020</a:t>
            </a:fld>
            <a:endParaRPr lang="en-US" dirty="0"/>
          </a:p>
        </p:txBody>
      </p:sp>
      <p:sp>
        <p:nvSpPr>
          <p:cNvPr id="5" name="Footer Placeholder 4"/>
          <p:cNvSpPr>
            <a:spLocks noGrp="1"/>
          </p:cNvSpPr>
          <p:nvPr>
            <p:ph type="ftr" sz="quarter" idx="3"/>
          </p:nvPr>
        </p:nvSpPr>
        <p:spPr>
          <a:xfrm>
            <a:off x="1130270"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918076" y="137408"/>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cpd.partners.org/series-coordinator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PartnersCPD@partners.or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cpd.partners.org/series-coordinators" TargetMode="External"/><Relationship Id="rId5" Type="http://schemas.openxmlformats.org/officeDocument/2006/relationships/hyperlink" Target="https://cpd.partners.org/content/covid-19-resource-page" TargetMode="External"/><Relationship Id="rId4" Type="http://schemas.openxmlformats.org/officeDocument/2006/relationships/hyperlink" Target="https://av192.infusionsoft.com/app/form/web-form-submitted1" TargetMode="External"/></Relationships>
</file>

<file path=ppt/slides/_rels/slide2.xml.rels><?xml version="1.0" encoding="UTF-8" standalone="yes"?>
<Relationships xmlns="http://schemas.openxmlformats.org/package/2006/relationships"><Relationship Id="rId2" Type="http://schemas.openxmlformats.org/officeDocument/2006/relationships/hyperlink" Target="mailto:PartnersCPD@partners.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av192.infusionsoft.com/app/form/web-form-submitted1"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D76911D-EF59-453A-80ED-416FC5B0BFFF}"/>
              </a:ext>
            </a:extLst>
          </p:cNvPr>
          <p:cNvPicPr>
            <a:picLocks noChangeAspect="1"/>
          </p:cNvPicPr>
          <p:nvPr/>
        </p:nvPicPr>
        <p:blipFill>
          <a:blip r:embed="rId2"/>
          <a:stretch>
            <a:fillRect/>
          </a:stretch>
        </p:blipFill>
        <p:spPr>
          <a:xfrm>
            <a:off x="-1" y="5170749"/>
            <a:ext cx="5315919" cy="905971"/>
          </a:xfrm>
          <a:prstGeom prst="rect">
            <a:avLst/>
          </a:prstGeom>
        </p:spPr>
      </p:pic>
      <p:sp>
        <p:nvSpPr>
          <p:cNvPr id="2" name="Title 1">
            <a:extLst>
              <a:ext uri="{FF2B5EF4-FFF2-40B4-BE49-F238E27FC236}">
                <a16:creationId xmlns:a16="http://schemas.microsoft.com/office/drawing/2014/main" id="{07E11B99-1B7C-4576-9E28-150235E593EF}"/>
              </a:ext>
            </a:extLst>
          </p:cNvPr>
          <p:cNvSpPr>
            <a:spLocks noGrp="1"/>
          </p:cNvSpPr>
          <p:nvPr>
            <p:ph type="ctrTitle"/>
          </p:nvPr>
        </p:nvSpPr>
        <p:spPr>
          <a:xfrm>
            <a:off x="1128403" y="945913"/>
            <a:ext cx="8637073" cy="2618554"/>
          </a:xfrm>
        </p:spPr>
        <p:txBody>
          <a:bodyPr>
            <a:normAutofit fontScale="90000"/>
          </a:bodyPr>
          <a:lstStyle/>
          <a:p>
            <a:pPr algn="ctr"/>
            <a:r>
              <a:rPr lang="en-US" dirty="0"/>
              <a:t>Supporting Our Continuing Education Community	Webinar</a:t>
            </a:r>
          </a:p>
        </p:txBody>
      </p:sp>
      <p:sp>
        <p:nvSpPr>
          <p:cNvPr id="3" name="Subtitle 2">
            <a:extLst>
              <a:ext uri="{FF2B5EF4-FFF2-40B4-BE49-F238E27FC236}">
                <a16:creationId xmlns:a16="http://schemas.microsoft.com/office/drawing/2014/main" id="{15B65C70-2A78-4C99-AA9D-A5199893F2C9}"/>
              </a:ext>
            </a:extLst>
          </p:cNvPr>
          <p:cNvSpPr>
            <a:spLocks noGrp="1"/>
          </p:cNvSpPr>
          <p:nvPr>
            <p:ph type="subTitle" idx="1"/>
          </p:nvPr>
        </p:nvSpPr>
        <p:spPr>
          <a:xfrm>
            <a:off x="1128404" y="3564467"/>
            <a:ext cx="8637072" cy="1071095"/>
          </a:xfrm>
        </p:spPr>
        <p:txBody>
          <a:bodyPr/>
          <a:lstStyle/>
          <a:p>
            <a:r>
              <a:rPr lang="en-US" dirty="0"/>
              <a:t>Continuing Professional Department (CPD)</a:t>
            </a:r>
          </a:p>
          <a:p>
            <a:r>
              <a:rPr lang="en-US" dirty="0"/>
              <a:t>April 9, 2020 – COVID-19</a:t>
            </a:r>
          </a:p>
          <a:p>
            <a:endParaRPr lang="en-US" dirty="0"/>
          </a:p>
        </p:txBody>
      </p:sp>
      <p:pic>
        <p:nvPicPr>
          <p:cNvPr id="7" name="Picture 6">
            <a:extLst>
              <a:ext uri="{FF2B5EF4-FFF2-40B4-BE49-F238E27FC236}">
                <a16:creationId xmlns:a16="http://schemas.microsoft.com/office/drawing/2014/main" id="{70CB9E80-9C03-461F-B9D8-719D93A4911D}"/>
              </a:ext>
            </a:extLst>
          </p:cNvPr>
          <p:cNvPicPr>
            <a:picLocks noChangeAspect="1"/>
          </p:cNvPicPr>
          <p:nvPr/>
        </p:nvPicPr>
        <p:blipFill>
          <a:blip r:embed="rId3"/>
          <a:stretch>
            <a:fillRect/>
          </a:stretch>
        </p:blipFill>
        <p:spPr>
          <a:xfrm>
            <a:off x="9336903" y="3564467"/>
            <a:ext cx="2664598" cy="2375222"/>
          </a:xfrm>
          <a:prstGeom prst="rect">
            <a:avLst/>
          </a:prstGeom>
        </p:spPr>
      </p:pic>
    </p:spTree>
    <p:extLst>
      <p:ext uri="{BB962C8B-B14F-4D97-AF65-F5344CB8AC3E}">
        <p14:creationId xmlns:p14="http://schemas.microsoft.com/office/powerpoint/2010/main" val="33609744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A8853-6F30-4682-9554-9ACE2FA612EE}"/>
              </a:ext>
            </a:extLst>
          </p:cNvPr>
          <p:cNvSpPr>
            <a:spLocks noGrp="1"/>
          </p:cNvSpPr>
          <p:nvPr>
            <p:ph type="title"/>
          </p:nvPr>
        </p:nvSpPr>
        <p:spPr/>
        <p:txBody>
          <a:bodyPr/>
          <a:lstStyle/>
          <a:p>
            <a:r>
              <a:rPr lang="en-US" dirty="0"/>
              <a:t>Series Coordinator Learning Group</a:t>
            </a:r>
          </a:p>
        </p:txBody>
      </p:sp>
      <p:sp>
        <p:nvSpPr>
          <p:cNvPr id="3" name="Content Placeholder 2">
            <a:extLst>
              <a:ext uri="{FF2B5EF4-FFF2-40B4-BE49-F238E27FC236}">
                <a16:creationId xmlns:a16="http://schemas.microsoft.com/office/drawing/2014/main" id="{3BB775DB-9A5E-415A-9CCF-2BF877E2BD99}"/>
              </a:ext>
            </a:extLst>
          </p:cNvPr>
          <p:cNvSpPr>
            <a:spLocks noGrp="1"/>
          </p:cNvSpPr>
          <p:nvPr>
            <p:ph idx="1"/>
          </p:nvPr>
        </p:nvSpPr>
        <p:spPr>
          <a:xfrm>
            <a:off x="1130270" y="1730326"/>
            <a:ext cx="9603275" cy="4174350"/>
          </a:xfrm>
        </p:spPr>
        <p:txBody>
          <a:bodyPr>
            <a:normAutofit lnSpcReduction="10000"/>
          </a:bodyPr>
          <a:lstStyle/>
          <a:p>
            <a:pPr marL="0" indent="0">
              <a:buNone/>
            </a:pPr>
            <a:r>
              <a:rPr lang="en-US" b="1" dirty="0"/>
              <a:t>Be sure to check out the series coordinator virtual learning space!</a:t>
            </a:r>
          </a:p>
          <a:p>
            <a:r>
              <a:rPr lang="en-US" dirty="0"/>
              <a:t>Examples of discussions going on:</a:t>
            </a:r>
          </a:p>
          <a:p>
            <a:pPr lvl="1"/>
            <a:r>
              <a:rPr lang="en-US" dirty="0"/>
              <a:t>Managing attendance for virtual meetings</a:t>
            </a:r>
          </a:p>
          <a:p>
            <a:pPr lvl="1"/>
            <a:r>
              <a:rPr lang="en-US" dirty="0"/>
              <a:t>Best practices for virtual meetings</a:t>
            </a:r>
          </a:p>
          <a:p>
            <a:r>
              <a:rPr lang="en-US" dirty="0"/>
              <a:t>Examples of questions that have been posted:</a:t>
            </a:r>
          </a:p>
          <a:p>
            <a:pPr lvl="1"/>
            <a:r>
              <a:rPr lang="en-US" dirty="0"/>
              <a:t>Does anyone have any guidance on who they assigned as the designated meeting leader/moderator for your virtual sessions?</a:t>
            </a:r>
          </a:p>
          <a:p>
            <a:pPr lvl="1"/>
            <a:endParaRPr lang="en-US" dirty="0"/>
          </a:p>
          <a:p>
            <a:pPr marL="0" indent="0">
              <a:buNone/>
            </a:pPr>
            <a:r>
              <a:rPr lang="en-US" b="1" dirty="0"/>
              <a:t>Log on to connect with other coordinators to share ideas!</a:t>
            </a:r>
          </a:p>
          <a:p>
            <a:pPr marL="457200" lvl="1" indent="0">
              <a:buNone/>
            </a:pPr>
            <a:r>
              <a:rPr lang="en-US" dirty="0"/>
              <a:t>Link: </a:t>
            </a:r>
            <a:r>
              <a:rPr lang="en-US" b="1" dirty="0">
                <a:hlinkClick r:id="rId2"/>
              </a:rPr>
              <a:t>https://cpd.partners.org/series-coordinators</a:t>
            </a:r>
            <a:endParaRPr lang="en-US" b="1" dirty="0"/>
          </a:p>
          <a:p>
            <a:pPr marL="457200" lvl="1" indent="0">
              <a:buNone/>
            </a:pPr>
            <a:endParaRPr lang="en-US" dirty="0"/>
          </a:p>
        </p:txBody>
      </p:sp>
    </p:spTree>
    <p:extLst>
      <p:ext uri="{BB962C8B-B14F-4D97-AF65-F5344CB8AC3E}">
        <p14:creationId xmlns:p14="http://schemas.microsoft.com/office/powerpoint/2010/main" val="4302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7DFFA-DB11-46BD-B2AA-757EB309044C}"/>
              </a:ext>
            </a:extLst>
          </p:cNvPr>
          <p:cNvSpPr>
            <a:spLocks noGrp="1"/>
          </p:cNvSpPr>
          <p:nvPr>
            <p:ph type="title"/>
          </p:nvPr>
        </p:nvSpPr>
        <p:spPr/>
        <p:txBody>
          <a:bodyPr/>
          <a:lstStyle/>
          <a:p>
            <a:r>
              <a:rPr lang="en-US" b="1" dirty="0"/>
              <a:t>Conclusion</a:t>
            </a:r>
          </a:p>
        </p:txBody>
      </p:sp>
      <p:sp>
        <p:nvSpPr>
          <p:cNvPr id="3" name="Content Placeholder 2">
            <a:extLst>
              <a:ext uri="{FF2B5EF4-FFF2-40B4-BE49-F238E27FC236}">
                <a16:creationId xmlns:a16="http://schemas.microsoft.com/office/drawing/2014/main" id="{244093C8-C527-4F1F-B510-E7BC7C852C41}"/>
              </a:ext>
            </a:extLst>
          </p:cNvPr>
          <p:cNvSpPr>
            <a:spLocks noGrp="1"/>
          </p:cNvSpPr>
          <p:nvPr>
            <p:ph idx="1"/>
          </p:nvPr>
        </p:nvSpPr>
        <p:spPr>
          <a:xfrm>
            <a:off x="1200825" y="1563650"/>
            <a:ext cx="9603275" cy="4462049"/>
          </a:xfrm>
        </p:spPr>
        <p:txBody>
          <a:bodyPr>
            <a:normAutofit fontScale="85000" lnSpcReduction="10000"/>
          </a:bodyPr>
          <a:lstStyle/>
          <a:p>
            <a:r>
              <a:rPr lang="en-US" dirty="0"/>
              <a:t>We have established the steps for the Rapid COVID-19 CME</a:t>
            </a:r>
          </a:p>
          <a:p>
            <a:r>
              <a:rPr lang="en-US" dirty="0"/>
              <a:t>Please provide feedback on the Rapid COVID-19 CME process and how it is working for you</a:t>
            </a:r>
          </a:p>
          <a:p>
            <a:r>
              <a:rPr lang="en-US" dirty="0"/>
              <a:t>These slides will be available on our website</a:t>
            </a:r>
          </a:p>
          <a:p>
            <a:r>
              <a:rPr lang="en-US" dirty="0"/>
              <a:t>Please send all CME questions to </a:t>
            </a:r>
            <a:r>
              <a:rPr lang="en-US" dirty="0">
                <a:hlinkClick r:id="rId3"/>
              </a:rPr>
              <a:t>PartnersCPD@partners.org</a:t>
            </a:r>
            <a:r>
              <a:rPr lang="en-US" dirty="0"/>
              <a:t>, Subject line: CPD Webinar,  and will address questions at each meeting</a:t>
            </a:r>
          </a:p>
          <a:p>
            <a:r>
              <a:rPr lang="en-US" dirty="0"/>
              <a:t>Important links:</a:t>
            </a:r>
          </a:p>
          <a:p>
            <a:pPr lvl="1"/>
            <a:r>
              <a:rPr lang="en-US" dirty="0">
                <a:ea typeface="+mn-lt"/>
                <a:cs typeface="+mn-lt"/>
              </a:rPr>
              <a:t>Rapid COVID-19 CME Proposal: </a:t>
            </a:r>
          </a:p>
          <a:p>
            <a:pPr lvl="2"/>
            <a:r>
              <a:rPr lang="en-US" dirty="0">
                <a:ea typeface="+mn-lt"/>
                <a:cs typeface="+mn-lt"/>
                <a:hlinkClick r:id="rId4"/>
              </a:rPr>
              <a:t>https://av192.infusionsoft.com/app/form/web-form-submitted1</a:t>
            </a:r>
            <a:r>
              <a:rPr lang="en-US" dirty="0">
                <a:ea typeface="+mn-lt"/>
                <a:cs typeface="+mn-lt"/>
              </a:rPr>
              <a:t> </a:t>
            </a:r>
            <a:endParaRPr lang="en-US" dirty="0"/>
          </a:p>
          <a:p>
            <a:pPr lvl="1"/>
            <a:r>
              <a:rPr lang="en-US" dirty="0"/>
              <a:t>CPD COVID-19 Resource Page: </a:t>
            </a:r>
            <a:endParaRPr lang="en-US" dirty="0">
              <a:ea typeface="+mn-lt"/>
              <a:cs typeface="+mn-lt"/>
            </a:endParaRPr>
          </a:p>
          <a:p>
            <a:pPr lvl="2"/>
            <a:r>
              <a:rPr lang="en-US" dirty="0">
                <a:ea typeface="+mn-lt"/>
                <a:cs typeface="+mn-lt"/>
                <a:hlinkClick r:id="rId5"/>
              </a:rPr>
              <a:t>https://cpd.partners.org/content/covid-19-resource-page</a:t>
            </a:r>
            <a:endParaRPr lang="en-US" dirty="0"/>
          </a:p>
          <a:p>
            <a:pPr lvl="1"/>
            <a:r>
              <a:rPr lang="en-US" dirty="0">
                <a:ea typeface="+mn-lt"/>
                <a:cs typeface="+mn-lt"/>
              </a:rPr>
              <a:t>Course Coordinator Virtual Community: </a:t>
            </a:r>
          </a:p>
          <a:p>
            <a:pPr lvl="2"/>
            <a:r>
              <a:rPr lang="en-US" dirty="0">
                <a:ea typeface="+mn-lt"/>
                <a:cs typeface="+mn-lt"/>
                <a:hlinkClick r:id="rId6"/>
              </a:rPr>
              <a:t>https://cpd.partners.org/series-coordinators</a:t>
            </a:r>
            <a:endParaRPr lang="en-US" dirty="0">
              <a:ea typeface="+mn-lt"/>
              <a:cs typeface="+mn-lt"/>
            </a:endParaRPr>
          </a:p>
          <a:p>
            <a:pPr lvl="1"/>
            <a:endParaRPr lang="en-US" b="1" dirty="0"/>
          </a:p>
          <a:p>
            <a:pPr marL="0" indent="0">
              <a:buNone/>
            </a:pPr>
            <a:endParaRPr lang="en-US" dirty="0"/>
          </a:p>
          <a:p>
            <a:endParaRPr lang="en-US" dirty="0"/>
          </a:p>
        </p:txBody>
      </p:sp>
    </p:spTree>
    <p:extLst>
      <p:ext uri="{BB962C8B-B14F-4D97-AF65-F5344CB8AC3E}">
        <p14:creationId xmlns:p14="http://schemas.microsoft.com/office/powerpoint/2010/main" val="1208759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271D9-88E6-4AE5-B121-104B0B5C2326}"/>
              </a:ext>
            </a:extLst>
          </p:cNvPr>
          <p:cNvSpPr>
            <a:spLocks noGrp="1"/>
          </p:cNvSpPr>
          <p:nvPr>
            <p:ph type="title"/>
          </p:nvPr>
        </p:nvSpPr>
        <p:spPr/>
        <p:txBody>
          <a:bodyPr/>
          <a:lstStyle/>
          <a:p>
            <a:r>
              <a:rPr lang="en-US" b="1" dirty="0"/>
              <a:t>Today’s goal:</a:t>
            </a:r>
          </a:p>
        </p:txBody>
      </p:sp>
      <p:sp>
        <p:nvSpPr>
          <p:cNvPr id="3" name="Content Placeholder 2">
            <a:extLst>
              <a:ext uri="{FF2B5EF4-FFF2-40B4-BE49-F238E27FC236}">
                <a16:creationId xmlns:a16="http://schemas.microsoft.com/office/drawing/2014/main" id="{BB6E47E8-F133-408D-9DD1-DB1C7B749D8D}"/>
              </a:ext>
            </a:extLst>
          </p:cNvPr>
          <p:cNvSpPr>
            <a:spLocks noGrp="1"/>
          </p:cNvSpPr>
          <p:nvPr>
            <p:ph idx="1"/>
          </p:nvPr>
        </p:nvSpPr>
        <p:spPr>
          <a:xfrm>
            <a:off x="1130270" y="1477904"/>
            <a:ext cx="9603275" cy="4248527"/>
          </a:xfrm>
        </p:spPr>
        <p:txBody>
          <a:bodyPr>
            <a:normAutofit/>
          </a:bodyPr>
          <a:lstStyle/>
          <a:p>
            <a:r>
              <a:rPr lang="en-US" dirty="0">
                <a:ea typeface="+mn-lt"/>
                <a:cs typeface="+mn-lt"/>
              </a:rPr>
              <a:t>We are glad you could join us for our second Zoom meeting.</a:t>
            </a:r>
            <a:endParaRPr lang="en-US" dirty="0"/>
          </a:p>
          <a:p>
            <a:r>
              <a:rPr lang="en-US" dirty="0"/>
              <a:t>Today we will address questions we have been receiving regarding the Rapid CME Proposal for COVID-19.</a:t>
            </a:r>
          </a:p>
          <a:p>
            <a:r>
              <a:rPr lang="en-US" dirty="0"/>
              <a:t>We will also address some questions from last week. </a:t>
            </a:r>
          </a:p>
          <a:p>
            <a:r>
              <a:rPr lang="en-US" dirty="0"/>
              <a:t>If time permits, we will answer some chat questions at the end of the presentation.  </a:t>
            </a:r>
          </a:p>
          <a:p>
            <a:pPr marL="228600" lvl="1"/>
            <a:r>
              <a:rPr lang="en-US" sz="2000" dirty="0"/>
              <a:t>Please send questions to </a:t>
            </a:r>
            <a:r>
              <a:rPr lang="en-US" sz="2000" dirty="0">
                <a:hlinkClick r:id="rId2"/>
              </a:rPr>
              <a:t>PartnersCPD@partners.org</a:t>
            </a:r>
            <a:r>
              <a:rPr lang="en-US" sz="2000" dirty="0"/>
              <a:t>, Subject line: CPD Webinar, and will address questions at each meeting</a:t>
            </a:r>
          </a:p>
        </p:txBody>
      </p:sp>
    </p:spTree>
    <p:extLst>
      <p:ext uri="{BB962C8B-B14F-4D97-AF65-F5344CB8AC3E}">
        <p14:creationId xmlns:p14="http://schemas.microsoft.com/office/powerpoint/2010/main" val="2921512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3C59D-8160-45D4-ADED-3608AB3C5581}"/>
              </a:ext>
            </a:extLst>
          </p:cNvPr>
          <p:cNvSpPr>
            <a:spLocks noGrp="1"/>
          </p:cNvSpPr>
          <p:nvPr>
            <p:ph type="title"/>
          </p:nvPr>
        </p:nvSpPr>
        <p:spPr/>
        <p:txBody>
          <a:bodyPr>
            <a:normAutofit fontScale="90000"/>
          </a:bodyPr>
          <a:lstStyle/>
          <a:p>
            <a:r>
              <a:rPr lang="en-US" b="1" dirty="0"/>
              <a:t>Rapid CME Proposal for COVID-19 related content</a:t>
            </a:r>
            <a:br>
              <a:rPr lang="en-US" dirty="0"/>
            </a:br>
            <a:endParaRPr lang="en-US" dirty="0"/>
          </a:p>
        </p:txBody>
      </p:sp>
      <p:sp>
        <p:nvSpPr>
          <p:cNvPr id="3" name="Content Placeholder 2">
            <a:extLst>
              <a:ext uri="{FF2B5EF4-FFF2-40B4-BE49-F238E27FC236}">
                <a16:creationId xmlns:a16="http://schemas.microsoft.com/office/drawing/2014/main" id="{857EA97D-14E2-4902-B3DA-A2669D7ACB26}"/>
              </a:ext>
            </a:extLst>
          </p:cNvPr>
          <p:cNvSpPr>
            <a:spLocks noGrp="1"/>
          </p:cNvSpPr>
          <p:nvPr>
            <p:ph idx="1"/>
          </p:nvPr>
        </p:nvSpPr>
        <p:spPr>
          <a:xfrm>
            <a:off x="1130270" y="1796715"/>
            <a:ext cx="9603275" cy="4325115"/>
          </a:xfrm>
        </p:spPr>
        <p:txBody>
          <a:bodyPr>
            <a:normAutofit fontScale="92500" lnSpcReduction="10000"/>
          </a:bodyPr>
          <a:lstStyle/>
          <a:p>
            <a:r>
              <a:rPr lang="en-US" dirty="0"/>
              <a:t>As we reviewed last week, per our accreditor, ACCME, COVID-19 learning and training activities can receive CME credit under different guidelines. We have a proposal form, Rapid COVID-19 CME Proposal, that can be used for coronavirus educational activities. </a:t>
            </a:r>
          </a:p>
          <a:p>
            <a:pPr lvl="1"/>
            <a:r>
              <a:rPr lang="en-US" dirty="0"/>
              <a:t>Link to form: </a:t>
            </a:r>
            <a:r>
              <a:rPr lang="en-US" b="1" dirty="0">
                <a:ea typeface="+mn-lt"/>
                <a:cs typeface="+mn-lt"/>
                <a:hlinkClick r:id="rId2"/>
              </a:rPr>
              <a:t>https://av192.infusionsoft.com/app/form/web-form-submitted1</a:t>
            </a:r>
            <a:r>
              <a:rPr lang="en-US" b="1" dirty="0">
                <a:ea typeface="+mn-lt"/>
                <a:cs typeface="+mn-lt"/>
              </a:rPr>
              <a:t> </a:t>
            </a:r>
            <a:endParaRPr lang="en-US" dirty="0"/>
          </a:p>
          <a:p>
            <a:r>
              <a:rPr lang="en-US" dirty="0"/>
              <a:t>Examples of activities include: bedside learning, phone interview with a faculty member who will be having a COVID-19 discussion later that day, Emergency Department morning brief, etc. </a:t>
            </a:r>
          </a:p>
          <a:p>
            <a:r>
              <a:rPr lang="en-US" dirty="0"/>
              <a:t>Currently, we do not need to collect COVID-19 planner or speaker disclosure forms, resolve or disclose information. Please note, as always, employees or owners of pharmaceutical companies or device manufacturers should not facilitate any activity.</a:t>
            </a:r>
          </a:p>
          <a:p>
            <a:pPr marL="0" indent="0">
              <a:buNone/>
            </a:pPr>
            <a:endParaRPr lang="en-US" dirty="0"/>
          </a:p>
          <a:p>
            <a:endParaRPr lang="en-US" dirty="0"/>
          </a:p>
        </p:txBody>
      </p:sp>
    </p:spTree>
    <p:extLst>
      <p:ext uri="{BB962C8B-B14F-4D97-AF65-F5344CB8AC3E}">
        <p14:creationId xmlns:p14="http://schemas.microsoft.com/office/powerpoint/2010/main" val="2760938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D9B1F80-F776-42EE-B4A0-AAC11B8F1EDD}"/>
              </a:ext>
            </a:extLst>
          </p:cNvPr>
          <p:cNvSpPr txBox="1"/>
          <p:nvPr/>
        </p:nvSpPr>
        <p:spPr>
          <a:xfrm>
            <a:off x="914400" y="1224366"/>
            <a:ext cx="2030278" cy="4247317"/>
          </a:xfrm>
          <a:prstGeom prst="rect">
            <a:avLst/>
          </a:prstGeom>
          <a:noFill/>
        </p:spPr>
        <p:txBody>
          <a:bodyPr wrap="square" rtlCol="0">
            <a:spAutoFit/>
          </a:bodyPr>
          <a:lstStyle/>
          <a:p>
            <a:r>
              <a:rPr lang="en-US" dirty="0"/>
              <a:t>Example of COVID-19 rapid proposal form.  The form is mobile friendly and can also be filled out on the computer.</a:t>
            </a:r>
          </a:p>
          <a:p>
            <a:endParaRPr lang="en-US" dirty="0"/>
          </a:p>
          <a:p>
            <a:r>
              <a:rPr lang="en-US" dirty="0"/>
              <a:t>We will step you through the process and make it as simple as possible.</a:t>
            </a:r>
          </a:p>
        </p:txBody>
      </p:sp>
      <p:pic>
        <p:nvPicPr>
          <p:cNvPr id="3" name="Picture 2">
            <a:extLst>
              <a:ext uri="{FF2B5EF4-FFF2-40B4-BE49-F238E27FC236}">
                <a16:creationId xmlns:a16="http://schemas.microsoft.com/office/drawing/2014/main" id="{86AFA0A8-801B-41AB-8A1C-3E04148F0914}"/>
              </a:ext>
            </a:extLst>
          </p:cNvPr>
          <p:cNvPicPr>
            <a:picLocks noChangeAspect="1"/>
          </p:cNvPicPr>
          <p:nvPr/>
        </p:nvPicPr>
        <p:blipFill>
          <a:blip r:embed="rId2"/>
          <a:stretch>
            <a:fillRect/>
          </a:stretch>
        </p:blipFill>
        <p:spPr>
          <a:xfrm>
            <a:off x="4052887" y="0"/>
            <a:ext cx="4086225" cy="6096000"/>
          </a:xfrm>
          <a:prstGeom prst="rect">
            <a:avLst/>
          </a:prstGeom>
        </p:spPr>
      </p:pic>
    </p:spTree>
    <p:extLst>
      <p:ext uri="{BB962C8B-B14F-4D97-AF65-F5344CB8AC3E}">
        <p14:creationId xmlns:p14="http://schemas.microsoft.com/office/powerpoint/2010/main" val="2492096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336D7-7A3B-41AF-846B-54851DA697C7}"/>
              </a:ext>
            </a:extLst>
          </p:cNvPr>
          <p:cNvSpPr>
            <a:spLocks noGrp="1"/>
          </p:cNvSpPr>
          <p:nvPr>
            <p:ph type="title"/>
          </p:nvPr>
        </p:nvSpPr>
        <p:spPr/>
        <p:txBody>
          <a:bodyPr>
            <a:normAutofit fontScale="90000"/>
          </a:bodyPr>
          <a:lstStyle/>
          <a:p>
            <a:r>
              <a:rPr lang="en-US" b="1" dirty="0"/>
              <a:t>Two Types of Requests for the Rapid CME Proposal for COVID-19 </a:t>
            </a:r>
            <a:br>
              <a:rPr lang="en-US" dirty="0"/>
            </a:br>
            <a:endParaRPr lang="en-US" dirty="0"/>
          </a:p>
        </p:txBody>
      </p:sp>
      <p:sp>
        <p:nvSpPr>
          <p:cNvPr id="3" name="Content Placeholder 2">
            <a:extLst>
              <a:ext uri="{FF2B5EF4-FFF2-40B4-BE49-F238E27FC236}">
                <a16:creationId xmlns:a16="http://schemas.microsoft.com/office/drawing/2014/main" id="{F3D4A09D-4295-40C7-A044-F4E8852526CA}"/>
              </a:ext>
            </a:extLst>
          </p:cNvPr>
          <p:cNvSpPr>
            <a:spLocks noGrp="1"/>
          </p:cNvSpPr>
          <p:nvPr>
            <p:ph idx="1"/>
          </p:nvPr>
        </p:nvSpPr>
        <p:spPr>
          <a:xfrm>
            <a:off x="1130270" y="2002559"/>
            <a:ext cx="9603275" cy="3294576"/>
          </a:xfrm>
        </p:spPr>
        <p:txBody>
          <a:bodyPr/>
          <a:lstStyle/>
          <a:p>
            <a:r>
              <a:rPr lang="en-US" dirty="0"/>
              <a:t>As we review the submissions for the Rapid CME Proposal for COVID-19, we realize that we were receiving two types of requests</a:t>
            </a:r>
          </a:p>
          <a:p>
            <a:pPr marL="0" indent="0">
              <a:buNone/>
            </a:pPr>
            <a:r>
              <a:rPr lang="en-US" dirty="0"/>
              <a:t>	Type 1: In-Hospital Series Process for COVID -19 Sessions</a:t>
            </a:r>
            <a:br>
              <a:rPr lang="en-US" dirty="0"/>
            </a:br>
            <a:r>
              <a:rPr lang="en-US" dirty="0"/>
              <a:t>	Type 2:  Requests for new COVID-19 activities</a:t>
            </a:r>
            <a:br>
              <a:rPr lang="en-US" dirty="0"/>
            </a:br>
            <a:endParaRPr lang="en-US" dirty="0"/>
          </a:p>
          <a:p>
            <a:r>
              <a:rPr lang="en-US" i="1" dirty="0"/>
              <a:t>We have a different process for each type of request</a:t>
            </a:r>
          </a:p>
        </p:txBody>
      </p:sp>
    </p:spTree>
    <p:extLst>
      <p:ext uri="{BB962C8B-B14F-4D97-AF65-F5344CB8AC3E}">
        <p14:creationId xmlns:p14="http://schemas.microsoft.com/office/powerpoint/2010/main" val="17317642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9E5EE-3231-420F-865E-400CA04F3B12}"/>
              </a:ext>
            </a:extLst>
          </p:cNvPr>
          <p:cNvSpPr>
            <a:spLocks noGrp="1"/>
          </p:cNvSpPr>
          <p:nvPr>
            <p:ph type="title"/>
          </p:nvPr>
        </p:nvSpPr>
        <p:spPr>
          <a:xfrm>
            <a:off x="1130270" y="953324"/>
            <a:ext cx="9603275" cy="1355161"/>
          </a:xfrm>
        </p:spPr>
        <p:txBody>
          <a:bodyPr>
            <a:normAutofit fontScale="90000"/>
          </a:bodyPr>
          <a:lstStyle/>
          <a:p>
            <a:r>
              <a:rPr lang="en-US" dirty="0"/>
              <a:t>Type 1: In-Hospital Series Process for COVID -19 Sessions</a:t>
            </a:r>
            <a:br>
              <a:rPr lang="en-US" dirty="0"/>
            </a:br>
            <a:br>
              <a:rPr lang="en-US" b="1" dirty="0"/>
            </a:br>
            <a:endParaRPr lang="en-US" b="1" dirty="0"/>
          </a:p>
        </p:txBody>
      </p:sp>
      <p:sp>
        <p:nvSpPr>
          <p:cNvPr id="3" name="Content Placeholder 2">
            <a:extLst>
              <a:ext uri="{FF2B5EF4-FFF2-40B4-BE49-F238E27FC236}">
                <a16:creationId xmlns:a16="http://schemas.microsoft.com/office/drawing/2014/main" id="{7AB0FD12-51CA-4748-9B75-119812948382}"/>
              </a:ext>
            </a:extLst>
          </p:cNvPr>
          <p:cNvSpPr>
            <a:spLocks noGrp="1"/>
          </p:cNvSpPr>
          <p:nvPr>
            <p:ph idx="1"/>
          </p:nvPr>
        </p:nvSpPr>
        <p:spPr>
          <a:xfrm>
            <a:off x="1130269" y="2194559"/>
            <a:ext cx="9603275" cy="3432517"/>
          </a:xfrm>
        </p:spPr>
        <p:txBody>
          <a:bodyPr>
            <a:normAutofit/>
          </a:bodyPr>
          <a:lstStyle/>
          <a:p>
            <a:r>
              <a:rPr lang="en-US" dirty="0"/>
              <a:t>Sessions related to COVID-19 within an established in-hospital series should follow the same steps as a regular in-hospital series session (please do not submit the rapid CME proposal form for these sessions)</a:t>
            </a:r>
          </a:p>
          <a:p>
            <a:r>
              <a:rPr lang="en-US" dirty="0"/>
              <a:t>An email will be sent to Emily Welch to review the information you have provided.  Once the session has been approved, you will receive an email stating the SMS code for attendance is available.  The SMS code will be posted on the session website.  (The SMS code is only visible to those wo are “administrative members” on the site.)</a:t>
            </a:r>
          </a:p>
        </p:txBody>
      </p:sp>
    </p:spTree>
    <p:extLst>
      <p:ext uri="{BB962C8B-B14F-4D97-AF65-F5344CB8AC3E}">
        <p14:creationId xmlns:p14="http://schemas.microsoft.com/office/powerpoint/2010/main" val="3288018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70522F2-8866-4EDB-A390-262A5909F85D}"/>
              </a:ext>
            </a:extLst>
          </p:cNvPr>
          <p:cNvSpPr txBox="1"/>
          <p:nvPr/>
        </p:nvSpPr>
        <p:spPr>
          <a:xfrm>
            <a:off x="423421" y="225468"/>
            <a:ext cx="10993261" cy="1661993"/>
          </a:xfrm>
          <a:prstGeom prst="rect">
            <a:avLst/>
          </a:prstGeom>
          <a:noFill/>
        </p:spPr>
        <p:txBody>
          <a:bodyPr wrap="square" rtlCol="0">
            <a:spAutoFit/>
          </a:bodyPr>
          <a:lstStyle/>
          <a:p>
            <a:r>
              <a:rPr lang="en-US" dirty="0"/>
              <a:t>Type 1: In-Hospital Series Process for COVID -19 Sessions </a:t>
            </a:r>
            <a:br>
              <a:rPr lang="en-US" sz="1600" dirty="0"/>
            </a:br>
            <a:endParaRPr lang="en-US" sz="1600" dirty="0"/>
          </a:p>
          <a:p>
            <a:r>
              <a:rPr lang="en-US" i="1" dirty="0"/>
              <a:t>The process for submitting a session related to COVID-19 for approval is relatively the same as submitting a regular session for approval except rather than submitting a speaker disclosure form, you will add a note in the ‘workflow comment’ section stating the session is related to COVID-19</a:t>
            </a:r>
            <a:endParaRPr lang="en-US" dirty="0"/>
          </a:p>
          <a:p>
            <a:endParaRPr lang="en-US" sz="1400" dirty="0"/>
          </a:p>
        </p:txBody>
      </p:sp>
      <p:sp>
        <p:nvSpPr>
          <p:cNvPr id="3" name="TextBox 2">
            <a:extLst>
              <a:ext uri="{FF2B5EF4-FFF2-40B4-BE49-F238E27FC236}">
                <a16:creationId xmlns:a16="http://schemas.microsoft.com/office/drawing/2014/main" id="{F90B6EB6-C1D8-40A9-95B6-A5C530417755}"/>
              </a:ext>
            </a:extLst>
          </p:cNvPr>
          <p:cNvSpPr txBox="1"/>
          <p:nvPr/>
        </p:nvSpPr>
        <p:spPr>
          <a:xfrm>
            <a:off x="423421" y="928579"/>
            <a:ext cx="4784942" cy="4622104"/>
          </a:xfrm>
          <a:prstGeom prst="rect">
            <a:avLst/>
          </a:prstGeom>
          <a:noFill/>
        </p:spPr>
        <p:txBody>
          <a:bodyPr wrap="square" rtlCol="0">
            <a:spAutoFit/>
          </a:bodyPr>
          <a:lstStyle/>
          <a:p>
            <a:endParaRPr lang="en-US" dirty="0"/>
          </a:p>
        </p:txBody>
      </p:sp>
      <p:pic>
        <p:nvPicPr>
          <p:cNvPr id="23" name="Picture 22">
            <a:extLst>
              <a:ext uri="{FF2B5EF4-FFF2-40B4-BE49-F238E27FC236}">
                <a16:creationId xmlns:a16="http://schemas.microsoft.com/office/drawing/2014/main" id="{10E84D20-9B19-400F-8B2D-A914C774D861}"/>
              </a:ext>
            </a:extLst>
          </p:cNvPr>
          <p:cNvPicPr>
            <a:picLocks noChangeAspect="1"/>
          </p:cNvPicPr>
          <p:nvPr/>
        </p:nvPicPr>
        <p:blipFill rotWithShape="1">
          <a:blip r:embed="rId2"/>
          <a:srcRect t="3529" b="58518"/>
          <a:stretch/>
        </p:blipFill>
        <p:spPr>
          <a:xfrm>
            <a:off x="224852" y="1916482"/>
            <a:ext cx="5620272" cy="3884711"/>
          </a:xfrm>
          <a:prstGeom prst="rect">
            <a:avLst/>
          </a:prstGeom>
        </p:spPr>
      </p:pic>
      <p:pic>
        <p:nvPicPr>
          <p:cNvPr id="24" name="Picture 23">
            <a:extLst>
              <a:ext uri="{FF2B5EF4-FFF2-40B4-BE49-F238E27FC236}">
                <a16:creationId xmlns:a16="http://schemas.microsoft.com/office/drawing/2014/main" id="{4B509DFB-1D07-40E7-850A-B522FE77303B}"/>
              </a:ext>
            </a:extLst>
          </p:cNvPr>
          <p:cNvPicPr>
            <a:picLocks noChangeAspect="1"/>
          </p:cNvPicPr>
          <p:nvPr/>
        </p:nvPicPr>
        <p:blipFill rotWithShape="1">
          <a:blip r:embed="rId3"/>
          <a:srcRect b="20046"/>
          <a:stretch/>
        </p:blipFill>
        <p:spPr>
          <a:xfrm>
            <a:off x="5611174" y="2014136"/>
            <a:ext cx="6642971" cy="4229485"/>
          </a:xfrm>
          <a:prstGeom prst="rect">
            <a:avLst/>
          </a:prstGeom>
        </p:spPr>
      </p:pic>
    </p:spTree>
    <p:extLst>
      <p:ext uri="{BB962C8B-B14F-4D97-AF65-F5344CB8AC3E}">
        <p14:creationId xmlns:p14="http://schemas.microsoft.com/office/powerpoint/2010/main" val="3494942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8E959-31AF-45F4-9262-2098191F80CD}"/>
              </a:ext>
            </a:extLst>
          </p:cNvPr>
          <p:cNvSpPr>
            <a:spLocks noGrp="1"/>
          </p:cNvSpPr>
          <p:nvPr>
            <p:ph type="title"/>
          </p:nvPr>
        </p:nvSpPr>
        <p:spPr>
          <a:xfrm>
            <a:off x="1130270" y="953324"/>
            <a:ext cx="9603275" cy="624955"/>
          </a:xfrm>
        </p:spPr>
        <p:txBody>
          <a:bodyPr/>
          <a:lstStyle/>
          <a:p>
            <a:r>
              <a:rPr lang="en-US" dirty="0"/>
              <a:t>Type 2:  Requests for new COVID-19 activities</a:t>
            </a:r>
          </a:p>
        </p:txBody>
      </p:sp>
      <p:sp>
        <p:nvSpPr>
          <p:cNvPr id="3" name="Content Placeholder 2">
            <a:extLst>
              <a:ext uri="{FF2B5EF4-FFF2-40B4-BE49-F238E27FC236}">
                <a16:creationId xmlns:a16="http://schemas.microsoft.com/office/drawing/2014/main" id="{99C83E40-089C-4D83-A4EF-A393DA050EC1}"/>
              </a:ext>
            </a:extLst>
          </p:cNvPr>
          <p:cNvSpPr>
            <a:spLocks noGrp="1"/>
          </p:cNvSpPr>
          <p:nvPr>
            <p:ph idx="1"/>
          </p:nvPr>
        </p:nvSpPr>
        <p:spPr>
          <a:xfrm>
            <a:off x="1155323" y="1578279"/>
            <a:ext cx="9581150" cy="4442693"/>
          </a:xfrm>
        </p:spPr>
        <p:txBody>
          <a:bodyPr/>
          <a:lstStyle/>
          <a:p>
            <a:pPr marL="457200" indent="-457200">
              <a:buFont typeface="+mj-lt"/>
              <a:buAutoNum type="arabicPeriod"/>
            </a:pPr>
            <a:r>
              <a:rPr lang="en-US" sz="1400" dirty="0"/>
              <a:t>Course director sends Rapid CME COVID-19 proposal form.</a:t>
            </a:r>
          </a:p>
          <a:p>
            <a:pPr marL="457200" indent="-457200">
              <a:buFont typeface="+mj-lt"/>
              <a:buAutoNum type="arabicPeriod"/>
            </a:pPr>
            <a:r>
              <a:rPr lang="en-US" sz="1400" dirty="0"/>
              <a:t>CPD will review the form and send an email for clarification if needed.</a:t>
            </a:r>
          </a:p>
          <a:p>
            <a:pPr marL="457200" indent="-457200">
              <a:buFont typeface="+mj-lt"/>
              <a:buAutoNum type="arabicPeriod"/>
            </a:pPr>
            <a:r>
              <a:rPr lang="en-US" sz="1400" dirty="0"/>
              <a:t>CPD will send an approval email for the Rapid CME COVID-19 proposal within two business days of receiving.</a:t>
            </a:r>
          </a:p>
          <a:p>
            <a:pPr marL="914400" lvl="1" indent="-457200">
              <a:buFont typeface="+mj-lt"/>
              <a:buAutoNum type="alphaLcParenR"/>
            </a:pPr>
            <a:r>
              <a:rPr lang="en-US" sz="1400" dirty="0"/>
              <a:t>The approval email will include the CME accreditation statement, attendance spreadsheet, and evaluation form. </a:t>
            </a:r>
          </a:p>
          <a:p>
            <a:pPr marL="914400" lvl="1" indent="-457200">
              <a:buFont typeface="+mj-lt"/>
              <a:buAutoNum type="alphaLcParenR"/>
            </a:pPr>
            <a:r>
              <a:rPr lang="en-US" sz="1400" dirty="0"/>
              <a:t>We will build the course on our LMS, EthosCE.  We will send you a link to the course.</a:t>
            </a:r>
          </a:p>
          <a:p>
            <a:pPr marL="914400" lvl="1" indent="-457200">
              <a:buFont typeface="+mj-lt"/>
              <a:buAutoNum type="alphaLcParenR"/>
            </a:pPr>
            <a:r>
              <a:rPr lang="en-US" sz="1400" dirty="0"/>
              <a:t>Accreditation statement needs to be disclosed to learners.  The statement will also be online.</a:t>
            </a:r>
          </a:p>
          <a:p>
            <a:pPr marL="457200" indent="-457200">
              <a:buFont typeface="+mj-lt"/>
              <a:buAutoNum type="arabicPeriod"/>
            </a:pPr>
            <a:r>
              <a:rPr lang="en-US" sz="1400" dirty="0"/>
              <a:t>Once course is completed, Course Director/Coordinator will send the attendance sheet and evaluation form back to CPD within two weeks of activity date.</a:t>
            </a:r>
          </a:p>
          <a:p>
            <a:pPr marL="457200" indent="-457200">
              <a:buFont typeface="+mj-lt"/>
              <a:buAutoNum type="arabicPeriod"/>
            </a:pPr>
            <a:r>
              <a:rPr lang="en-US" sz="1400" dirty="0"/>
              <a:t>The credits will be on the learners transcript.</a:t>
            </a:r>
          </a:p>
          <a:p>
            <a:pPr marL="457200" indent="-457200">
              <a:buFont typeface="+mj-lt"/>
              <a:buAutoNum type="arabicPeriod"/>
            </a:pPr>
            <a:endParaRPr lang="en-US" sz="1400" dirty="0"/>
          </a:p>
          <a:p>
            <a:pPr marL="457200" indent="-457200">
              <a:buFont typeface="+mj-lt"/>
              <a:buAutoNum type="arabicPeriod"/>
            </a:pPr>
            <a:endParaRPr lang="en-US" sz="1600" dirty="0"/>
          </a:p>
          <a:p>
            <a:pPr marL="457200" indent="-457200">
              <a:buFont typeface="+mj-lt"/>
              <a:buAutoNum type="arabicPeriod"/>
            </a:pPr>
            <a:endParaRPr lang="en-US" sz="1600" dirty="0"/>
          </a:p>
          <a:p>
            <a:pPr marL="457200" indent="-457200">
              <a:buFont typeface="+mj-lt"/>
              <a:buAutoNum type="arabicPeriod"/>
            </a:pPr>
            <a:endParaRPr lang="en-US" sz="1600" dirty="0"/>
          </a:p>
          <a:p>
            <a:pPr marL="457200" indent="-457200">
              <a:buFont typeface="+mj-lt"/>
              <a:buAutoNum type="arabicPeriod"/>
            </a:pPr>
            <a:endParaRPr lang="en-US" dirty="0"/>
          </a:p>
          <a:p>
            <a:endParaRPr lang="en-US" dirty="0"/>
          </a:p>
        </p:txBody>
      </p:sp>
    </p:spTree>
    <p:extLst>
      <p:ext uri="{BB962C8B-B14F-4D97-AF65-F5344CB8AC3E}">
        <p14:creationId xmlns:p14="http://schemas.microsoft.com/office/powerpoint/2010/main" val="39419477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EBAFB-B6AC-44AA-8A52-5D539E229D35}"/>
              </a:ext>
            </a:extLst>
          </p:cNvPr>
          <p:cNvSpPr>
            <a:spLocks noGrp="1"/>
          </p:cNvSpPr>
          <p:nvPr>
            <p:ph type="title"/>
          </p:nvPr>
        </p:nvSpPr>
        <p:spPr/>
        <p:txBody>
          <a:bodyPr/>
          <a:lstStyle/>
          <a:p>
            <a:r>
              <a:rPr lang="en-US" dirty="0"/>
              <a:t>Follow-up to last weeks (4.2.20)questions during our Zoom meeting</a:t>
            </a:r>
          </a:p>
        </p:txBody>
      </p:sp>
      <p:sp>
        <p:nvSpPr>
          <p:cNvPr id="3" name="Content Placeholder 2">
            <a:extLst>
              <a:ext uri="{FF2B5EF4-FFF2-40B4-BE49-F238E27FC236}">
                <a16:creationId xmlns:a16="http://schemas.microsoft.com/office/drawing/2014/main" id="{2BC74ABF-8B40-477C-91A7-0A4D860B7575}"/>
              </a:ext>
            </a:extLst>
          </p:cNvPr>
          <p:cNvSpPr>
            <a:spLocks noGrp="1"/>
          </p:cNvSpPr>
          <p:nvPr>
            <p:ph idx="1"/>
          </p:nvPr>
        </p:nvSpPr>
        <p:spPr>
          <a:xfrm>
            <a:off x="1130270" y="2002559"/>
            <a:ext cx="9603275" cy="4122668"/>
          </a:xfrm>
        </p:spPr>
        <p:txBody>
          <a:bodyPr>
            <a:normAutofit fontScale="92500" lnSpcReduction="20000"/>
          </a:bodyPr>
          <a:lstStyle/>
          <a:p>
            <a:pPr marL="0" indent="0">
              <a:buNone/>
            </a:pPr>
            <a:r>
              <a:rPr lang="en-US" b="1" dirty="0"/>
              <a:t>Can we use texting for attendance?</a:t>
            </a:r>
            <a:endParaRPr lang="en-US" dirty="0"/>
          </a:p>
          <a:p>
            <a:pPr marL="0" indent="0">
              <a:buNone/>
            </a:pPr>
            <a:r>
              <a:rPr lang="en-US" dirty="0"/>
              <a:t>Yes, you can use texting for attendance. We will work with you on a case by case basis. </a:t>
            </a:r>
          </a:p>
          <a:p>
            <a:pPr marL="0" indent="0">
              <a:buNone/>
            </a:pPr>
            <a:r>
              <a:rPr lang="en-US" b="1" dirty="0"/>
              <a:t>Can we receive credit for activities that have happened in the past?</a:t>
            </a:r>
            <a:endParaRPr lang="en-US" dirty="0"/>
          </a:p>
          <a:p>
            <a:pPr marL="0" indent="0">
              <a:buNone/>
            </a:pPr>
            <a:r>
              <a:rPr lang="en-US" dirty="0"/>
              <a:t>Please only submit activities that are happening in the future. If you are submitting a series of calls, for example, we can start accrediting future calls within 1-2 days in the future. </a:t>
            </a:r>
          </a:p>
          <a:p>
            <a:pPr marL="0" indent="0">
              <a:buNone/>
            </a:pPr>
            <a:r>
              <a:rPr lang="en-US" b="1" dirty="0"/>
              <a:t>Can participants receive credit for activities that are not done in real time?</a:t>
            </a:r>
            <a:endParaRPr lang="en-US" dirty="0"/>
          </a:p>
          <a:p>
            <a:pPr marL="0" indent="0">
              <a:buNone/>
            </a:pPr>
            <a:r>
              <a:rPr lang="en-US" dirty="0"/>
              <a:t>Yes, we will accredit it as an internet enduring activity. We will work with you to make sure that the activity meets all requirements for CME and the participants have a method to claim credit. </a:t>
            </a:r>
          </a:p>
          <a:p>
            <a:pPr marL="0" indent="0">
              <a:buNone/>
            </a:pPr>
            <a:endParaRPr lang="en-US" dirty="0"/>
          </a:p>
          <a:p>
            <a:endParaRPr lang="en-US" dirty="0"/>
          </a:p>
        </p:txBody>
      </p:sp>
    </p:spTree>
    <p:extLst>
      <p:ext uri="{BB962C8B-B14F-4D97-AF65-F5344CB8AC3E}">
        <p14:creationId xmlns:p14="http://schemas.microsoft.com/office/powerpoint/2010/main" val="3312000640"/>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CDCE0"/>
      </a:lt2>
      <a:accent1>
        <a:srgbClr val="415588"/>
      </a:accent1>
      <a:accent2>
        <a:srgbClr val="4294B6"/>
      </a:accent2>
      <a:accent3>
        <a:srgbClr val="087D7C"/>
      </a:accent3>
      <a:accent4>
        <a:srgbClr val="2CB663"/>
      </a:accent4>
      <a:accent5>
        <a:srgbClr val="DF8822"/>
      </a:accent5>
      <a:accent6>
        <a:srgbClr val="BC410A"/>
      </a:accent6>
      <a:hlink>
        <a:srgbClr val="5977C4"/>
      </a:hlink>
      <a:folHlink>
        <a:srgbClr val="A1A9BF"/>
      </a:folHlink>
    </a:clrScheme>
    <a:fontScheme name="Gallery">
      <a:majorFont>
        <a:latin typeface="Century Gothic" panose="020B0502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lumMod val="108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E050AC27-895F-4B90-991D-A6818FC89A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183296C2D9DE541958AD9D9A6E59D08" ma:contentTypeVersion="4" ma:contentTypeDescription="Create a new document." ma:contentTypeScope="" ma:versionID="3edc162cb83bc1b7895665d6b4579fd2">
  <xsd:schema xmlns:xsd="http://www.w3.org/2001/XMLSchema" xmlns:xs="http://www.w3.org/2001/XMLSchema" xmlns:p="http://schemas.microsoft.com/office/2006/metadata/properties" xmlns:ns2="12e73323-2992-4b61-9f89-f2ff99442528" targetNamespace="http://schemas.microsoft.com/office/2006/metadata/properties" ma:root="true" ma:fieldsID="86f0f51394ad1f7f468ea607df12b826" ns2:_="">
    <xsd:import namespace="12e73323-2992-4b61-9f89-f2ff9944252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e73323-2992-4b61-9f89-f2ff994425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5628097-520F-4983-80A7-F1B73CDDC9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2e73323-2992-4b61-9f89-f2ff9944252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1E385F5-8B12-45E4-ABB3-8DBECBF71369}">
  <ds:schemaRefs>
    <ds:schemaRef ds:uri="http://schemas.microsoft.com/sharepoint/v3/contenttype/forms"/>
  </ds:schemaRefs>
</ds:datastoreItem>
</file>

<file path=customXml/itemProps3.xml><?xml version="1.0" encoding="utf-8"?>
<ds:datastoreItem xmlns:ds="http://schemas.openxmlformats.org/officeDocument/2006/customXml" ds:itemID="{ABB8A9E3-9BDB-411C-8276-6EDCFD392DD9}">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12e73323-2992-4b61-9f89-f2ff99442528"/>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TM10001114[[fn=Gallery]]</Template>
  <TotalTime>273</TotalTime>
  <Words>739</Words>
  <Application>Microsoft Office PowerPoint</Application>
  <PresentationFormat>Widescreen</PresentationFormat>
  <Paragraphs>70</Paragraphs>
  <Slides>11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Century Gothic</vt:lpstr>
      <vt:lpstr>Gallery</vt:lpstr>
      <vt:lpstr>Supporting Our Continuing Education Community Webinar</vt:lpstr>
      <vt:lpstr>Today’s goal:</vt:lpstr>
      <vt:lpstr>Rapid CME Proposal for COVID-19 related content </vt:lpstr>
      <vt:lpstr>PowerPoint Presentation</vt:lpstr>
      <vt:lpstr>Two Types of Requests for the Rapid CME Proposal for COVID-19  </vt:lpstr>
      <vt:lpstr>Type 1: In-Hospital Series Process for COVID -19 Sessions  </vt:lpstr>
      <vt:lpstr>PowerPoint Presentation</vt:lpstr>
      <vt:lpstr>Type 2:  Requests for new COVID-19 activities</vt:lpstr>
      <vt:lpstr>Follow-up to last weeks (4.2.20)questions during our Zoom meeting</vt:lpstr>
      <vt:lpstr>Series Coordinator Learning Group</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Supporting Our Continuing Education Community Webinar</dc:title>
  <dc:creator>Gelardi, Mary</dc:creator>
  <cp:lastModifiedBy>Desilets, Rose</cp:lastModifiedBy>
  <cp:revision>144</cp:revision>
  <dcterms:created xsi:type="dcterms:W3CDTF">2020-04-01T14:00:49Z</dcterms:created>
  <dcterms:modified xsi:type="dcterms:W3CDTF">2020-04-09T13:43:51Z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0x010100A183296C2D9DE541958AD9D9A6E59D08</vt:lpwstr>
  </property>
</Properties>
</file>