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7" r:id="rId14"/>
    <p:sldId id="336" r:id="rId15"/>
    <p:sldId id="339" r:id="rId16"/>
    <p:sldId id="338" r:id="rId17"/>
    <p:sldId id="322" r:id="rId18"/>
    <p:sldId id="340" r:id="rId19"/>
    <p:sldId id="341" r:id="rId20"/>
    <p:sldId id="342" r:id="rId21"/>
    <p:sldId id="343" r:id="rId22"/>
    <p:sldId id="353" r:id="rId23"/>
    <p:sldId id="360" r:id="rId24"/>
    <p:sldId id="354" r:id="rId25"/>
    <p:sldId id="355" r:id="rId26"/>
    <p:sldId id="356" r:id="rId27"/>
    <p:sldId id="357" r:id="rId28"/>
    <p:sldId id="359" r:id="rId29"/>
    <p:sldId id="352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80124" autoAdjust="0"/>
  </p:normalViewPr>
  <p:slideViewPr>
    <p:cSldViewPr>
      <p:cViewPr varScale="1">
        <p:scale>
          <a:sx n="69" d="100"/>
          <a:sy n="69" d="100"/>
        </p:scale>
        <p:origin x="-18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A397-BC50-214F-B661-7B3B89413B2A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4560-A45B-2447-AE2B-CF1EF625E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7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 power to detect a difference</a:t>
            </a:r>
            <a:r>
              <a:rPr lang="en-US" baseline="0" dirty="0" smtClean="0"/>
              <a:t> of 5%</a:t>
            </a:r>
          </a:p>
          <a:p>
            <a:r>
              <a:rPr lang="en-US" baseline="0" dirty="0" smtClean="0"/>
              <a:t>Each center had to do at least 50 cases yearly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7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 power to detect a difference</a:t>
            </a:r>
            <a:r>
              <a:rPr lang="en-US" baseline="0" dirty="0" smtClean="0"/>
              <a:t> of 5%</a:t>
            </a:r>
          </a:p>
          <a:p>
            <a:r>
              <a:rPr lang="en-US" baseline="0" dirty="0" smtClean="0"/>
              <a:t>Each center had to do at least 50 cases yearly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common reason for lac</a:t>
            </a:r>
            <a:r>
              <a:rPr lang="en-US" baseline="0" dirty="0" smtClean="0"/>
              <a:t>k of EVAR eligibility was neck anatomy</a:t>
            </a:r>
          </a:p>
          <a:p>
            <a:r>
              <a:rPr lang="en-US" dirty="0" smtClean="0"/>
              <a:t>Hardman</a:t>
            </a:r>
            <a:r>
              <a:rPr lang="en-US" baseline="0" dirty="0" smtClean="0"/>
              <a:t> index is a validated scoring system for ruptured aneurysms – uses 5 dichotomized variables: hemoglobin (9), </a:t>
            </a:r>
            <a:r>
              <a:rPr lang="en-US" baseline="0" dirty="0" err="1" smtClean="0"/>
              <a:t>creatinine</a:t>
            </a:r>
            <a:r>
              <a:rPr lang="en-US" baseline="0" dirty="0" smtClean="0"/>
              <a:t>, age (76), MI or ECG, pre-hospital LOC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7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 seem to have better outcomes</a:t>
            </a:r>
            <a:r>
              <a:rPr lang="en-US" baseline="0" dirty="0" smtClean="0"/>
              <a:t> than men; otherwise no subgroup differences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7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7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7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not discuss other critical management decisions: conduit type, tunneling and conduit orientation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AAA has strongest epidemiologic</a:t>
            </a:r>
            <a:r>
              <a:rPr lang="en-US" baseline="0" dirty="0" smtClean="0"/>
              <a:t> association with smoking after lung 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LR is the increase</a:t>
            </a:r>
            <a:r>
              <a:rPr lang="en-US" baseline="0" dirty="0" smtClean="0"/>
              <a:t> in odds with presence of the 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4560-A45B-2447-AE2B-CF1EF625E6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WH 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400800"/>
            <a:ext cx="1409700" cy="281940"/>
          </a:xfrm>
          <a:prstGeom prst="rect">
            <a:avLst/>
          </a:prstGeom>
        </p:spPr>
      </p:pic>
      <p:pic>
        <p:nvPicPr>
          <p:cNvPr id="8" name="Picture 7" descr="HMS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6400" y="6324600"/>
            <a:ext cx="304800" cy="394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WH 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400800"/>
            <a:ext cx="1409700" cy="281940"/>
          </a:xfrm>
          <a:prstGeom prst="rect">
            <a:avLst/>
          </a:prstGeom>
        </p:spPr>
      </p:pic>
      <p:pic>
        <p:nvPicPr>
          <p:cNvPr id="8" name="Picture 7" descr="HMS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6400" y="6324600"/>
            <a:ext cx="304800" cy="39444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6324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8A27-BDF3-4223-8525-8838070D1A01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65AE-E9B3-41E9-9346-3B186D7D3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Aortic Aneurysm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Samir K Shah, MD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6324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Vertebral Levels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Diaphragmatic hiatus</a:t>
            </a:r>
          </a:p>
          <a:p>
            <a:pPr lvl="1"/>
            <a:r>
              <a:rPr lang="en-US" dirty="0" smtClean="0"/>
              <a:t>T12</a:t>
            </a:r>
            <a:endParaRPr lang="en-US" dirty="0" smtClean="0"/>
          </a:p>
          <a:p>
            <a:r>
              <a:rPr lang="en-US" dirty="0" smtClean="0"/>
              <a:t>Renal arteries</a:t>
            </a:r>
          </a:p>
          <a:p>
            <a:pPr lvl="1"/>
            <a:r>
              <a:rPr lang="en-US" dirty="0" smtClean="0"/>
              <a:t>L1-2</a:t>
            </a:r>
          </a:p>
          <a:p>
            <a:r>
              <a:rPr lang="en-US" dirty="0" smtClean="0"/>
              <a:t>Aortic bifurcation</a:t>
            </a:r>
          </a:p>
          <a:p>
            <a:pPr lvl="1"/>
            <a:r>
              <a:rPr lang="en-US" dirty="0" smtClean="0"/>
              <a:t>L4 (umbilicus)</a:t>
            </a:r>
          </a:p>
        </p:txBody>
      </p:sp>
    </p:spTree>
    <p:extLst>
      <p:ext uri="{BB962C8B-B14F-4D97-AF65-F5344CB8AC3E}">
        <p14:creationId xmlns:p14="http://schemas.microsoft.com/office/powerpoint/2010/main" val="264349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Diagnosis </a:t>
            </a:r>
            <a:r>
              <a:rPr lang="mr-IN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–</a:t>
            </a:r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 Imaging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Ultrasound</a:t>
            </a:r>
          </a:p>
          <a:p>
            <a:pPr lvl="1"/>
            <a:r>
              <a:rPr lang="en-US" dirty="0" smtClean="0"/>
              <a:t>Nearly 100% sensitivity/specificity</a:t>
            </a:r>
          </a:p>
          <a:p>
            <a:pPr lvl="1"/>
            <a:r>
              <a:rPr lang="en-US" dirty="0" smtClean="0"/>
              <a:t>Operator dependent; effect on diameter?</a:t>
            </a:r>
          </a:p>
          <a:p>
            <a:r>
              <a:rPr lang="en-US" dirty="0" smtClean="0"/>
              <a:t>CT/MR</a:t>
            </a:r>
          </a:p>
          <a:p>
            <a:pPr lvl="1"/>
            <a:r>
              <a:rPr lang="en-US" dirty="0" smtClean="0"/>
              <a:t>AAA 2 mm larger on CT than on US</a:t>
            </a:r>
          </a:p>
          <a:p>
            <a:pPr lvl="1"/>
            <a:r>
              <a:rPr lang="en-US" dirty="0" smtClean="0"/>
              <a:t>Axial imaging imperfect</a:t>
            </a:r>
          </a:p>
          <a:p>
            <a:pPr lvl="2"/>
            <a:r>
              <a:rPr lang="en-US" dirty="0" smtClean="0"/>
              <a:t>Overcome with awareness (and reprocessing software)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35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3"/>
            <a:ext cx="8245475" cy="519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Centerline Measurements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28674" name="Picture 1" descr="00046520297_201405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62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3"/>
            <a:ext cx="8245475" cy="519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Orthogonal Diameter Measurements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30722" name="Picture 1" descr="00046520297_20140510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05263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00046520297_20140510_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9862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7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3"/>
            <a:ext cx="8245475" cy="519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Centerline </a:t>
            </a:r>
            <a:r>
              <a:rPr lang="en-US" sz="2800" b="1" dirty="0" err="1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vs</a:t>
            </a:r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 Straight Distance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29698" name="Picture 1" descr="00046520297_201405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40161" r="18500" b="13846"/>
          <a:stretch>
            <a:fillRect/>
          </a:stretch>
        </p:blipFill>
        <p:spPr bwMode="auto">
          <a:xfrm>
            <a:off x="1828800" y="1239838"/>
            <a:ext cx="54102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7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Management of Small Aneurysms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4 cm aneurysm?</a:t>
            </a:r>
          </a:p>
        </p:txBody>
      </p:sp>
    </p:spTree>
    <p:extLst>
      <p:ext uri="{BB962C8B-B14F-4D97-AF65-F5344CB8AC3E}">
        <p14:creationId xmlns:p14="http://schemas.microsoft.com/office/powerpoint/2010/main" val="15871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3"/>
            <a:ext cx="8245475" cy="519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Time to 10% Probability of Achieving 5.5 cm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05456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Management of Small Aneurysms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ADAM and UKSAT: 30-d increased mortality for treatment of 4.0-5.4 cm AAA</a:t>
            </a:r>
          </a:p>
          <a:p>
            <a:pPr lvl="1"/>
            <a:r>
              <a:rPr lang="en-US" dirty="0" smtClean="0"/>
              <a:t>No difference in long-term survival</a:t>
            </a:r>
          </a:p>
          <a:p>
            <a:r>
              <a:rPr lang="en-US" dirty="0" smtClean="0"/>
              <a:t>Surveillance strategy</a:t>
            </a:r>
          </a:p>
          <a:p>
            <a:pPr lvl="1"/>
            <a:r>
              <a:rPr lang="en-US" dirty="0" smtClean="0"/>
              <a:t>3-3.9 cm: q3y</a:t>
            </a:r>
          </a:p>
          <a:p>
            <a:pPr lvl="1"/>
            <a:r>
              <a:rPr lang="en-US" dirty="0" smtClean="0"/>
              <a:t>4-4.9 cm: q1y</a:t>
            </a:r>
          </a:p>
          <a:p>
            <a:pPr lvl="1"/>
            <a:r>
              <a:rPr lang="en-US" dirty="0" smtClean="0"/>
              <a:t>5-5.4 cm: q6m</a:t>
            </a:r>
          </a:p>
          <a:p>
            <a:r>
              <a:rPr lang="en-US" dirty="0" smtClean="0"/>
              <a:t>Average AAA growth/y: 2.2 mm</a:t>
            </a:r>
          </a:p>
        </p:txBody>
      </p:sp>
    </p:spTree>
    <p:extLst>
      <p:ext uri="{BB962C8B-B14F-4D97-AF65-F5344CB8AC3E}">
        <p14:creationId xmlns:p14="http://schemas.microsoft.com/office/powerpoint/2010/main" val="39270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Management of Small Aneurysms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endovascular aneurysm repair (EVAR)?</a:t>
            </a:r>
          </a:p>
          <a:p>
            <a:r>
              <a:rPr lang="en-US" dirty="0" smtClean="0"/>
              <a:t>Comparison of Surveillance versus Aortic Endografting for Small Aneurysm Repair (CAESAR) and Positive Impact of Endovascular Options for Treating Aneurysms Early (PIVOTAL)</a:t>
            </a:r>
          </a:p>
          <a:p>
            <a:pPr lvl="1"/>
            <a:r>
              <a:rPr lang="en-US" dirty="0" smtClean="0"/>
              <a:t>EVAR </a:t>
            </a:r>
            <a:r>
              <a:rPr lang="en-US" dirty="0" err="1" smtClean="0"/>
              <a:t>vs</a:t>
            </a:r>
            <a:r>
              <a:rPr lang="en-US" dirty="0" smtClean="0"/>
              <a:t> surveillance for 4 (or 4.1) cm to 5.4 cm</a:t>
            </a:r>
          </a:p>
          <a:p>
            <a:pPr lvl="1"/>
            <a:r>
              <a:rPr lang="en-US" dirty="0" smtClean="0"/>
              <a:t>No survival benefit to EVAR</a:t>
            </a:r>
          </a:p>
        </p:txBody>
      </p:sp>
    </p:spTree>
    <p:extLst>
      <p:ext uri="{BB962C8B-B14F-4D97-AF65-F5344CB8AC3E}">
        <p14:creationId xmlns:p14="http://schemas.microsoft.com/office/powerpoint/2010/main" val="5661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Indications for Repair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5.5 cm</a:t>
            </a:r>
          </a:p>
          <a:p>
            <a:r>
              <a:rPr lang="en-US" dirty="0" smtClean="0"/>
              <a:t>5.0 cm (women)</a:t>
            </a:r>
          </a:p>
          <a:p>
            <a:r>
              <a:rPr lang="en-US" dirty="0" smtClean="0"/>
              <a:t>Growth of at least 5 mm/6 months</a:t>
            </a:r>
          </a:p>
          <a:p>
            <a:r>
              <a:rPr lang="en-US" dirty="0" smtClean="0"/>
              <a:t>Symptomatic</a:t>
            </a:r>
          </a:p>
          <a:p>
            <a:r>
              <a:rPr lang="en-US" dirty="0" smtClean="0"/>
              <a:t>Complicated (e.g. distal embolization)</a:t>
            </a:r>
          </a:p>
          <a:p>
            <a:r>
              <a:rPr lang="en-US" dirty="0" err="1" smtClean="0"/>
              <a:t>Saccular</a:t>
            </a:r>
            <a:r>
              <a:rPr lang="en-US" dirty="0" smtClean="0"/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52671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Aneurysm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Treatment </a:t>
            </a:r>
            <a:endParaRPr lang="en-US" dirty="0"/>
          </a:p>
          <a:p>
            <a:pPr lvl="1"/>
            <a:r>
              <a:rPr lang="en-US" dirty="0" smtClean="0"/>
              <a:t>Electively</a:t>
            </a:r>
          </a:p>
          <a:p>
            <a:pPr lvl="1"/>
            <a:r>
              <a:rPr lang="en-US" dirty="0" smtClean="0"/>
              <a:t>Ruptures</a:t>
            </a:r>
            <a:endParaRPr lang="en-US" dirty="0"/>
          </a:p>
          <a:p>
            <a:r>
              <a:rPr lang="en-US" dirty="0" smtClean="0"/>
              <a:t>NO coverage of</a:t>
            </a:r>
          </a:p>
          <a:p>
            <a:pPr lvl="1"/>
            <a:r>
              <a:rPr lang="en-US" dirty="0" smtClean="0"/>
              <a:t>Pathogenesis/structural modeling research</a:t>
            </a:r>
          </a:p>
          <a:p>
            <a:pPr lvl="1"/>
            <a:r>
              <a:rPr lang="en-US" dirty="0" smtClean="0"/>
              <a:t>Non-aortic aneurysms</a:t>
            </a:r>
          </a:p>
          <a:p>
            <a:pPr lvl="1"/>
            <a:r>
              <a:rPr lang="en-US" dirty="0" smtClean="0"/>
              <a:t>Controversies of EVAR </a:t>
            </a:r>
            <a:r>
              <a:rPr lang="en-US" dirty="0" err="1" smtClean="0"/>
              <a:t>vs</a:t>
            </a:r>
            <a:r>
              <a:rPr lang="en-US" dirty="0" smtClean="0"/>
              <a:t> open aneurysm</a:t>
            </a:r>
          </a:p>
          <a:p>
            <a:pPr lvl="1"/>
            <a:r>
              <a:rPr lang="en-US" dirty="0" smtClean="0"/>
              <a:t>Complex endovascular repair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6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Endovascular </a:t>
            </a:r>
            <a:r>
              <a:rPr lang="en-US" sz="2800" b="1" dirty="0" err="1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vs</a:t>
            </a:r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 Open Repair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Anatomy</a:t>
            </a:r>
          </a:p>
          <a:p>
            <a:pPr lvl="1"/>
            <a:r>
              <a:rPr lang="en-US" dirty="0" smtClean="0"/>
              <a:t>Neck length, angulation, diameter, calcification, thrombus, morphology</a:t>
            </a:r>
          </a:p>
          <a:p>
            <a:r>
              <a:rPr lang="en-US" dirty="0" smtClean="0"/>
              <a:t>Operative risk</a:t>
            </a:r>
          </a:p>
          <a:p>
            <a:pPr lvl="1"/>
            <a:r>
              <a:rPr lang="en-US" dirty="0" smtClean="0"/>
              <a:t>EVAR is not trivial</a:t>
            </a:r>
          </a:p>
          <a:p>
            <a:pPr lvl="1"/>
            <a:r>
              <a:rPr lang="en-US" dirty="0" smtClean="0"/>
              <a:t>EVAR 2 trial with 8.4% 30-d mortality for EVAR in patients unfit for open surgery (controversial)</a:t>
            </a:r>
          </a:p>
          <a:p>
            <a:r>
              <a:rPr lang="en-US" dirty="0" smtClean="0"/>
              <a:t>Willingness to comply with lifelong surveillance</a:t>
            </a:r>
          </a:p>
          <a:p>
            <a:r>
              <a:rPr lang="en-US" dirty="0" smtClean="0"/>
              <a:t>Tradeoff in type of </a:t>
            </a:r>
            <a:r>
              <a:rPr lang="en-US" dirty="0" err="1" smtClean="0"/>
              <a:t>reinterventions</a:t>
            </a:r>
            <a:r>
              <a:rPr lang="en-US" dirty="0" smtClean="0"/>
              <a:t>, complications (e.g. </a:t>
            </a:r>
            <a:r>
              <a:rPr lang="en-US" dirty="0" err="1" smtClean="0"/>
              <a:t>hypogastric</a:t>
            </a:r>
            <a:r>
              <a:rPr lang="en-US" dirty="0" smtClean="0"/>
              <a:t> artery) and recovery</a:t>
            </a:r>
          </a:p>
        </p:txBody>
      </p:sp>
    </p:spTree>
    <p:extLst>
      <p:ext uri="{BB962C8B-B14F-4D97-AF65-F5344CB8AC3E}">
        <p14:creationId xmlns:p14="http://schemas.microsoft.com/office/powerpoint/2010/main" val="255202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Late Follow-up of the DREAM Trial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3219" r="4983" b="51648"/>
          <a:stretch/>
        </p:blipFill>
        <p:spPr bwMode="auto">
          <a:xfrm>
            <a:off x="1066800" y="838200"/>
            <a:ext cx="7239000" cy="535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6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Late Follow-up of the DREAM Trial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50018" r="4005" b="3905"/>
          <a:stretch/>
        </p:blipFill>
        <p:spPr bwMode="auto">
          <a:xfrm>
            <a:off x="990600" y="838200"/>
            <a:ext cx="7252192" cy="542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53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83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Endoleak</a:t>
            </a:r>
            <a:r>
              <a:rPr lang="en-US" sz="2800" b="1" dirty="0" err="1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5" name="Picture 4" descr="1-s2.0-S0378603X17300700-gr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894" r="1828" b="26379"/>
          <a:stretch/>
        </p:blipFill>
        <p:spPr>
          <a:xfrm>
            <a:off x="717898" y="1085869"/>
            <a:ext cx="7933697" cy="36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1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8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Immediate Management of Patients with Rupture: Open Versus Endovascular repair (IMPROVE)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30 centers (UK, Canada), 2009-2013</a:t>
            </a:r>
          </a:p>
          <a:p>
            <a:r>
              <a:rPr lang="en-US" sz="2800" dirty="0" smtClean="0"/>
              <a:t>Clinical diagnosis of rupture, randomized to open or endovascular repair</a:t>
            </a:r>
          </a:p>
          <a:p>
            <a:pPr lvl="1"/>
            <a:r>
              <a:rPr lang="en-US" sz="2400" dirty="0" smtClean="0"/>
              <a:t>316 endovascular </a:t>
            </a:r>
            <a:r>
              <a:rPr lang="en-US" sz="2400" dirty="0" err="1" smtClean="0"/>
              <a:t>vs</a:t>
            </a:r>
            <a:r>
              <a:rPr lang="en-US" sz="2400" dirty="0" smtClean="0"/>
              <a:t> 261 open</a:t>
            </a:r>
          </a:p>
          <a:p>
            <a:r>
              <a:rPr lang="en-US" sz="2800" dirty="0" smtClean="0"/>
              <a:t>Primary endpoint: survival at 30 d</a:t>
            </a:r>
          </a:p>
          <a:p>
            <a:r>
              <a:rPr lang="en-US" sz="2800" dirty="0" smtClean="0"/>
              <a:t>Well-designed</a:t>
            </a:r>
          </a:p>
          <a:p>
            <a:pPr lvl="1"/>
            <a:r>
              <a:rPr lang="en-US" sz="2400" dirty="0" smtClean="0"/>
              <a:t>Audit of centers for volume and results</a:t>
            </a:r>
          </a:p>
          <a:p>
            <a:pPr lvl="1"/>
            <a:r>
              <a:rPr lang="en-US" sz="2400" dirty="0" smtClean="0"/>
              <a:t>CTA capability within 20 min of arrival</a:t>
            </a:r>
          </a:p>
          <a:p>
            <a:r>
              <a:rPr lang="en-US" sz="2800" dirty="0" smtClean="0"/>
              <a:t>Included ill patients (&gt;50% of patients had SBP&lt;90 mm Hg)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324600" y="5943600"/>
            <a:ext cx="2590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300" dirty="0" smtClean="0">
                <a:latin typeface="Times New Roman"/>
                <a:cs typeface="Times New Roman"/>
              </a:rPr>
              <a:t>Powell JT, et al. </a:t>
            </a:r>
            <a:r>
              <a:rPr lang="en-US" sz="1300" i="1" dirty="0" smtClean="0">
                <a:latin typeface="Times New Roman"/>
                <a:cs typeface="Times New Roman"/>
              </a:rPr>
              <a:t>BMJ</a:t>
            </a:r>
            <a:r>
              <a:rPr lang="en-US" sz="1300" dirty="0" smtClean="0">
                <a:latin typeface="Times New Roman"/>
                <a:cs typeface="Times New Roman"/>
              </a:rPr>
              <a:t>. 13(348): f7661</a:t>
            </a:r>
            <a:endParaRPr lang="en-US" sz="1300" i="1" dirty="0" smtClean="0">
              <a:latin typeface="Times New Roman"/>
              <a:cs typeface="Times New Roman"/>
            </a:endParaRPr>
          </a:p>
          <a:p>
            <a:pPr marL="457200" lvl="1" indent="0">
              <a:buFont typeface="Arial" pitchFamily="34" charset="0"/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0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IMPROVE Trial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334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True rupture: endovascular 87%, open 88%</a:t>
            </a:r>
          </a:p>
          <a:p>
            <a:r>
              <a:rPr lang="en-US" sz="2600" dirty="0" smtClean="0"/>
              <a:t>Endovascular arm</a:t>
            </a:r>
          </a:p>
          <a:p>
            <a:pPr lvl="1"/>
            <a:r>
              <a:rPr lang="en-US" sz="2600" dirty="0" smtClean="0"/>
              <a:t>64% EVAR eligible</a:t>
            </a:r>
          </a:p>
          <a:p>
            <a:r>
              <a:rPr lang="en-US" sz="2600" dirty="0" smtClean="0"/>
              <a:t>Unadjusted OR for 30-d mortality in </a:t>
            </a:r>
            <a:r>
              <a:rPr lang="en-US" sz="2600" dirty="0" err="1" smtClean="0"/>
              <a:t>endo</a:t>
            </a:r>
            <a:r>
              <a:rPr lang="en-US" sz="2600" dirty="0" smtClean="0"/>
              <a:t> </a:t>
            </a:r>
            <a:r>
              <a:rPr lang="en-US" sz="2600" dirty="0" err="1" smtClean="0"/>
              <a:t>vs</a:t>
            </a:r>
            <a:r>
              <a:rPr lang="en-US" sz="2600" dirty="0" smtClean="0"/>
              <a:t> open: 0.92 (0.66-1.28, p=0.62)</a:t>
            </a:r>
          </a:p>
          <a:p>
            <a:r>
              <a:rPr lang="en-US" sz="2600" dirty="0" smtClean="0"/>
              <a:t>Adjusted OR (age, sex, Hardman index): 0.94 (0.67-1.33, p=0.73)</a:t>
            </a:r>
          </a:p>
          <a:p>
            <a:r>
              <a:rPr lang="en-US" sz="2600" dirty="0" smtClean="0"/>
              <a:t>30-d mortality for confirmed rupture were </a:t>
            </a:r>
            <a:r>
              <a:rPr lang="en-US" sz="2600" dirty="0" err="1" smtClean="0"/>
              <a:t>nondifferent</a:t>
            </a:r>
            <a:endParaRPr lang="en-US" sz="2600" dirty="0" smtClean="0"/>
          </a:p>
          <a:p>
            <a:pPr lvl="1"/>
            <a:r>
              <a:rPr lang="en-US" sz="2600" dirty="0" smtClean="0"/>
              <a:t>36.4 (endovascular) </a:t>
            </a:r>
            <a:r>
              <a:rPr lang="en-US" sz="2600" dirty="0" err="1" smtClean="0"/>
              <a:t>vs</a:t>
            </a:r>
            <a:r>
              <a:rPr lang="en-US" sz="2600" dirty="0" smtClean="0"/>
              <a:t> 40.6%, p=0.31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IMPROVE Trial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 descr="F2.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786777" cy="461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3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IMPROVE Trial Outcomes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334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24-hour mortality: 22% (E) </a:t>
            </a:r>
            <a:r>
              <a:rPr lang="en-US" sz="2600" dirty="0" err="1" smtClean="0"/>
              <a:t>vs</a:t>
            </a:r>
            <a:r>
              <a:rPr lang="en-US" sz="2600" dirty="0" smtClean="0"/>
              <a:t> 19% (O) – </a:t>
            </a:r>
            <a:r>
              <a:rPr lang="en-US" sz="2600" dirty="0" err="1" smtClean="0"/>
              <a:t>nondifferent</a:t>
            </a:r>
            <a:endParaRPr lang="en-US" sz="2600" dirty="0" smtClean="0"/>
          </a:p>
          <a:p>
            <a:r>
              <a:rPr lang="en-US" sz="2600" dirty="0" smtClean="0"/>
              <a:t>30-d </a:t>
            </a:r>
            <a:r>
              <a:rPr lang="en-US" sz="2600" dirty="0" err="1" smtClean="0"/>
              <a:t>reinterventions</a:t>
            </a:r>
            <a:r>
              <a:rPr lang="en-US" sz="2600" dirty="0" smtClean="0"/>
              <a:t> – </a:t>
            </a:r>
            <a:r>
              <a:rPr lang="en-US" sz="2600" dirty="0" err="1" smtClean="0"/>
              <a:t>nondifferent</a:t>
            </a:r>
            <a:endParaRPr lang="en-US" sz="2600" dirty="0" smtClean="0"/>
          </a:p>
          <a:p>
            <a:r>
              <a:rPr lang="en-US" sz="2600" dirty="0" smtClean="0"/>
              <a:t>Shorter LOS for endovascular</a:t>
            </a:r>
          </a:p>
          <a:p>
            <a:pPr lvl="1"/>
            <a:r>
              <a:rPr lang="en-US" sz="2200" dirty="0" smtClean="0"/>
              <a:t>ICU 4.2 </a:t>
            </a:r>
            <a:r>
              <a:rPr lang="en-US" sz="2200" dirty="0" err="1" smtClean="0"/>
              <a:t>vs</a:t>
            </a:r>
            <a:r>
              <a:rPr lang="en-US" sz="2200" dirty="0" smtClean="0"/>
              <a:t> 6.3 d</a:t>
            </a:r>
          </a:p>
          <a:p>
            <a:pPr lvl="1"/>
            <a:r>
              <a:rPr lang="en-US" sz="2200" dirty="0" smtClean="0"/>
              <a:t>Total hospital 9.4 </a:t>
            </a:r>
            <a:r>
              <a:rPr lang="en-US" sz="2200" dirty="0" err="1" smtClean="0"/>
              <a:t>vs</a:t>
            </a:r>
            <a:r>
              <a:rPr lang="en-US" sz="2200" dirty="0" smtClean="0"/>
              <a:t> 12 d</a:t>
            </a:r>
          </a:p>
          <a:p>
            <a:r>
              <a:rPr lang="en-US" sz="2600" dirty="0" smtClean="0"/>
              <a:t>Superior discharge to home for endovascular: 94 </a:t>
            </a:r>
            <a:r>
              <a:rPr lang="en-US" sz="2600" dirty="0" err="1" smtClean="0"/>
              <a:t>vs</a:t>
            </a:r>
            <a:r>
              <a:rPr lang="en-US" sz="2600" dirty="0" smtClean="0"/>
              <a:t> 77% (p&lt;0.001)</a:t>
            </a:r>
          </a:p>
          <a:p>
            <a:endParaRPr lang="it-IT" sz="2800" dirty="0"/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7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ECAR and AJAX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334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Smaller trials</a:t>
            </a:r>
          </a:p>
          <a:p>
            <a:r>
              <a:rPr lang="en-US" sz="2600" dirty="0" smtClean="0"/>
              <a:t>Randomized only after determining eligibility for EVAR</a:t>
            </a:r>
          </a:p>
          <a:p>
            <a:pPr lvl="1"/>
            <a:r>
              <a:rPr lang="en-US" sz="2200" dirty="0" smtClean="0"/>
              <a:t>Excludes worst off patients</a:t>
            </a:r>
          </a:p>
          <a:p>
            <a:r>
              <a:rPr lang="en-US" sz="2600" dirty="0" smtClean="0"/>
              <a:t>No difference in 30-day mortality</a:t>
            </a:r>
          </a:p>
          <a:p>
            <a:r>
              <a:rPr lang="en-US" sz="2600" dirty="0" smtClean="0"/>
              <a:t>Pooled analysis from all 3 trials for 30-d mortality: endovascular </a:t>
            </a:r>
            <a:r>
              <a:rPr lang="en-US" sz="2600" dirty="0" err="1" smtClean="0"/>
              <a:t>vs</a:t>
            </a:r>
            <a:r>
              <a:rPr lang="en-US" sz="2600" smtClean="0"/>
              <a:t> open OR 0.88 (0.66-1.18)</a:t>
            </a:r>
            <a:endParaRPr lang="en-US" sz="2600" dirty="0" smtClean="0"/>
          </a:p>
          <a:p>
            <a:endParaRPr lang="it-IT" sz="2800" dirty="0"/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324600" y="5943600"/>
            <a:ext cx="2590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300" dirty="0" err="1" smtClean="0">
                <a:latin typeface="Times New Roman"/>
                <a:cs typeface="Times New Roman"/>
              </a:rPr>
              <a:t>Reimerink</a:t>
            </a:r>
            <a:r>
              <a:rPr lang="en-US" sz="1300" dirty="0" smtClean="0">
                <a:latin typeface="Times New Roman"/>
                <a:cs typeface="Times New Roman"/>
              </a:rPr>
              <a:t> JJ, et al. </a:t>
            </a:r>
            <a:r>
              <a:rPr lang="en-US" sz="1300" i="1" dirty="0" smtClean="0">
                <a:latin typeface="Times New Roman"/>
                <a:cs typeface="Times New Roman"/>
              </a:rPr>
              <a:t>Ann Surg</a:t>
            </a:r>
            <a:r>
              <a:rPr lang="en-US" sz="1300" dirty="0" smtClean="0">
                <a:latin typeface="Times New Roman"/>
                <a:cs typeface="Times New Roman"/>
              </a:rPr>
              <a:t>. 258(2): 248-56</a:t>
            </a:r>
            <a:endParaRPr lang="en-US" sz="1300" i="1" dirty="0" smtClean="0">
              <a:latin typeface="Times New Roman"/>
              <a:cs typeface="Times New Roman"/>
            </a:endParaRPr>
          </a:p>
          <a:p>
            <a:pPr marL="457200" lvl="1" indent="0">
              <a:buFont typeface="Arial" pitchFamily="34" charset="0"/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7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Supraceliac</a:t>
            </a:r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 Control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772400" cy="54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2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Aneurysm Definition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762000"/>
            <a:ext cx="81534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50% increase above nominal diameter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96876" y="64815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Gender-speci-fi-c-aortic-diameters-adjusted-to-the-body-surface-area-in-relation-to-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715000" cy="4363570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609600" y="5715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Practical definition of an AAA: 3 cm</a:t>
            </a:r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Supraceliac</a:t>
            </a:r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 Control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572390" cy="55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Aortotomy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43202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Aortic Dissection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3683000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600200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Control of Lumbar Vessels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62000"/>
            <a:ext cx="31413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Aortic Reconstruction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3251200" cy="508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143000"/>
            <a:ext cx="292771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IMA Management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38200"/>
            <a:ext cx="5228125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7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Aneurysm Sac Closure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700"/>
            <a:ext cx="9144000" cy="3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Infrarenal Exposure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3746500" cy="3862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143000"/>
            <a:ext cx="3276600" cy="41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Epidemiology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&gt;1 m in the US</a:t>
            </a:r>
            <a:endParaRPr lang="en-US" dirty="0" smtClean="0"/>
          </a:p>
          <a:p>
            <a:r>
              <a:rPr lang="en-US" dirty="0" smtClean="0"/>
              <a:t>Risks factors?</a:t>
            </a:r>
          </a:p>
        </p:txBody>
      </p:sp>
    </p:spTree>
    <p:extLst>
      <p:ext uri="{BB962C8B-B14F-4D97-AF65-F5344CB8AC3E}">
        <p14:creationId xmlns:p14="http://schemas.microsoft.com/office/powerpoint/2010/main" val="358257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Risk Factors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490409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895600"/>
            <a:ext cx="9144000" cy="381000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4495800"/>
            <a:ext cx="9144000" cy="381000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5943600" y="3352800"/>
            <a:ext cx="609600" cy="914400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Risk Factors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8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Smoking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Dose effect</a:t>
            </a:r>
          </a:p>
          <a:p>
            <a:r>
              <a:rPr lang="en-US" dirty="0" smtClean="0"/>
              <a:t>Quitting is beneficial</a:t>
            </a:r>
          </a:p>
          <a:p>
            <a:pPr lvl="1"/>
            <a:r>
              <a:rPr lang="en-US" dirty="0" smtClean="0"/>
              <a:t>Reduces risk of development</a:t>
            </a:r>
          </a:p>
          <a:p>
            <a:pPr lvl="1"/>
            <a:r>
              <a:rPr lang="en-US" dirty="0" smtClean="0"/>
              <a:t>Retards aneurysm growth</a:t>
            </a:r>
          </a:p>
          <a:p>
            <a:r>
              <a:rPr lang="en-US" dirty="0" smtClean="0"/>
              <a:t>AAA-mortality has been decreasing in the US</a:t>
            </a:r>
          </a:p>
          <a:p>
            <a:pPr lvl="1"/>
            <a:r>
              <a:rPr lang="en-US" dirty="0" smtClean="0"/>
              <a:t>Remains unchanged in countries where smoking rates have not declined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94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Risk Factors for Rupture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Related  but distinct from risk factors for aneurysm development</a:t>
            </a:r>
          </a:p>
          <a:p>
            <a:pPr lvl="1"/>
            <a:r>
              <a:rPr lang="en-US" dirty="0" smtClean="0"/>
              <a:t>Female gender</a:t>
            </a:r>
          </a:p>
          <a:p>
            <a:pPr lvl="1"/>
            <a:r>
              <a:rPr lang="en-US" dirty="0" smtClean="0"/>
              <a:t>Current smoking</a:t>
            </a:r>
          </a:p>
          <a:p>
            <a:pPr lvl="1"/>
            <a:r>
              <a:rPr lang="en-US" dirty="0" smtClean="0"/>
              <a:t>Larger AAA diameter</a:t>
            </a:r>
          </a:p>
          <a:p>
            <a:pPr lvl="1"/>
            <a:r>
              <a:rPr lang="en-US" dirty="0" smtClean="0"/>
              <a:t>Elevated MAP</a:t>
            </a:r>
          </a:p>
        </p:txBody>
      </p:sp>
    </p:spTree>
    <p:extLst>
      <p:ext uri="{BB962C8B-B14F-4D97-AF65-F5344CB8AC3E}">
        <p14:creationId xmlns:p14="http://schemas.microsoft.com/office/powerpoint/2010/main" val="34060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AB0"/>
                </a:solidFill>
                <a:latin typeface="Arial"/>
                <a:ea typeface="ＭＳ Ｐゴシック" pitchFamily="34" charset="-128"/>
                <a:cs typeface="Arial"/>
              </a:rPr>
              <a:t>Diagnosis By Physical Examination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8" name="Picture 7" descr="ioi90237t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6" y="999282"/>
            <a:ext cx="8429204" cy="51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2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6125</TotalTime>
  <Words>1038</Words>
  <Application>Microsoft Macintosh PowerPoint</Application>
  <PresentationFormat>On-screen Show (4:3)</PresentationFormat>
  <Paragraphs>209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Aortic Aneurysm</vt:lpstr>
      <vt:lpstr>Aneurysm</vt:lpstr>
      <vt:lpstr>Aneurysm Definition</vt:lpstr>
      <vt:lpstr>Epidemiology</vt:lpstr>
      <vt:lpstr>Risk Factors</vt:lpstr>
      <vt:lpstr>Risk Factors</vt:lpstr>
      <vt:lpstr>Smoking</vt:lpstr>
      <vt:lpstr>Risk Factors for Rupture</vt:lpstr>
      <vt:lpstr>Diagnosis By Physical Examination</vt:lpstr>
      <vt:lpstr>Vertebral Levels</vt:lpstr>
      <vt:lpstr>Diagnosis – Imaging </vt:lpstr>
      <vt:lpstr>Centerline Measurements</vt:lpstr>
      <vt:lpstr>Orthogonal Diameter Measurements</vt:lpstr>
      <vt:lpstr>Centerline vs Straight Distance</vt:lpstr>
      <vt:lpstr>Management of Small Aneurysms</vt:lpstr>
      <vt:lpstr>Time to 10% Probability of Achieving 5.5 cm</vt:lpstr>
      <vt:lpstr>Management of Small Aneurysms</vt:lpstr>
      <vt:lpstr>Management of Small Aneurysms</vt:lpstr>
      <vt:lpstr>Indications for Repair</vt:lpstr>
      <vt:lpstr>Endovascular vs Open Repair</vt:lpstr>
      <vt:lpstr>PowerPoint Presentation</vt:lpstr>
      <vt:lpstr>PowerPoint Presentation</vt:lpstr>
      <vt:lpstr>Endoleaks</vt:lpstr>
      <vt:lpstr>Immediate Management of Patients with Rupture: Open Versus Endovascular repair (IMPROVE)</vt:lpstr>
      <vt:lpstr>IMPROVE Trial</vt:lpstr>
      <vt:lpstr>IMPROVE Trial</vt:lpstr>
      <vt:lpstr>IMPROVE Trial Outcomes</vt:lpstr>
      <vt:lpstr>ECAR and AJAX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Partners HealthCare System,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Partners Information Systems</dc:creator>
  <cp:lastModifiedBy>Samir Shah</cp:lastModifiedBy>
  <cp:revision>306</cp:revision>
  <dcterms:created xsi:type="dcterms:W3CDTF">2014-07-23T18:42:05Z</dcterms:created>
  <dcterms:modified xsi:type="dcterms:W3CDTF">2018-06-06T12:27:25Z</dcterms:modified>
</cp:coreProperties>
</file>