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1" r:id="rId2"/>
    <p:sldId id="260" r:id="rId3"/>
    <p:sldId id="263" r:id="rId4"/>
    <p:sldId id="262" r:id="rId5"/>
    <p:sldId id="265" r:id="rId6"/>
    <p:sldId id="264" r:id="rId7"/>
    <p:sldId id="256" r:id="rId8"/>
    <p:sldId id="257" r:id="rId9"/>
    <p:sldId id="259" r:id="rId10"/>
    <p:sldId id="258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C4288-5F34-9041-8BB2-8B7775A8414F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EC1D5-4565-274B-B066-7208B24E6E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7472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Deep ring – at level of </a:t>
            </a:r>
            <a:r>
              <a:rPr lang="en-US" dirty="0" err="1" smtClean="0"/>
              <a:t>transversalis</a:t>
            </a:r>
            <a:r>
              <a:rPr lang="en-US" baseline="0" dirty="0" smtClean="0"/>
              <a:t> fascia</a:t>
            </a:r>
          </a:p>
          <a:p>
            <a:r>
              <a:rPr lang="en-US" baseline="0" dirty="0" smtClean="0"/>
              <a:t>Superficial ring – at level of external oblique</a:t>
            </a:r>
          </a:p>
          <a:p>
            <a:r>
              <a:rPr lang="en-US" baseline="0" dirty="0" smtClean="0"/>
              <a:t>Spermatic cord, </a:t>
            </a:r>
            <a:r>
              <a:rPr lang="en-US" baseline="0" dirty="0" err="1" smtClean="0"/>
              <a:t>ilioinguinal</a:t>
            </a:r>
            <a:r>
              <a:rPr lang="en-US" baseline="0" dirty="0" smtClean="0"/>
              <a:t> nerve, and genital femoral nerve travel through canal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EC1D5-4565-274B-B066-7208B24E6E1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5900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EC1D5-4565-274B-B066-7208B24E6E1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Anterior wall: </a:t>
            </a:r>
            <a:r>
              <a:rPr lang="en-US" dirty="0" err="1" smtClean="0"/>
              <a:t>ext</a:t>
            </a:r>
            <a:r>
              <a:rPr lang="en-US" dirty="0" smtClean="0"/>
              <a:t> oblique</a:t>
            </a:r>
          </a:p>
          <a:p>
            <a:r>
              <a:rPr lang="en-US" dirty="0" smtClean="0"/>
              <a:t>Superior wall:</a:t>
            </a:r>
            <a:r>
              <a:rPr lang="en-US" baseline="0" dirty="0" smtClean="0"/>
              <a:t> internal oblique and </a:t>
            </a:r>
            <a:r>
              <a:rPr lang="en-US" baseline="0" dirty="0" err="1" smtClean="0"/>
              <a:t>trannsversus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abdominis</a:t>
            </a:r>
            <a:endParaRPr lang="en-US" baseline="0" dirty="0" smtClean="0"/>
          </a:p>
          <a:p>
            <a:r>
              <a:rPr lang="en-US" baseline="0" dirty="0" smtClean="0"/>
              <a:t>Posterior wall: </a:t>
            </a:r>
            <a:r>
              <a:rPr lang="en-US" baseline="0" dirty="0" err="1" smtClean="0"/>
              <a:t>Transversus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abdominus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transversalis</a:t>
            </a:r>
            <a:endParaRPr lang="en-US" baseline="0" dirty="0" smtClean="0"/>
          </a:p>
          <a:p>
            <a:r>
              <a:rPr lang="en-US" baseline="0" dirty="0" smtClean="0"/>
              <a:t>Inferior wall: </a:t>
            </a:r>
            <a:r>
              <a:rPr lang="en-US" baseline="0" dirty="0" err="1" smtClean="0"/>
              <a:t>Inuginal</a:t>
            </a:r>
            <a:r>
              <a:rPr lang="en-US" baseline="0" dirty="0" smtClean="0"/>
              <a:t> ligament, </a:t>
            </a:r>
            <a:r>
              <a:rPr lang="en-US" baseline="0" dirty="0" err="1" smtClean="0"/>
              <a:t>iliopubic</a:t>
            </a:r>
            <a:r>
              <a:rPr lang="en-US" baseline="0" dirty="0" smtClean="0"/>
              <a:t> tract – (thickening of </a:t>
            </a:r>
            <a:r>
              <a:rPr lang="en-US" baseline="0" dirty="0" err="1" smtClean="0"/>
              <a:t>transversalis</a:t>
            </a:r>
            <a:r>
              <a:rPr lang="en-US" baseline="0" dirty="0" smtClean="0"/>
              <a:t> fascia as it approaches inguinal ligament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EC1D5-4565-274B-B066-7208B24E6E1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5147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Tension Free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EC1D5-4565-274B-B066-7208B24E6E1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-Tension repair closing</a:t>
            </a:r>
            <a:r>
              <a:rPr lang="en-US" baseline="0" dirty="0" smtClean="0"/>
              <a:t> deeper layers</a:t>
            </a:r>
            <a:endParaRPr lang="en-US" dirty="0" smtClean="0"/>
          </a:p>
          <a:p>
            <a:r>
              <a:rPr lang="en-US" dirty="0" smtClean="0"/>
              <a:t>-Can also be used in femoral hernias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EC1D5-4565-274B-B066-7208B24E6E1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-More layers</a:t>
            </a:r>
            <a:r>
              <a:rPr lang="en-US" baseline="0" dirty="0" smtClean="0"/>
              <a:t> and uses deeper layers, more secure than the superficial layers of the </a:t>
            </a:r>
            <a:r>
              <a:rPr lang="en-US" baseline="0" dirty="0" err="1" smtClean="0"/>
              <a:t>Bassini</a:t>
            </a:r>
            <a:endParaRPr lang="en-US" baseline="0" dirty="0" smtClean="0"/>
          </a:p>
          <a:p>
            <a:r>
              <a:rPr lang="en-US" baseline="0" dirty="0" smtClean="0"/>
              <a:t>-High tension repair – swelling, poor healing, pain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EC1D5-4565-274B-B066-7208B24E6E1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-Only</a:t>
            </a:r>
            <a:r>
              <a:rPr lang="en-US" baseline="0" dirty="0" smtClean="0"/>
              <a:t> 1 layer, lower tension but higher recurrence 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EC1D5-4565-274B-B066-7208B24E6E1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7847-C736-8E41-B208-B530D4FB43DD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3970-4896-3F40-B689-8B7C5D37C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164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7847-C736-8E41-B208-B530D4FB43DD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3970-4896-3F40-B689-8B7C5D37C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7980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7847-C736-8E41-B208-B530D4FB43DD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3970-4896-3F40-B689-8B7C5D37C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8208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7847-C736-8E41-B208-B530D4FB43DD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3970-4896-3F40-B689-8B7C5D37C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463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7847-C736-8E41-B208-B530D4FB43DD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3970-4896-3F40-B689-8B7C5D37C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2190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7847-C736-8E41-B208-B530D4FB43DD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3970-4896-3F40-B689-8B7C5D37C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263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7847-C736-8E41-B208-B530D4FB43DD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3970-4896-3F40-B689-8B7C5D37C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7054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7847-C736-8E41-B208-B530D4FB43DD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3970-4896-3F40-B689-8B7C5D37C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612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7847-C736-8E41-B208-B530D4FB43DD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3970-4896-3F40-B689-8B7C5D37C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496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7847-C736-8E41-B208-B530D4FB43DD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3970-4896-3F40-B689-8B7C5D37C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1690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7847-C736-8E41-B208-B530D4FB43DD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3970-4896-3F40-B689-8B7C5D37C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427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77847-C736-8E41-B208-B530D4FB43DD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A3970-4896-3F40-B689-8B7C5D37C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248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mink Rounds 8-10 Hernia Ima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223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357" y="0"/>
            <a:ext cx="6075454" cy="858112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latin typeface="Cambria"/>
                <a:cs typeface="Cambria"/>
              </a:rPr>
              <a:t>Bassini</a:t>
            </a:r>
            <a:r>
              <a:rPr lang="en-US" sz="2800" b="1" dirty="0" smtClean="0">
                <a:latin typeface="Cambria"/>
                <a:cs typeface="Cambria"/>
              </a:rPr>
              <a:t> (late 19</a:t>
            </a:r>
            <a:r>
              <a:rPr lang="en-US" sz="2800" b="1" baseline="30000" dirty="0" smtClean="0">
                <a:latin typeface="Cambria"/>
                <a:cs typeface="Cambria"/>
              </a:rPr>
              <a:t>th</a:t>
            </a:r>
            <a:r>
              <a:rPr lang="en-US" sz="2800" b="1" dirty="0" smtClean="0">
                <a:latin typeface="Cambria"/>
                <a:cs typeface="Cambria"/>
              </a:rPr>
              <a:t> century)</a:t>
            </a:r>
            <a:endParaRPr lang="en-US" sz="2800" b="1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053" y="5622186"/>
            <a:ext cx="7930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Conjoined tendon &amp; </a:t>
            </a:r>
            <a:r>
              <a:rPr lang="en-US" dirty="0" err="1" smtClean="0">
                <a:latin typeface="Cambria"/>
                <a:cs typeface="Cambria"/>
              </a:rPr>
              <a:t>transversalis</a:t>
            </a:r>
            <a:r>
              <a:rPr lang="en-US" dirty="0" smtClean="0">
                <a:latin typeface="Cambria"/>
                <a:cs typeface="Cambria"/>
              </a:rPr>
              <a:t> fascia sutured to shelving edge of the inguinal ligament 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7" name="Picture 6" descr="Bassini Repair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935" y="752900"/>
            <a:ext cx="8656391" cy="468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626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255" y="3739101"/>
            <a:ext cx="44481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http://ovidsp.tx.ovid.com.ezp-prod1.hul.harvard.edu/FullTextService/CT%7B06b9ee1beed594191a780930842aa380533efc46e870e583e9d026f7907e450b8b3c2a2dc37a265df7e89035a410cbef%7D/DA4DB7C94FF8.gif"/>
          <p:cNvSpPr>
            <a:spLocks noChangeAspect="1" noChangeArrowheads="1"/>
          </p:cNvSpPr>
          <p:nvPr/>
        </p:nvSpPr>
        <p:spPr bwMode="auto">
          <a:xfrm>
            <a:off x="63500" y="-136525"/>
            <a:ext cx="5638800" cy="2371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://ovidsp.tx.ovid.com.ezp-prod1.hul.harvard.edu/FullTextService/CT%7B06b9ee1beed594191a780930842aa380533efc46e870e583e9d026f7907e450b8b3c2a2dc37a265df7e89035a410cbef%7D/DA4DB7C94FF8.gif"/>
          <p:cNvSpPr>
            <a:spLocks noChangeAspect="1" noChangeArrowheads="1"/>
          </p:cNvSpPr>
          <p:nvPr/>
        </p:nvSpPr>
        <p:spPr bwMode="auto">
          <a:xfrm>
            <a:off x="63500" y="-136525"/>
            <a:ext cx="5638800" cy="2371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321" y="450657"/>
            <a:ext cx="4349109" cy="228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55166" y="1769329"/>
            <a:ext cx="4439106" cy="272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861430" y="222637"/>
            <a:ext cx="40519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mbria" pitchFamily="18" charset="0"/>
              </a:rPr>
              <a:t>Femoral Hernia Repair from Below – Cigarette Mesh Plug</a:t>
            </a:r>
            <a:endParaRPr lang="en-US" sz="2800" b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015" y="-57210"/>
            <a:ext cx="7688597" cy="73228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ambria"/>
                <a:cs typeface="Cambria"/>
              </a:rPr>
              <a:t>Inguinal Anatomy</a:t>
            </a:r>
            <a:endParaRPr lang="en-US" sz="2800" b="1" dirty="0">
              <a:latin typeface="Cambria"/>
              <a:cs typeface="Cambr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876" y="583538"/>
            <a:ext cx="5980753" cy="619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634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150158"/>
            <a:ext cx="6059394" cy="3485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931" y="2300940"/>
            <a:ext cx="4234210" cy="43030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900" y="3989294"/>
            <a:ext cx="42688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-</a:t>
            </a:r>
            <a:r>
              <a:rPr lang="en-US" b="1" dirty="0" err="1" smtClean="0">
                <a:latin typeface="Cambria"/>
                <a:cs typeface="Cambria"/>
              </a:rPr>
              <a:t>Ilioinguinal</a:t>
            </a:r>
            <a:r>
              <a:rPr lang="en-US" b="1" dirty="0" smtClean="0">
                <a:latin typeface="Cambria"/>
                <a:cs typeface="Cambria"/>
              </a:rPr>
              <a:t>: </a:t>
            </a:r>
            <a:r>
              <a:rPr lang="en-US" dirty="0" smtClean="0">
                <a:latin typeface="Cambria"/>
                <a:cs typeface="Cambria"/>
              </a:rPr>
              <a:t>upper &amp; medial thigh, scrotum, penis, labia, </a:t>
            </a:r>
            <a:r>
              <a:rPr lang="en-US" dirty="0" err="1" smtClean="0">
                <a:latin typeface="Cambria"/>
                <a:cs typeface="Cambria"/>
              </a:rPr>
              <a:t>mons</a:t>
            </a:r>
            <a:r>
              <a:rPr lang="en-US" dirty="0" smtClean="0">
                <a:latin typeface="Cambria"/>
                <a:cs typeface="Cambria"/>
              </a:rPr>
              <a:t> pubis</a:t>
            </a:r>
          </a:p>
          <a:p>
            <a:endParaRPr lang="en-US" dirty="0" smtClean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-</a:t>
            </a:r>
            <a:r>
              <a:rPr lang="en-US" b="1" dirty="0" err="1" smtClean="0">
                <a:latin typeface="Cambria"/>
                <a:cs typeface="Cambria"/>
              </a:rPr>
              <a:t>Genitofemoral</a:t>
            </a:r>
            <a:r>
              <a:rPr lang="en-US" b="1" dirty="0" smtClean="0">
                <a:latin typeface="Cambria"/>
                <a:cs typeface="Cambria"/>
              </a:rPr>
              <a:t>: </a:t>
            </a:r>
            <a:r>
              <a:rPr lang="en-US" dirty="0" smtClean="0">
                <a:latin typeface="Cambria"/>
                <a:cs typeface="Cambria"/>
              </a:rPr>
              <a:t>upper anterior thigh, scrotum, </a:t>
            </a:r>
            <a:r>
              <a:rPr lang="en-US" dirty="0" err="1" smtClean="0">
                <a:latin typeface="Cambria"/>
                <a:cs typeface="Cambria"/>
              </a:rPr>
              <a:t>mons</a:t>
            </a:r>
            <a:r>
              <a:rPr lang="en-US" dirty="0" smtClean="0">
                <a:latin typeface="Cambria"/>
                <a:cs typeface="Cambria"/>
              </a:rPr>
              <a:t> pubis, </a:t>
            </a:r>
            <a:r>
              <a:rPr lang="en-US" dirty="0" err="1" smtClean="0">
                <a:latin typeface="Cambria"/>
                <a:cs typeface="Cambria"/>
              </a:rPr>
              <a:t>cremasteric</a:t>
            </a:r>
            <a:r>
              <a:rPr lang="en-US" dirty="0" smtClean="0">
                <a:latin typeface="Cambria"/>
                <a:cs typeface="Cambria"/>
              </a:rPr>
              <a:t> reflex</a:t>
            </a:r>
          </a:p>
          <a:p>
            <a:endParaRPr lang="en-US" dirty="0" smtClean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-</a:t>
            </a:r>
            <a:r>
              <a:rPr lang="en-US" b="1" dirty="0" err="1" smtClean="0">
                <a:latin typeface="Cambria"/>
                <a:cs typeface="Cambria"/>
              </a:rPr>
              <a:t>Iliohypogastric</a:t>
            </a:r>
            <a:r>
              <a:rPr lang="en-US" b="1" dirty="0" smtClean="0">
                <a:latin typeface="Cambria"/>
                <a:cs typeface="Cambria"/>
              </a:rPr>
              <a:t>: </a:t>
            </a:r>
            <a:r>
              <a:rPr lang="en-US" dirty="0" smtClean="0">
                <a:latin typeface="Cambria"/>
                <a:cs typeface="Cambria"/>
              </a:rPr>
              <a:t>above the pubis, lateral gluteal region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8824" y="403410"/>
            <a:ext cx="23323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mbria"/>
                <a:cs typeface="Cambria"/>
              </a:rPr>
              <a:t>Important </a:t>
            </a:r>
          </a:p>
          <a:p>
            <a:pPr algn="ctr"/>
            <a:r>
              <a:rPr lang="en-US" sz="2800" b="1" dirty="0" smtClean="0">
                <a:latin typeface="Cambria"/>
                <a:cs typeface="Cambria"/>
              </a:rPr>
              <a:t>Nerves</a:t>
            </a:r>
            <a:endParaRPr lang="en-US" sz="2800" b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456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1618"/>
            <a:ext cx="3526118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ambria"/>
                <a:cs typeface="Cambria"/>
              </a:rPr>
              <a:t>Confusing Ligaments/Tendons</a:t>
            </a:r>
            <a:endParaRPr lang="en-US" sz="2800" b="1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494" y="1538384"/>
            <a:ext cx="2983752" cy="3392206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Cambria"/>
                <a:cs typeface="Cambria"/>
              </a:rPr>
              <a:t>Inguinal ligament (</a:t>
            </a:r>
            <a:r>
              <a:rPr lang="en-US" sz="1800" b="1" dirty="0" err="1" smtClean="0">
                <a:latin typeface="Cambria"/>
                <a:cs typeface="Cambria"/>
              </a:rPr>
              <a:t>Poupart</a:t>
            </a:r>
            <a:r>
              <a:rPr lang="en-US" sz="1800" b="1" dirty="0" smtClean="0">
                <a:latin typeface="Cambria"/>
                <a:cs typeface="Cambria"/>
              </a:rPr>
              <a:t>)</a:t>
            </a:r>
            <a:r>
              <a:rPr lang="en-US" sz="1800" dirty="0" smtClean="0">
                <a:latin typeface="Cambria"/>
                <a:cs typeface="Cambria"/>
              </a:rPr>
              <a:t>: inferior edge of external oblique</a:t>
            </a:r>
          </a:p>
          <a:p>
            <a:pPr lvl="1"/>
            <a:r>
              <a:rPr lang="en-US" sz="1800" dirty="0" smtClean="0">
                <a:latin typeface="Cambria"/>
                <a:cs typeface="Cambria"/>
              </a:rPr>
              <a:t>Extends from ASIS to pubic tubercle</a:t>
            </a:r>
          </a:p>
          <a:p>
            <a:pPr lvl="1"/>
            <a:r>
              <a:rPr lang="en-US" sz="1800" b="1" dirty="0" err="1" smtClean="0">
                <a:latin typeface="Cambria"/>
                <a:cs typeface="Cambria"/>
              </a:rPr>
              <a:t>Lacunar</a:t>
            </a:r>
            <a:r>
              <a:rPr lang="en-US" sz="1800" b="1" dirty="0" smtClean="0">
                <a:latin typeface="Cambria"/>
                <a:cs typeface="Cambria"/>
              </a:rPr>
              <a:t> ligament (</a:t>
            </a:r>
            <a:r>
              <a:rPr lang="en-US" sz="1800" b="1" dirty="0" err="1" smtClean="0">
                <a:latin typeface="Cambria"/>
                <a:cs typeface="Cambria"/>
              </a:rPr>
              <a:t>Gimbernat</a:t>
            </a:r>
            <a:r>
              <a:rPr lang="en-US" sz="1800" b="1" dirty="0" smtClean="0">
                <a:latin typeface="Cambria"/>
                <a:cs typeface="Cambria"/>
              </a:rPr>
              <a:t>): </a:t>
            </a:r>
            <a:r>
              <a:rPr lang="en-US" sz="1800" dirty="0" smtClean="0">
                <a:latin typeface="Cambria"/>
                <a:cs typeface="Cambria"/>
              </a:rPr>
              <a:t>triangular extension of inguinal ligament before insertion on pubic tubercle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707" y="209177"/>
            <a:ext cx="5484481" cy="4910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494" y="5229412"/>
            <a:ext cx="85075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latin typeface="Cambria"/>
                <a:cs typeface="Cambria"/>
              </a:rPr>
              <a:t>Cooper’s </a:t>
            </a:r>
            <a:r>
              <a:rPr lang="en-US" b="1" dirty="0" smtClean="0">
                <a:latin typeface="Cambria"/>
                <a:cs typeface="Cambria"/>
              </a:rPr>
              <a:t>ligament (</a:t>
            </a:r>
            <a:r>
              <a:rPr lang="en-US" b="1" dirty="0" err="1" smtClean="0">
                <a:latin typeface="Cambria"/>
                <a:cs typeface="Cambria"/>
              </a:rPr>
              <a:t>Pectineal</a:t>
            </a:r>
            <a:r>
              <a:rPr lang="en-US" b="1" dirty="0" smtClean="0">
                <a:latin typeface="Cambria"/>
                <a:cs typeface="Cambria"/>
              </a:rPr>
              <a:t>)</a:t>
            </a:r>
            <a:r>
              <a:rPr lang="en-US" dirty="0" smtClean="0">
                <a:latin typeface="Cambria"/>
                <a:cs typeface="Cambria"/>
              </a:rPr>
              <a:t>: </a:t>
            </a:r>
            <a:r>
              <a:rPr lang="en-US" dirty="0">
                <a:latin typeface="Cambria"/>
                <a:cs typeface="Cambria"/>
              </a:rPr>
              <a:t>formed by </a:t>
            </a:r>
            <a:r>
              <a:rPr lang="en-US" dirty="0" err="1">
                <a:latin typeface="Cambria"/>
                <a:cs typeface="Cambria"/>
              </a:rPr>
              <a:t>periosteum</a:t>
            </a:r>
            <a:r>
              <a:rPr lang="en-US" dirty="0">
                <a:latin typeface="Cambria"/>
                <a:cs typeface="Cambria"/>
              </a:rPr>
              <a:t> and fascia along superior ramus of pubis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Cambria"/>
                <a:cs typeface="Cambria"/>
              </a:rPr>
              <a:t>Conjoined tendon: </a:t>
            </a:r>
            <a:r>
              <a:rPr lang="en-US" dirty="0">
                <a:latin typeface="Cambria"/>
                <a:cs typeface="Cambria"/>
              </a:rPr>
              <a:t>fusion of internal oblique and </a:t>
            </a:r>
            <a:r>
              <a:rPr lang="en-US" dirty="0" err="1">
                <a:latin typeface="Cambria"/>
                <a:cs typeface="Cambria"/>
              </a:rPr>
              <a:t>transversus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abdominis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aponeurosis</a:t>
            </a:r>
            <a:endParaRPr lang="en-US" dirty="0">
              <a:latin typeface="Cambria"/>
              <a:cs typeface="Cambr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714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pelvis flo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469" y="944628"/>
            <a:ext cx="4519101" cy="5232642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4949852" y="1005084"/>
            <a:ext cx="4027896" cy="5238750"/>
            <a:chOff x="4383073" y="834866"/>
            <a:chExt cx="3816299" cy="4972050"/>
          </a:xfrm>
        </p:grpSpPr>
        <p:grpSp>
          <p:nvGrpSpPr>
            <p:cNvPr id="6" name="Group 5"/>
            <p:cNvGrpSpPr/>
            <p:nvPr/>
          </p:nvGrpSpPr>
          <p:grpSpPr>
            <a:xfrm>
              <a:off x="4383073" y="834866"/>
              <a:ext cx="3816299" cy="4972050"/>
              <a:chOff x="4745207" y="396559"/>
              <a:chExt cx="3816299" cy="4972050"/>
            </a:xfrm>
          </p:grpSpPr>
          <p:pic>
            <p:nvPicPr>
              <p:cNvPr id="10" name="Picture 2" descr="Image result for pelvis floor"/>
              <p:cNvPicPr>
                <a:picLocks noChangeAspect="1" noChangeArrowheads="1"/>
              </p:cNvPicPr>
              <p:nvPr/>
            </p:nvPicPr>
            <p:blipFill>
              <a:blip r:embed="rId3"/>
              <a:srcRect l="49917"/>
              <a:stretch>
                <a:fillRect/>
              </a:stretch>
            </p:blipFill>
            <p:spPr bwMode="auto">
              <a:xfrm>
                <a:off x="4745207" y="396559"/>
                <a:ext cx="3816299" cy="4972050"/>
              </a:xfrm>
              <a:prstGeom prst="rect">
                <a:avLst/>
              </a:prstGeom>
              <a:noFill/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6446142" y="4587114"/>
                <a:ext cx="2032840" cy="7814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 flipV="1">
              <a:off x="5085878" y="4133693"/>
              <a:ext cx="2304892" cy="1209124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7"/>
            <p:cNvSpPr/>
            <p:nvPr/>
          </p:nvSpPr>
          <p:spPr>
            <a:xfrm>
              <a:off x="5093435" y="4715584"/>
              <a:ext cx="564257" cy="559219"/>
            </a:xfrm>
            <a:custGeom>
              <a:avLst/>
              <a:gdLst>
                <a:gd name="connsiteX0" fmla="*/ 0 w 564257"/>
                <a:gd name="connsiteY0" fmla="*/ 559219 h 559219"/>
                <a:gd name="connsiteX1" fmla="*/ 143583 w 564257"/>
                <a:gd name="connsiteY1" fmla="*/ 279609 h 559219"/>
                <a:gd name="connsiteX2" fmla="*/ 506320 w 564257"/>
                <a:gd name="connsiteY2" fmla="*/ 45342 h 559219"/>
                <a:gd name="connsiteX3" fmla="*/ 491206 w 564257"/>
                <a:gd name="connsiteY3" fmla="*/ 7556 h 55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257" h="559219">
                  <a:moveTo>
                    <a:pt x="0" y="559219"/>
                  </a:moveTo>
                  <a:cubicBezTo>
                    <a:pt x="29598" y="462237"/>
                    <a:pt x="59196" y="365255"/>
                    <a:pt x="143583" y="279609"/>
                  </a:cubicBezTo>
                  <a:cubicBezTo>
                    <a:pt x="227970" y="193963"/>
                    <a:pt x="448383" y="90684"/>
                    <a:pt x="506320" y="45342"/>
                  </a:cubicBezTo>
                  <a:cubicBezTo>
                    <a:pt x="564257" y="0"/>
                    <a:pt x="527731" y="3778"/>
                    <a:pt x="491206" y="7556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5116106" y="4798711"/>
              <a:ext cx="642347" cy="513877"/>
            </a:xfrm>
            <a:custGeom>
              <a:avLst/>
              <a:gdLst>
                <a:gd name="connsiteX0" fmla="*/ 642347 w 642347"/>
                <a:gd name="connsiteY0" fmla="*/ 158697 h 513877"/>
                <a:gd name="connsiteX1" fmla="*/ 0 w 642347"/>
                <a:gd name="connsiteY1" fmla="*/ 513877 h 513877"/>
                <a:gd name="connsiteX2" fmla="*/ 52899 w 642347"/>
                <a:gd name="connsiteY2" fmla="*/ 340066 h 513877"/>
                <a:gd name="connsiteX3" fmla="*/ 166254 w 642347"/>
                <a:gd name="connsiteY3" fmla="*/ 188925 h 513877"/>
                <a:gd name="connsiteX4" fmla="*/ 430750 w 642347"/>
                <a:gd name="connsiteY4" fmla="*/ 30228 h 513877"/>
                <a:gd name="connsiteX5" fmla="*/ 506320 w 642347"/>
                <a:gd name="connsiteY5" fmla="*/ 0 h 513877"/>
                <a:gd name="connsiteX6" fmla="*/ 642347 w 642347"/>
                <a:gd name="connsiteY6" fmla="*/ 158697 h 513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2347" h="513877">
                  <a:moveTo>
                    <a:pt x="642347" y="158697"/>
                  </a:moveTo>
                  <a:lnTo>
                    <a:pt x="0" y="513877"/>
                  </a:lnTo>
                  <a:lnTo>
                    <a:pt x="52899" y="340066"/>
                  </a:lnTo>
                  <a:lnTo>
                    <a:pt x="166254" y="188925"/>
                  </a:lnTo>
                  <a:lnTo>
                    <a:pt x="430750" y="30228"/>
                  </a:lnTo>
                  <a:lnTo>
                    <a:pt x="506320" y="0"/>
                  </a:lnTo>
                  <a:lnTo>
                    <a:pt x="642347" y="158697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H="1">
            <a:off x="3279749" y="668796"/>
            <a:ext cx="884171" cy="6725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409478" y="1097028"/>
            <a:ext cx="884171" cy="6725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7375656" y="4904509"/>
            <a:ext cx="377851" cy="6499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917292" y="5358226"/>
            <a:ext cx="377851" cy="6499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163921" y="498764"/>
            <a:ext cx="2456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mbria" pitchFamily="18" charset="0"/>
              </a:rPr>
              <a:t>Inguinal ligament (</a:t>
            </a:r>
            <a:r>
              <a:rPr lang="en-US" sz="1400" dirty="0" err="1" smtClean="0">
                <a:latin typeface="Cambria" pitchFamily="18" charset="0"/>
              </a:rPr>
              <a:t>Poupart</a:t>
            </a:r>
            <a:r>
              <a:rPr lang="en-US" sz="1400" dirty="0" smtClean="0">
                <a:latin typeface="Cambria" pitchFamily="18" charset="0"/>
              </a:rPr>
              <a:t>)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90772" y="5569101"/>
            <a:ext cx="1586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mbria" pitchFamily="18" charset="0"/>
              </a:rPr>
              <a:t>Inguinal ligament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66531" y="6023381"/>
            <a:ext cx="1586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mbria" pitchFamily="18" charset="0"/>
              </a:rPr>
              <a:t>Cooper’s ligament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30316" y="851195"/>
            <a:ext cx="1586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mbria" pitchFamily="18" charset="0"/>
              </a:rPr>
              <a:t>Cooper’s ligament</a:t>
            </a:r>
            <a:endParaRPr lang="en-US" sz="14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8955" b="21786"/>
          <a:stretch/>
        </p:blipFill>
        <p:spPr>
          <a:xfrm>
            <a:off x="430547" y="897960"/>
            <a:ext cx="8295100" cy="56917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259" y="268942"/>
            <a:ext cx="8156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mbria"/>
                <a:cs typeface="Cambria"/>
              </a:rPr>
              <a:t>Borders of the Inguinal Canal</a:t>
            </a:r>
            <a:endParaRPr lang="en-US" sz="2800" b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595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2432" y="228782"/>
            <a:ext cx="3511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mbria"/>
                <a:cs typeface="Cambria"/>
              </a:rPr>
              <a:t>Lichtenstein</a:t>
            </a:r>
            <a:endParaRPr lang="en-US" sz="2800" b="1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511" y="1117793"/>
            <a:ext cx="369109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Medial edge to </a:t>
            </a:r>
            <a:r>
              <a:rPr lang="en-US" dirty="0" err="1" smtClean="0">
                <a:latin typeface="Cambria"/>
                <a:cs typeface="Cambria"/>
              </a:rPr>
              <a:t>fascial</a:t>
            </a:r>
            <a:r>
              <a:rPr lang="en-US" dirty="0" smtClean="0">
                <a:latin typeface="Cambria"/>
                <a:cs typeface="Cambria"/>
              </a:rPr>
              <a:t> attachments of pubic tubercle</a:t>
            </a:r>
          </a:p>
          <a:p>
            <a:pPr marL="285750" indent="-285750"/>
            <a:endParaRPr lang="en-US" dirty="0" smtClean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Inferior edge of mesh sutured to shelving edge of inguinal ligament</a:t>
            </a:r>
          </a:p>
          <a:p>
            <a:pPr marL="285750" indent="-285750"/>
            <a:endParaRPr lang="en-US" dirty="0" smtClean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Superior portion sutured to conjoined tendon</a:t>
            </a:r>
          </a:p>
          <a:p>
            <a:pPr marL="285750" indent="-285750"/>
            <a:endParaRPr lang="en-US" dirty="0" smtClean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Slit made in mesh in lateral edge to accommodate spermatic cord</a:t>
            </a:r>
          </a:p>
          <a:p>
            <a:pPr marL="285750" indent="-285750"/>
            <a:endParaRPr lang="en-US" dirty="0" smtClean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PLUG AND PATCH modification: plug placed in defect, </a:t>
            </a:r>
            <a:r>
              <a:rPr lang="en-US" dirty="0" err="1" smtClean="0">
                <a:latin typeface="Cambria"/>
                <a:cs typeface="Cambria"/>
              </a:rPr>
              <a:t>lichtenstein</a:t>
            </a:r>
            <a:r>
              <a:rPr lang="en-US" dirty="0" smtClean="0">
                <a:latin typeface="Cambria"/>
                <a:cs typeface="Cambria"/>
              </a:rPr>
              <a:t> repair performed on top of the plug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8" name="Picture 7" descr="DA4DB7C94FF6.jp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4783" y="362737"/>
            <a:ext cx="4722251" cy="583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66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2DB10C71FF25.jp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8860" y="254432"/>
            <a:ext cx="3655630" cy="54736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2955" y="0"/>
            <a:ext cx="3821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Cambria"/>
                <a:cs typeface="Cambria"/>
              </a:rPr>
              <a:t>McVay</a:t>
            </a:r>
            <a:endParaRPr lang="en-US" sz="2800" b="1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142" y="397565"/>
            <a:ext cx="52992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Expose Cooper’s ligament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Make relaxing incision in anterior rectus sheath</a:t>
            </a:r>
          </a:p>
          <a:p>
            <a:pPr marL="285750" indent="-285750"/>
            <a:endParaRPr lang="en-US" dirty="0" smtClean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Inguinal floor repaired by sewing the conjoined tendon to Cooper’s ligament beginning at pubic tubercle</a:t>
            </a:r>
          </a:p>
          <a:p>
            <a:pPr marL="285750" indent="-285750"/>
            <a:endParaRPr lang="en-US" dirty="0" smtClean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As femoral vein is approached, transition stich placed that progresses repair from deep plane of Cooper’s ligament to more superficial plane of inguinal ligament - brings the repair above the femoral vessels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6" name="Picture 2" descr="C:\Users\gs833\AppData\Local\Microsoft\Windows\Temporary Internet Files\Content.Outlook\8B8W4LH3\image00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4407" y="3824519"/>
            <a:ext cx="3110841" cy="27997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3483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38154" cy="787915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 err="1" smtClean="0">
                <a:latin typeface="Cambria"/>
                <a:cs typeface="Cambria"/>
              </a:rPr>
              <a:t>Shouldice</a:t>
            </a:r>
            <a:r>
              <a:rPr lang="en-US" sz="2800" dirty="0" smtClean="0">
                <a:latin typeface="Cambria"/>
                <a:cs typeface="Cambria"/>
              </a:rPr>
              <a:t/>
            </a:r>
            <a:br>
              <a:rPr lang="en-US" sz="2800" dirty="0" smtClean="0">
                <a:latin typeface="Cambria"/>
                <a:cs typeface="Cambria"/>
              </a:rPr>
            </a:br>
            <a:endParaRPr lang="en-US" sz="2800" dirty="0">
              <a:latin typeface="Cambria"/>
              <a:cs typeface="Cambria"/>
            </a:endParaRPr>
          </a:p>
        </p:txBody>
      </p:sp>
      <p:pic>
        <p:nvPicPr>
          <p:cNvPr id="4" name="Picture 3" descr="DA2DB10C71FF24.jp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3597" y="123004"/>
            <a:ext cx="4084151" cy="64544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69" y="1062553"/>
            <a:ext cx="41745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>
                <a:latin typeface="Cambria"/>
                <a:cs typeface="Cambria"/>
              </a:rPr>
              <a:t>Transversalis</a:t>
            </a:r>
            <a:r>
              <a:rPr lang="en-US" dirty="0" smtClean="0">
                <a:latin typeface="Cambria"/>
                <a:cs typeface="Cambria"/>
              </a:rPr>
              <a:t> fascia divided from the internal ring to the pubic tubercle creating upper and lower flaps</a:t>
            </a:r>
          </a:p>
          <a:p>
            <a:pPr marL="285750" indent="-285750"/>
            <a:endParaRPr lang="en-US" dirty="0" smtClean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Four layered closure: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Start at pubic tubercle to internal ring – overlap upper and lower flaps of </a:t>
            </a:r>
            <a:r>
              <a:rPr lang="en-US" dirty="0" err="1" smtClean="0">
                <a:latin typeface="Cambria"/>
                <a:cs typeface="Cambria"/>
              </a:rPr>
              <a:t>transversalis</a:t>
            </a:r>
            <a:r>
              <a:rPr lang="en-US" dirty="0" smtClean="0">
                <a:latin typeface="Cambria"/>
                <a:cs typeface="Cambria"/>
              </a:rPr>
              <a:t> and sew together in two layers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Start at internal ring: Conjoined tendon (</a:t>
            </a:r>
            <a:r>
              <a:rPr lang="en-US" dirty="0" err="1" smtClean="0">
                <a:latin typeface="Cambria"/>
                <a:cs typeface="Cambria"/>
              </a:rPr>
              <a:t>transversus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abdomins</a:t>
            </a:r>
            <a:r>
              <a:rPr lang="en-US" dirty="0" smtClean="0">
                <a:latin typeface="Cambria"/>
                <a:cs typeface="Cambria"/>
              </a:rPr>
              <a:t> and internal oblique) to inguinal ligament, at the pubic tubercle turn the suture line around</a:t>
            </a: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986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460</Words>
  <Application>Microsoft Office PowerPoint</Application>
  <PresentationFormat>On-screen Show (4:3)</PresentationFormat>
  <Paragraphs>66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Inguinal Anatomy</vt:lpstr>
      <vt:lpstr>Slide 3</vt:lpstr>
      <vt:lpstr>Confusing Ligaments/Tendons</vt:lpstr>
      <vt:lpstr>Slide 5</vt:lpstr>
      <vt:lpstr>Slide 6</vt:lpstr>
      <vt:lpstr>Slide 7</vt:lpstr>
      <vt:lpstr>Slide 8</vt:lpstr>
      <vt:lpstr>Shouldice </vt:lpstr>
      <vt:lpstr>Bassini (late 19th century)</vt:lpstr>
      <vt:lpstr>Slide 11</vt:lpstr>
    </vt:vector>
  </TitlesOfParts>
  <Company>Harvard Medical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Inguinal Anatomy</dc:title>
  <dc:creator>Jessica Mueller</dc:creator>
  <cp:lastModifiedBy>Partners Information Systems</cp:lastModifiedBy>
  <cp:revision>39</cp:revision>
  <dcterms:created xsi:type="dcterms:W3CDTF">2017-08-10T00:11:55Z</dcterms:created>
  <dcterms:modified xsi:type="dcterms:W3CDTF">2017-08-11T18:52:25Z</dcterms:modified>
</cp:coreProperties>
</file>