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19"/>
  </p:notesMasterIdLst>
  <p:sldIdLst>
    <p:sldId id="256" r:id="rId6"/>
    <p:sldId id="271" r:id="rId7"/>
    <p:sldId id="257" r:id="rId8"/>
    <p:sldId id="276" r:id="rId9"/>
    <p:sldId id="296" r:id="rId10"/>
    <p:sldId id="289" r:id="rId11"/>
    <p:sldId id="290" r:id="rId12"/>
    <p:sldId id="295" r:id="rId13"/>
    <p:sldId id="286" r:id="rId14"/>
    <p:sldId id="292" r:id="rId15"/>
    <p:sldId id="293" r:id="rId16"/>
    <p:sldId id="294" r:id="rId17"/>
    <p:sldId id="29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6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E1BD9-51C5-414B-8FE2-3F313B35F9E4}" type="datetimeFigureOut">
              <a:rPr lang="en-US" smtClean="0"/>
              <a:t>4/30/2020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A166-CBB5-4C65-B51E-133CDA09447B}" type="slidenum">
              <a:rPr lang="en-US" smtClean="0"/>
              <a:t>‹#›</a:t>
            </a:fld>
            <a:endParaRPr lang="en-US" dirty="0"/>
          </a:p>
        </p:txBody>
      </p:sp>
    </p:spTree>
    <p:extLst>
      <p:ext uri="{BB962C8B-B14F-4D97-AF65-F5344CB8AC3E}">
        <p14:creationId xmlns:p14="http://schemas.microsoft.com/office/powerpoint/2010/main" val="2072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EA166-CBB5-4C65-B51E-133CDA09447B}" type="slidenum">
              <a:rPr lang="en-US" smtClean="0"/>
              <a:t>12</a:t>
            </a:fld>
            <a:endParaRPr lang="en-US" dirty="0"/>
          </a:p>
        </p:txBody>
      </p:sp>
    </p:spTree>
    <p:extLst>
      <p:ext uri="{BB962C8B-B14F-4D97-AF65-F5344CB8AC3E}">
        <p14:creationId xmlns:p14="http://schemas.microsoft.com/office/powerpoint/2010/main" val="1603383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4/30/2020</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3A58-DBAE-4BA7-833F-A22D5F0B4D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FE168B-2218-4943-89A8-D18D1D84E1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43860A-DA98-48D6-8B80-0940732CDC29}"/>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5" name="Footer Placeholder 4">
            <a:extLst>
              <a:ext uri="{FF2B5EF4-FFF2-40B4-BE49-F238E27FC236}">
                <a16:creationId xmlns:a16="http://schemas.microsoft.com/office/drawing/2014/main" id="{597C22EB-B2ED-4843-AB96-982EE944C5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4A192E-F9CD-4CF5-AB66-0B87C0449CA1}"/>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393982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16B2-4953-4684-B178-1A6E59485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51751-4469-4802-BA09-82862D243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667B0-6742-453B-A643-B75659836E60}"/>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5" name="Footer Placeholder 4">
            <a:extLst>
              <a:ext uri="{FF2B5EF4-FFF2-40B4-BE49-F238E27FC236}">
                <a16:creationId xmlns:a16="http://schemas.microsoft.com/office/drawing/2014/main" id="{855A2FA7-E84A-4F09-8A5E-4DF768D042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91EB56-A7BC-44D4-983B-AEFADB448A94}"/>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4134321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E11C-2A1C-47DA-B83B-3BBB609C91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94A0C1-BDE6-439F-A821-1B5BA7AAA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0E8C8-4445-43BB-82D7-347EF8311F0B}"/>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5" name="Footer Placeholder 4">
            <a:extLst>
              <a:ext uri="{FF2B5EF4-FFF2-40B4-BE49-F238E27FC236}">
                <a16:creationId xmlns:a16="http://schemas.microsoft.com/office/drawing/2014/main" id="{5D8CA931-EB6E-4885-A576-A5267A2BFE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AADEC4-F755-4024-8943-27100D9F8E26}"/>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170390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23A3-45CC-4F35-8577-33614C7706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0AA798-4EE3-47CB-8674-B6FEEF4D4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C9B703-1032-4796-96F8-C1162531A0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02A49E-A2D6-4E0D-8EE1-4BB594B10D48}"/>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6" name="Footer Placeholder 5">
            <a:extLst>
              <a:ext uri="{FF2B5EF4-FFF2-40B4-BE49-F238E27FC236}">
                <a16:creationId xmlns:a16="http://schemas.microsoft.com/office/drawing/2014/main" id="{016C4727-349C-4367-821B-6F85F38E81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455929-5D5C-4684-BE2E-DED4931F425A}"/>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2680870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4CE02-B9CB-4C88-B9FB-36378DF084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D3948-16F7-4D34-8FF5-732B1E0CD8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C1FC2-DBC3-4C20-92FE-C8576AAA6C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2931CC-C6DB-4319-95C1-9A3125B28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4245F-8387-4440-8750-CEBFB06CA7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D2B4BB-074A-49F9-B932-2F77BA27E90A}"/>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8" name="Footer Placeholder 7">
            <a:extLst>
              <a:ext uri="{FF2B5EF4-FFF2-40B4-BE49-F238E27FC236}">
                <a16:creationId xmlns:a16="http://schemas.microsoft.com/office/drawing/2014/main" id="{F4FEF036-7B9D-4822-B931-1A2B93E4A33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953BEAE-F409-4F47-B5E2-D7867650BE28}"/>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206602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76CA-657A-4C9D-9FB7-5FD18B4A5D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4E69BD-A3F3-4BCC-A5A5-3E6BA30D3D87}"/>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4" name="Footer Placeholder 3">
            <a:extLst>
              <a:ext uri="{FF2B5EF4-FFF2-40B4-BE49-F238E27FC236}">
                <a16:creationId xmlns:a16="http://schemas.microsoft.com/office/drawing/2014/main" id="{43FACF45-868C-4708-940A-049443247C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169E70-79F1-4BE2-ADF7-5BAE2A3FDFD6}"/>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4095545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FEE0C-5A70-43D9-97F7-5AB954EE7D17}"/>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3" name="Footer Placeholder 2">
            <a:extLst>
              <a:ext uri="{FF2B5EF4-FFF2-40B4-BE49-F238E27FC236}">
                <a16:creationId xmlns:a16="http://schemas.microsoft.com/office/drawing/2014/main" id="{C5CCEF82-9BA7-48A7-B4BD-7FFC02C489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F611A3-2314-4F56-B683-50858C10D391}"/>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1176040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0E47-8137-4005-B107-322C1D208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C84419-AD21-414B-9366-92C7207C4C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6926BE-828F-4412-BAB9-63C4901F4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98EC9-92B7-4202-8905-36CA2B97E4A4}"/>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6" name="Footer Placeholder 5">
            <a:extLst>
              <a:ext uri="{FF2B5EF4-FFF2-40B4-BE49-F238E27FC236}">
                <a16:creationId xmlns:a16="http://schemas.microsoft.com/office/drawing/2014/main" id="{E5A6E040-761C-499B-9D85-489AAA5035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0D1566-4745-403E-B8B0-E5B96D4DF081}"/>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3634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4/30/2020</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A8FB-8D6C-464F-9962-5276D35E5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AC5D41-1B0A-4424-AD20-F3D5B16A3D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E0F837D-3C17-4494-A230-DE22E1BDE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C2745-5120-4C4D-A807-1DC1D6EEFE71}"/>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6" name="Footer Placeholder 5">
            <a:extLst>
              <a:ext uri="{FF2B5EF4-FFF2-40B4-BE49-F238E27FC236}">
                <a16:creationId xmlns:a16="http://schemas.microsoft.com/office/drawing/2014/main" id="{A94659E1-8365-4205-B697-CEA24F0A17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1996B4-6D92-42AC-AE81-06A555B7D4A4}"/>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3683808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497C-C8AC-4ED7-9822-6AC9277EF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2F96CD-03F3-482A-AD18-3338900E7A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7829D-25AA-43E2-87A7-84B8FE853849}"/>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5" name="Footer Placeholder 4">
            <a:extLst>
              <a:ext uri="{FF2B5EF4-FFF2-40B4-BE49-F238E27FC236}">
                <a16:creationId xmlns:a16="http://schemas.microsoft.com/office/drawing/2014/main" id="{7971EE20-EB41-4266-BB87-85820A8F47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E68506-A5A5-412A-9015-BD465F5A98DA}"/>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228902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AD1015-B38C-4B46-8BC4-A41F1570C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683E89-5F67-4E14-B40C-88C7DA89F4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FAF45-CED4-461F-A018-5D56AA64BF1B}"/>
              </a:ext>
            </a:extLst>
          </p:cNvPr>
          <p:cNvSpPr>
            <a:spLocks noGrp="1"/>
          </p:cNvSpPr>
          <p:nvPr>
            <p:ph type="dt" sz="half" idx="10"/>
          </p:nvPr>
        </p:nvSpPr>
        <p:spPr/>
        <p:txBody>
          <a:bodyPr/>
          <a:lstStyle/>
          <a:p>
            <a:fld id="{F72B63F2-6571-448C-9518-551AF4D04BD2}" type="datetimeFigureOut">
              <a:rPr lang="en-US" smtClean="0"/>
              <a:t>4/30/2020</a:t>
            </a:fld>
            <a:endParaRPr lang="en-US" dirty="0"/>
          </a:p>
        </p:txBody>
      </p:sp>
      <p:sp>
        <p:nvSpPr>
          <p:cNvPr id="5" name="Footer Placeholder 4">
            <a:extLst>
              <a:ext uri="{FF2B5EF4-FFF2-40B4-BE49-F238E27FC236}">
                <a16:creationId xmlns:a16="http://schemas.microsoft.com/office/drawing/2014/main" id="{F7BB2BE1-C3CF-4AC4-B9C8-E332235DF8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85D8B3-D6BA-46C0-AF57-D21038F145C1}"/>
              </a:ext>
            </a:extLst>
          </p:cNvPr>
          <p:cNvSpPr>
            <a:spLocks noGrp="1"/>
          </p:cNvSpPr>
          <p:nvPr>
            <p:ph type="sldNum" sz="quarter" idx="12"/>
          </p:nvPr>
        </p:nvSpPr>
        <p:spPr/>
        <p:txBody>
          <a:bodyPr/>
          <a:lstStyle/>
          <a:p>
            <a:fld id="{2323AC62-FB8B-4CBA-9382-690C60CF7CF0}" type="slidenum">
              <a:rPr lang="en-US" smtClean="0"/>
              <a:t>‹#›</a:t>
            </a:fld>
            <a:endParaRPr lang="en-US" dirty="0"/>
          </a:p>
        </p:txBody>
      </p:sp>
    </p:spTree>
    <p:extLst>
      <p:ext uri="{BB962C8B-B14F-4D97-AF65-F5344CB8AC3E}">
        <p14:creationId xmlns:p14="http://schemas.microsoft.com/office/powerpoint/2010/main" val="122686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4/30/2020</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4/30/2020</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6357CC-3B34-4010-8B5B-C794A8FA0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5D9268-7DCF-456C-AA02-84C383E4F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A73ED-5FF7-433F-80DA-770FF55CF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B63F2-6571-448C-9518-551AF4D04BD2}" type="datetimeFigureOut">
              <a:rPr lang="en-US" smtClean="0"/>
              <a:t>4/30/2020</a:t>
            </a:fld>
            <a:endParaRPr lang="en-US" dirty="0"/>
          </a:p>
        </p:txBody>
      </p:sp>
      <p:sp>
        <p:nvSpPr>
          <p:cNvPr id="5" name="Footer Placeholder 4">
            <a:extLst>
              <a:ext uri="{FF2B5EF4-FFF2-40B4-BE49-F238E27FC236}">
                <a16:creationId xmlns:a16="http://schemas.microsoft.com/office/drawing/2014/main" id="{A3BB76B5-B928-4940-8650-829080B170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DDF43FC-14AD-4F90-89C9-8B4EEE683E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3AC62-FB8B-4CBA-9382-690C60CF7CF0}" type="slidenum">
              <a:rPr lang="en-US" smtClean="0"/>
              <a:t>‹#›</a:t>
            </a:fld>
            <a:endParaRPr lang="en-US" dirty="0"/>
          </a:p>
        </p:txBody>
      </p:sp>
    </p:spTree>
    <p:extLst>
      <p:ext uri="{BB962C8B-B14F-4D97-AF65-F5344CB8AC3E}">
        <p14:creationId xmlns:p14="http://schemas.microsoft.com/office/powerpoint/2010/main" val="642171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PartnersCPD@partner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pd.partners.org/series-coordinators" TargetMode="External"/><Relationship Id="rId5" Type="http://schemas.openxmlformats.org/officeDocument/2006/relationships/hyperlink" Target="https://cpd.partners.org/content/covid-19-resource-page" TargetMode="External"/><Relationship Id="rId4" Type="http://schemas.openxmlformats.org/officeDocument/2006/relationships/hyperlink" Target="https://av192.infusionsoft.com/app/form/web-form-submitted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PartnersCPD@partner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zoom.us/hc/en-us/articles/213756303-Polling-for-Meeting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log.zoom.us/wordpress/2016/09/20/3-ways-to-use-polls-in-meeting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cpd.partners.org/series-coordinator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76911D-EF59-453A-80ED-416FC5B0BFFF}"/>
              </a:ext>
            </a:extLst>
          </p:cNvPr>
          <p:cNvPicPr>
            <a:picLocks noChangeAspect="1"/>
          </p:cNvPicPr>
          <p:nvPr/>
        </p:nvPicPr>
        <p:blipFill>
          <a:blip r:embed="rId2"/>
          <a:stretch>
            <a:fillRect/>
          </a:stretch>
        </p:blipFill>
        <p:spPr>
          <a:xfrm>
            <a:off x="-1" y="5170749"/>
            <a:ext cx="5315919" cy="905971"/>
          </a:xfrm>
          <a:prstGeom prst="rect">
            <a:avLst/>
          </a:prstGeom>
        </p:spPr>
      </p:pic>
      <p:sp>
        <p:nvSpPr>
          <p:cNvPr id="2" name="Title 1">
            <a:extLst>
              <a:ext uri="{FF2B5EF4-FFF2-40B4-BE49-F238E27FC236}">
                <a16:creationId xmlns:a16="http://schemas.microsoft.com/office/drawing/2014/main" id="{07E11B99-1B7C-4576-9E28-150235E593EF}"/>
              </a:ext>
            </a:extLst>
          </p:cNvPr>
          <p:cNvSpPr>
            <a:spLocks noGrp="1"/>
          </p:cNvSpPr>
          <p:nvPr>
            <p:ph type="ctrTitle"/>
          </p:nvPr>
        </p:nvSpPr>
        <p:spPr>
          <a:xfrm>
            <a:off x="1128403" y="945913"/>
            <a:ext cx="8637073" cy="2618554"/>
          </a:xfrm>
        </p:spPr>
        <p:txBody>
          <a:bodyPr>
            <a:normAutofit fontScale="90000"/>
          </a:bodyPr>
          <a:lstStyle/>
          <a:p>
            <a:pPr algn="ctr"/>
            <a:r>
              <a:rPr lang="en-US" dirty="0"/>
              <a:t>Supporting Our Continuing Education Community	Webinar</a:t>
            </a:r>
          </a:p>
        </p:txBody>
      </p:sp>
      <p:sp>
        <p:nvSpPr>
          <p:cNvPr id="3" name="Subtitle 2">
            <a:extLst>
              <a:ext uri="{FF2B5EF4-FFF2-40B4-BE49-F238E27FC236}">
                <a16:creationId xmlns:a16="http://schemas.microsoft.com/office/drawing/2014/main" id="{15B65C70-2A78-4C99-AA9D-A5199893F2C9}"/>
              </a:ext>
            </a:extLst>
          </p:cNvPr>
          <p:cNvSpPr>
            <a:spLocks noGrp="1"/>
          </p:cNvSpPr>
          <p:nvPr>
            <p:ph type="subTitle" idx="1"/>
          </p:nvPr>
        </p:nvSpPr>
        <p:spPr>
          <a:xfrm>
            <a:off x="1128404" y="3564467"/>
            <a:ext cx="8637072" cy="1071095"/>
          </a:xfrm>
        </p:spPr>
        <p:txBody>
          <a:bodyPr/>
          <a:lstStyle/>
          <a:p>
            <a:r>
              <a:rPr lang="en-US" dirty="0"/>
              <a:t>Continuing Professional Department (CPD)</a:t>
            </a:r>
          </a:p>
          <a:p>
            <a:r>
              <a:rPr lang="en-US" dirty="0"/>
              <a:t>April 29, 2020 – COVID-19</a:t>
            </a:r>
          </a:p>
          <a:p>
            <a:endParaRPr lang="en-US" dirty="0"/>
          </a:p>
        </p:txBody>
      </p:sp>
      <p:pic>
        <p:nvPicPr>
          <p:cNvPr id="7" name="Picture 6">
            <a:extLst>
              <a:ext uri="{FF2B5EF4-FFF2-40B4-BE49-F238E27FC236}">
                <a16:creationId xmlns:a16="http://schemas.microsoft.com/office/drawing/2014/main" id="{70CB9E80-9C03-461F-B9D8-719D93A4911D}"/>
              </a:ext>
            </a:extLst>
          </p:cNvPr>
          <p:cNvPicPr>
            <a:picLocks noChangeAspect="1"/>
          </p:cNvPicPr>
          <p:nvPr/>
        </p:nvPicPr>
        <p:blipFill>
          <a:blip r:embed="rId3"/>
          <a:stretch>
            <a:fillRect/>
          </a:stretch>
        </p:blipFill>
        <p:spPr>
          <a:xfrm>
            <a:off x="9184932" y="3429000"/>
            <a:ext cx="2937575" cy="2618554"/>
          </a:xfrm>
          <a:prstGeom prst="rect">
            <a:avLst/>
          </a:prstGeom>
          <a:effectLst>
            <a:softEdge rad="63500"/>
          </a:effectLst>
        </p:spPr>
      </p:pic>
    </p:spTree>
    <p:extLst>
      <p:ext uri="{BB962C8B-B14F-4D97-AF65-F5344CB8AC3E}">
        <p14:creationId xmlns:p14="http://schemas.microsoft.com/office/powerpoint/2010/main" val="336097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EA6C-81A6-4DA1-B05E-74AA088091A7}"/>
              </a:ext>
            </a:extLst>
          </p:cNvPr>
          <p:cNvSpPr>
            <a:spLocks noGrp="1"/>
          </p:cNvSpPr>
          <p:nvPr>
            <p:ph type="ctrTitle"/>
          </p:nvPr>
        </p:nvSpPr>
        <p:spPr>
          <a:xfrm>
            <a:off x="2902224" y="133042"/>
            <a:ext cx="6706471" cy="361880"/>
          </a:xfrm>
          <a:solidFill>
            <a:srgbClr val="008AB0"/>
          </a:solidFill>
          <a:ln>
            <a:solidFill>
              <a:schemeClr val="bg1">
                <a:lumMod val="50000"/>
              </a:schemeClr>
            </a:solidFill>
          </a:ln>
        </p:spPr>
        <p:txBody>
          <a:bodyPr>
            <a:noAutofit/>
          </a:bodyPr>
          <a:lstStyle/>
          <a:p>
            <a:r>
              <a:rPr lang="en-US" sz="2000" b="1" dirty="0">
                <a:solidFill>
                  <a:schemeClr val="bg1"/>
                </a:solidFill>
              </a:rPr>
              <a:t>SMS Code &amp; Accreditation Statement – COVID-19 Activities Only</a:t>
            </a:r>
          </a:p>
        </p:txBody>
      </p:sp>
      <p:sp>
        <p:nvSpPr>
          <p:cNvPr id="3" name="Subtitle 2">
            <a:extLst>
              <a:ext uri="{FF2B5EF4-FFF2-40B4-BE49-F238E27FC236}">
                <a16:creationId xmlns:a16="http://schemas.microsoft.com/office/drawing/2014/main" id="{00300E14-F918-4E7C-8175-9CE9B13D1F0A}"/>
              </a:ext>
            </a:extLst>
          </p:cNvPr>
          <p:cNvSpPr>
            <a:spLocks noGrp="1"/>
          </p:cNvSpPr>
          <p:nvPr>
            <p:ph type="subTitle" idx="1"/>
          </p:nvPr>
        </p:nvSpPr>
        <p:spPr>
          <a:xfrm>
            <a:off x="556589" y="991878"/>
            <a:ext cx="11078819" cy="4627044"/>
          </a:xfrm>
        </p:spPr>
        <p:txBody>
          <a:bodyPr>
            <a:noAutofit/>
          </a:bodyPr>
          <a:lstStyle/>
          <a:p>
            <a:pPr algn="l"/>
            <a:r>
              <a:rPr lang="en-US" sz="1600" b="1" dirty="0">
                <a:solidFill>
                  <a:srgbClr val="FF0000"/>
                </a:solidFill>
                <a:latin typeface="Calibri" panose="020F0502020204030204" pitchFamily="34" charset="0"/>
                <a:cs typeface="Calibri" panose="020F0502020204030204" pitchFamily="34" charset="0"/>
              </a:rPr>
              <a:t>SMS Code for Attendance: </a:t>
            </a:r>
            <a:r>
              <a:rPr lang="en-US" sz="1600" b="1" dirty="0">
                <a:highlight>
                  <a:srgbClr val="FFFF00"/>
                </a:highlight>
                <a:latin typeface="Calibri" panose="020F0502020204030204" pitchFamily="34" charset="0"/>
                <a:cs typeface="Calibri" panose="020F0502020204030204" pitchFamily="34" charset="0"/>
              </a:rPr>
              <a:t>XX</a:t>
            </a:r>
            <a:br>
              <a:rPr lang="en-US" sz="1100" b="1" dirty="0">
                <a:latin typeface="Calibri" panose="020F0502020204030204" pitchFamily="34" charset="0"/>
                <a:cs typeface="Calibri" panose="020F0502020204030204" pitchFamily="34" charset="0"/>
              </a:rPr>
            </a:br>
            <a:endParaRPr lang="en-US" sz="1100" b="1" dirty="0">
              <a:latin typeface="Calibri" panose="020F0502020204030204" pitchFamily="34" charset="0"/>
              <a:cs typeface="Calibri" panose="020F0502020204030204" pitchFamily="34" charset="0"/>
            </a:endParaRPr>
          </a:p>
          <a:p>
            <a:pPr algn="l"/>
            <a:endParaRPr lang="en-US" sz="1100" b="1" dirty="0">
              <a:latin typeface="Calibri" panose="020F0502020204030204" pitchFamily="34" charset="0"/>
              <a:cs typeface="Calibri" panose="020F0502020204030204" pitchFamily="34" charset="0"/>
            </a:endParaRPr>
          </a:p>
          <a:p>
            <a:pPr algn="l"/>
            <a:endParaRPr lang="en-US" sz="1100" b="1" dirty="0">
              <a:latin typeface="Calibri" panose="020F0502020204030204" pitchFamily="34" charset="0"/>
              <a:cs typeface="Calibri" panose="020F0502020204030204" pitchFamily="34" charset="0"/>
            </a:endParaRPr>
          </a:p>
          <a:p>
            <a:pPr algn="l"/>
            <a:endParaRPr lang="en-US" sz="1100" b="1" dirty="0">
              <a:latin typeface="Calibri" panose="020F0502020204030204" pitchFamily="34" charset="0"/>
              <a:cs typeface="Calibri" panose="020F0502020204030204" pitchFamily="34" charset="0"/>
            </a:endParaRPr>
          </a:p>
          <a:p>
            <a:pPr algn="l"/>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ACCREDITATION </a:t>
            </a:r>
            <a:br>
              <a:rPr lang="en-US" sz="1600"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Partners HealthCare System is accredited by the Accreditation Council for Continuing Medical Education to provide continuing medical education for physicians.</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Partners HealthCare System designates this live activity for a maximum of </a:t>
            </a:r>
            <a:r>
              <a:rPr lang="en-US" sz="1600" dirty="0">
                <a:highlight>
                  <a:srgbClr val="FFFF00"/>
                </a:highlight>
                <a:latin typeface="Calibri" panose="020F0502020204030204" pitchFamily="34" charset="0"/>
                <a:cs typeface="Calibri" panose="020F0502020204030204" pitchFamily="34" charset="0"/>
              </a:rPr>
              <a:t>XX</a:t>
            </a:r>
            <a:r>
              <a:rPr lang="en-US" sz="1600" dirty="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AMA PRA Category 1 Credit</a:t>
            </a:r>
            <a:r>
              <a:rPr lang="en-US" sz="1600" i="1" baseline="30000" dirty="0">
                <a:latin typeface="Calibri" panose="020F0502020204030204" pitchFamily="34" charset="0"/>
                <a:cs typeface="Calibri" panose="020F0502020204030204" pitchFamily="34" charset="0"/>
              </a:rPr>
              <a:t> TM</a:t>
            </a:r>
            <a:r>
              <a:rPr lang="en-US" sz="1600"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Physicians should claim only the credit commensurate with the extent of their participation in the activity.</a:t>
            </a:r>
          </a:p>
        </p:txBody>
      </p:sp>
      <p:cxnSp>
        <p:nvCxnSpPr>
          <p:cNvPr id="6" name="Straight Connector 5">
            <a:extLst>
              <a:ext uri="{FF2B5EF4-FFF2-40B4-BE49-F238E27FC236}">
                <a16:creationId xmlns:a16="http://schemas.microsoft.com/office/drawing/2014/main" id="{B063B4B6-26CE-46F0-AA93-E33885A8D903}"/>
              </a:ext>
            </a:extLst>
          </p:cNvPr>
          <p:cNvCxnSpPr/>
          <p:nvPr/>
        </p:nvCxnSpPr>
        <p:spPr>
          <a:xfrm>
            <a:off x="0" y="1888434"/>
            <a:ext cx="12192000" cy="0"/>
          </a:xfrm>
          <a:prstGeom prst="line">
            <a:avLst/>
          </a:prstGeom>
          <a:ln>
            <a:solidFill>
              <a:srgbClr val="008A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88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EA6C-81A6-4DA1-B05E-74AA088091A7}"/>
              </a:ext>
            </a:extLst>
          </p:cNvPr>
          <p:cNvSpPr>
            <a:spLocks noGrp="1"/>
          </p:cNvSpPr>
          <p:nvPr>
            <p:ph type="ctrTitle"/>
          </p:nvPr>
        </p:nvSpPr>
        <p:spPr>
          <a:xfrm>
            <a:off x="2902225" y="133042"/>
            <a:ext cx="6387548" cy="361880"/>
          </a:xfrm>
          <a:solidFill>
            <a:srgbClr val="008AB0"/>
          </a:solidFill>
          <a:ln>
            <a:solidFill>
              <a:schemeClr val="bg1">
                <a:lumMod val="50000"/>
              </a:schemeClr>
            </a:solidFill>
          </a:ln>
        </p:spPr>
        <p:txBody>
          <a:bodyPr>
            <a:noAutofit/>
          </a:bodyPr>
          <a:lstStyle/>
          <a:p>
            <a:r>
              <a:rPr lang="en-US" sz="2000" b="1" dirty="0">
                <a:solidFill>
                  <a:schemeClr val="bg1"/>
                </a:solidFill>
              </a:rPr>
              <a:t>SMS Code, Disclosure Summary, &amp; Accreditation Statement</a:t>
            </a:r>
          </a:p>
        </p:txBody>
      </p:sp>
      <p:sp>
        <p:nvSpPr>
          <p:cNvPr id="3" name="Subtitle 2">
            <a:extLst>
              <a:ext uri="{FF2B5EF4-FFF2-40B4-BE49-F238E27FC236}">
                <a16:creationId xmlns:a16="http://schemas.microsoft.com/office/drawing/2014/main" id="{00300E14-F918-4E7C-8175-9CE9B13D1F0A}"/>
              </a:ext>
            </a:extLst>
          </p:cNvPr>
          <p:cNvSpPr>
            <a:spLocks noGrp="1"/>
          </p:cNvSpPr>
          <p:nvPr>
            <p:ph type="subTitle" idx="1"/>
          </p:nvPr>
        </p:nvSpPr>
        <p:spPr>
          <a:xfrm>
            <a:off x="676510" y="808085"/>
            <a:ext cx="11078819" cy="4627044"/>
          </a:xfrm>
        </p:spPr>
        <p:txBody>
          <a:bodyPr>
            <a:noAutofit/>
          </a:bodyPr>
          <a:lstStyle/>
          <a:p>
            <a:pPr algn="l"/>
            <a:r>
              <a:rPr lang="en-US" sz="1200" b="1" dirty="0">
                <a:solidFill>
                  <a:srgbClr val="FF0000"/>
                </a:solidFill>
                <a:latin typeface="Calibri" panose="020F0502020204030204" pitchFamily="34" charset="0"/>
                <a:cs typeface="Calibri" panose="020F0502020204030204" pitchFamily="34" charset="0"/>
              </a:rPr>
              <a:t>SMS Code for Attendance: </a:t>
            </a:r>
            <a:r>
              <a:rPr lang="en-US" sz="1200" b="1" dirty="0">
                <a:highlight>
                  <a:srgbClr val="FFFF00"/>
                </a:highlight>
                <a:latin typeface="Calibri" panose="020F0502020204030204" pitchFamily="34" charset="0"/>
                <a:cs typeface="Calibri" panose="020F0502020204030204" pitchFamily="34" charset="0"/>
              </a:rPr>
              <a:t>XX</a:t>
            </a:r>
            <a:br>
              <a:rPr lang="en-US" sz="1100" b="1" dirty="0">
                <a:latin typeface="Calibri" panose="020F0502020204030204" pitchFamily="34" charset="0"/>
                <a:cs typeface="Calibri" panose="020F0502020204030204" pitchFamily="34" charset="0"/>
              </a:rPr>
            </a:br>
            <a:endParaRPr lang="en-US" sz="1100" b="1" dirty="0">
              <a:latin typeface="Calibri" panose="020F0502020204030204" pitchFamily="34" charset="0"/>
              <a:cs typeface="Calibri" panose="020F0502020204030204" pitchFamily="34" charset="0"/>
            </a:endParaRPr>
          </a:p>
          <a:p>
            <a:pPr algn="l"/>
            <a:r>
              <a:rPr lang="en-US" sz="1100" b="1" dirty="0">
                <a:latin typeface="Calibri" panose="020F0502020204030204" pitchFamily="34" charset="0"/>
                <a:cs typeface="Calibri" panose="020F0502020204030204" pitchFamily="34" charset="0"/>
              </a:rPr>
              <a:t>FACULTY DISCLOSURE STATEMENTS</a:t>
            </a:r>
            <a:br>
              <a:rPr lang="en-US" sz="1100" b="1"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In accord with the disclosure policy of Partners HealthCare System as well as guidelines of the Accreditation Council for Continuing Medical Education (</a:t>
            </a:r>
            <a:r>
              <a:rPr lang="en-US" sz="1100" dirty="0" err="1">
                <a:latin typeface="Calibri" panose="020F0502020204030204" pitchFamily="34" charset="0"/>
                <a:cs typeface="Calibri" panose="020F0502020204030204" pitchFamily="34" charset="0"/>
              </a:rPr>
              <a:t>ACCME</a:t>
            </a:r>
            <a:r>
              <a:rPr lang="en-US" sz="1100" dirty="0">
                <a:latin typeface="Calibri" panose="020F0502020204030204" pitchFamily="34" charset="0"/>
                <a:cs typeface="Calibri" panose="020F0502020204030204" pitchFamily="34" charset="0"/>
              </a:rPr>
              <a:t>), planners, speakers and anyone who may have an influence on the content of the activity have been asked to disclose any relationship they or their spouse/partner have to companies producing pharmaceuticals, medical equipment, devices, etc. that may be germane to the content of their presentation. Such disclosure is not intended to suggest or condone bias, but provides participants with information that might be of potential importance to their evaluation of a given presentation.</a:t>
            </a:r>
          </a:p>
          <a:p>
            <a:pPr algn="l"/>
            <a:r>
              <a:rPr lang="en-US" sz="1100" b="1" dirty="0">
                <a:latin typeface="Calibri" panose="020F0502020204030204" pitchFamily="34" charset="0"/>
                <a:cs typeface="Calibri" panose="020F0502020204030204" pitchFamily="34" charset="0"/>
              </a:rPr>
              <a:t>RESOLUTION OF CONFLICTS OF INTEREST (COI)</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Partners HealthCare System has implemented a process to resolve potential COIs for this CME activity to help ensure content objectivity, independence, fair balance and ensure that the content is aligned with the interest of the public.</a:t>
            </a:r>
            <a:br>
              <a:rPr lang="en-US" sz="1100" dirty="0">
                <a:latin typeface="Calibri" panose="020F0502020204030204" pitchFamily="34" charset="0"/>
                <a:cs typeface="Calibri" panose="020F0502020204030204" pitchFamily="34" charset="0"/>
              </a:rPr>
            </a:br>
            <a:br>
              <a:rPr lang="en-US" sz="1100"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The following planners and/or their spouse/partner have reported no relevant financial relationship with a commercial interest:</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 </a:t>
            </a:r>
            <a:r>
              <a:rPr lang="en-US" sz="1100" dirty="0">
                <a:highlight>
                  <a:srgbClr val="FFFF00"/>
                </a:highlight>
                <a:latin typeface="Calibri" panose="020F0502020204030204" pitchFamily="34" charset="0"/>
                <a:cs typeface="Calibri" panose="020F0502020204030204" pitchFamily="34" charset="0"/>
              </a:rPr>
              <a:t>XX</a:t>
            </a:r>
            <a:br>
              <a:rPr lang="en-US" sz="1100" b="1" dirty="0">
                <a:latin typeface="Calibri" panose="020F0502020204030204" pitchFamily="34" charset="0"/>
                <a:cs typeface="Calibri" panose="020F0502020204030204" pitchFamily="34" charset="0"/>
              </a:rPr>
            </a:br>
            <a:endParaRPr lang="en-US" sz="1100" dirty="0">
              <a:latin typeface="Calibri" panose="020F0502020204030204" pitchFamily="34" charset="0"/>
              <a:cs typeface="Calibri" panose="020F0502020204030204" pitchFamily="34" charset="0"/>
            </a:endParaRPr>
          </a:p>
          <a:p>
            <a:pPr algn="l"/>
            <a:r>
              <a:rPr lang="en-US" sz="1100" b="1" dirty="0">
                <a:latin typeface="Calibri" panose="020F0502020204030204" pitchFamily="34" charset="0"/>
                <a:cs typeface="Calibri" panose="020F0502020204030204" pitchFamily="34" charset="0"/>
              </a:rPr>
              <a:t>The following planners and/or their spouse/partner have reported a relevant financial relationship with a commercial interest:</a:t>
            </a:r>
            <a:br>
              <a:rPr lang="en-US" sz="1100" dirty="0">
                <a:latin typeface="Calibri" panose="020F0502020204030204" pitchFamily="34" charset="0"/>
                <a:cs typeface="Calibri" panose="020F0502020204030204" pitchFamily="34" charset="0"/>
              </a:rPr>
            </a:br>
            <a:r>
              <a:rPr lang="en-US" sz="1100" dirty="0">
                <a:highlight>
                  <a:srgbClr val="FFFF00"/>
                </a:highlight>
                <a:latin typeface="Calibri" panose="020F0502020204030204" pitchFamily="34" charset="0"/>
                <a:cs typeface="Calibri" panose="020F0502020204030204" pitchFamily="34" charset="0"/>
              </a:rPr>
              <a:t>XX</a:t>
            </a:r>
            <a:br>
              <a:rPr lang="en-US" sz="1100" dirty="0">
                <a:latin typeface="Calibri" panose="020F0502020204030204" pitchFamily="34" charset="0"/>
                <a:cs typeface="Calibri" panose="020F0502020204030204" pitchFamily="34" charset="0"/>
              </a:rPr>
            </a:br>
            <a:br>
              <a:rPr lang="en-US" sz="1100"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The following speaker and/or their spouse/partner have reported no relevant financial relationship with a commercial interest:</a:t>
            </a:r>
            <a:br>
              <a:rPr lang="en-US" sz="1100" b="1" dirty="0">
                <a:latin typeface="Calibri" panose="020F0502020204030204" pitchFamily="34" charset="0"/>
                <a:cs typeface="Calibri" panose="020F0502020204030204" pitchFamily="34" charset="0"/>
              </a:rPr>
            </a:br>
            <a:r>
              <a:rPr lang="en-US" sz="1100" dirty="0">
                <a:highlight>
                  <a:srgbClr val="FFFF00"/>
                </a:highlight>
                <a:latin typeface="Calibri" panose="020F0502020204030204" pitchFamily="34" charset="0"/>
                <a:cs typeface="Calibri" panose="020F0502020204030204" pitchFamily="34" charset="0"/>
              </a:rPr>
              <a:t>XX</a:t>
            </a:r>
          </a:p>
          <a:p>
            <a:pPr algn="l"/>
            <a:endParaRPr lang="en-US" sz="1100" b="1" dirty="0">
              <a:latin typeface="Calibri" panose="020F0502020204030204" pitchFamily="34" charset="0"/>
              <a:cs typeface="Calibri" panose="020F0502020204030204" pitchFamily="34" charset="0"/>
            </a:endParaRPr>
          </a:p>
          <a:p>
            <a:pPr algn="l"/>
            <a:r>
              <a:rPr lang="en-US" sz="1100" b="1" dirty="0">
                <a:latin typeface="Calibri" panose="020F0502020204030204" pitchFamily="34" charset="0"/>
                <a:cs typeface="Calibri" panose="020F0502020204030204" pitchFamily="34" charset="0"/>
              </a:rPr>
              <a:t>The following speaker and/or their spouse/partner have reported a relevant financial relationship with a commercial interest:</a:t>
            </a:r>
            <a:br>
              <a:rPr lang="en-US" sz="1100" b="1" dirty="0">
                <a:latin typeface="Calibri" panose="020F0502020204030204" pitchFamily="34" charset="0"/>
                <a:cs typeface="Calibri" panose="020F0502020204030204" pitchFamily="34" charset="0"/>
              </a:rPr>
            </a:br>
            <a:r>
              <a:rPr lang="en-US" sz="1100" dirty="0">
                <a:highlight>
                  <a:srgbClr val="FFFF00"/>
                </a:highlight>
                <a:latin typeface="Calibri" panose="020F0502020204030204" pitchFamily="34" charset="0"/>
                <a:cs typeface="Calibri" panose="020F0502020204030204" pitchFamily="34" charset="0"/>
              </a:rPr>
              <a:t>XX</a:t>
            </a:r>
            <a:endParaRPr lang="en-US" sz="1100" b="1" dirty="0">
              <a:latin typeface="Calibri" panose="020F0502020204030204" pitchFamily="34" charset="0"/>
              <a:cs typeface="Calibri" panose="020F0502020204030204" pitchFamily="34" charset="0"/>
            </a:endParaRPr>
          </a:p>
          <a:p>
            <a:pPr algn="l"/>
            <a:endParaRPr lang="en-US" sz="1100" b="1" dirty="0">
              <a:latin typeface="Calibri" panose="020F0502020204030204" pitchFamily="34" charset="0"/>
              <a:cs typeface="Calibri" panose="020F0502020204030204" pitchFamily="34" charset="0"/>
            </a:endParaRPr>
          </a:p>
          <a:p>
            <a:pPr algn="l"/>
            <a:endParaRPr lang="en-US" sz="1100" b="1" dirty="0">
              <a:latin typeface="Calibri" panose="020F0502020204030204" pitchFamily="34" charset="0"/>
              <a:cs typeface="Calibri" panose="020F0502020204030204" pitchFamily="34" charset="0"/>
            </a:endParaRPr>
          </a:p>
          <a:p>
            <a:pPr algn="l"/>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ACCREDITATION </a:t>
            </a:r>
            <a:br>
              <a:rPr lang="en-US" sz="1100" b="1"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Partners HealthCare System is accredited by the Accreditation Council for Continuing Medical Education to provide continuing medical education for physicians.</a:t>
            </a:r>
            <a:br>
              <a:rPr lang="en-US" sz="1100" dirty="0">
                <a:latin typeface="Calibri" panose="020F0502020204030204" pitchFamily="34" charset="0"/>
                <a:cs typeface="Calibri" panose="020F0502020204030204" pitchFamily="34" charset="0"/>
              </a:rPr>
            </a:b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Partners HealthCare System designates this live activity for a maximum of </a:t>
            </a:r>
            <a:r>
              <a:rPr lang="en-US" sz="1100" dirty="0">
                <a:highlight>
                  <a:srgbClr val="FFFF00"/>
                </a:highlight>
                <a:latin typeface="Calibri" panose="020F0502020204030204" pitchFamily="34" charset="0"/>
                <a:cs typeface="Calibri" panose="020F0502020204030204" pitchFamily="34" charset="0"/>
              </a:rPr>
              <a:t>XX</a:t>
            </a:r>
            <a:r>
              <a:rPr lang="en-US" sz="1100" dirty="0">
                <a:latin typeface="Calibri" panose="020F0502020204030204" pitchFamily="34" charset="0"/>
                <a:cs typeface="Calibri" panose="020F0502020204030204" pitchFamily="34" charset="0"/>
              </a:rPr>
              <a:t>  </a:t>
            </a:r>
            <a:r>
              <a:rPr lang="en-US" sz="1100" i="1" dirty="0">
                <a:latin typeface="Calibri" panose="020F0502020204030204" pitchFamily="34" charset="0"/>
                <a:cs typeface="Calibri" panose="020F0502020204030204" pitchFamily="34" charset="0"/>
              </a:rPr>
              <a:t>AMA PRA Category 1 Credit</a:t>
            </a:r>
            <a:r>
              <a:rPr lang="en-US" sz="1100" i="1" baseline="30000" dirty="0">
                <a:latin typeface="Calibri" panose="020F0502020204030204" pitchFamily="34" charset="0"/>
                <a:cs typeface="Calibri" panose="020F0502020204030204" pitchFamily="34" charset="0"/>
              </a:rPr>
              <a:t> TM</a:t>
            </a:r>
            <a:r>
              <a:rPr lang="en-US" sz="1100" i="1"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Physicians should claim only the credit commensurate with the extent of their participation in the activity.</a:t>
            </a:r>
          </a:p>
        </p:txBody>
      </p:sp>
      <p:cxnSp>
        <p:nvCxnSpPr>
          <p:cNvPr id="5" name="Straight Connector 4">
            <a:extLst>
              <a:ext uri="{FF2B5EF4-FFF2-40B4-BE49-F238E27FC236}">
                <a16:creationId xmlns:a16="http://schemas.microsoft.com/office/drawing/2014/main" id="{84C582DB-1304-4AF9-BA7F-A1A45BFF9B95}"/>
              </a:ext>
            </a:extLst>
          </p:cNvPr>
          <p:cNvCxnSpPr/>
          <p:nvPr/>
        </p:nvCxnSpPr>
        <p:spPr>
          <a:xfrm>
            <a:off x="0" y="1272208"/>
            <a:ext cx="12192000" cy="0"/>
          </a:xfrm>
          <a:prstGeom prst="line">
            <a:avLst/>
          </a:prstGeom>
          <a:ln>
            <a:solidFill>
              <a:srgbClr val="008AB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63B4B6-26CE-46F0-AA93-E33885A8D903}"/>
              </a:ext>
            </a:extLst>
          </p:cNvPr>
          <p:cNvCxnSpPr/>
          <p:nvPr/>
        </p:nvCxnSpPr>
        <p:spPr>
          <a:xfrm>
            <a:off x="-1" y="5585791"/>
            <a:ext cx="12192000" cy="0"/>
          </a:xfrm>
          <a:prstGeom prst="line">
            <a:avLst/>
          </a:prstGeom>
          <a:ln>
            <a:solidFill>
              <a:srgbClr val="008A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49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DFFA-DB11-46BD-B2AA-757EB309044C}"/>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244093C8-C527-4F1F-B510-E7BC7C852C41}"/>
              </a:ext>
            </a:extLst>
          </p:cNvPr>
          <p:cNvSpPr>
            <a:spLocks noGrp="1"/>
          </p:cNvSpPr>
          <p:nvPr>
            <p:ph idx="1"/>
          </p:nvPr>
        </p:nvSpPr>
        <p:spPr>
          <a:xfrm>
            <a:off x="1200825" y="1563650"/>
            <a:ext cx="9603275" cy="4462049"/>
          </a:xfrm>
        </p:spPr>
        <p:txBody>
          <a:bodyPr>
            <a:normAutofit fontScale="92500" lnSpcReduction="20000"/>
          </a:bodyPr>
          <a:lstStyle/>
          <a:p>
            <a:r>
              <a:rPr lang="en-US" sz="1600" dirty="0"/>
              <a:t>Today we reviewed polling, in-hospital series for academic year 2020-2021, Course Coordinator Virtual Community, and the accreditation slides that  must be disclosed to learners prior to any activity. </a:t>
            </a:r>
          </a:p>
          <a:p>
            <a:r>
              <a:rPr lang="en-US" sz="1600" dirty="0"/>
              <a:t>We welcome suggestions on topics for our webinars.</a:t>
            </a:r>
          </a:p>
          <a:p>
            <a:r>
              <a:rPr lang="en-US" sz="1600" dirty="0"/>
              <a:t>These slides will be available on our website.</a:t>
            </a:r>
          </a:p>
          <a:p>
            <a:r>
              <a:rPr lang="en-US" sz="1600" dirty="0"/>
              <a:t>Time to answer some chat questions.</a:t>
            </a:r>
          </a:p>
          <a:p>
            <a:r>
              <a:rPr lang="en-US" sz="1600" dirty="0"/>
              <a:t>Please send all CME questions to </a:t>
            </a:r>
            <a:r>
              <a:rPr lang="en-US" sz="1600" dirty="0">
                <a:hlinkClick r:id="rId3"/>
              </a:rPr>
              <a:t>PartnersCPD@partners.org</a:t>
            </a:r>
            <a:r>
              <a:rPr lang="en-US" sz="1600" dirty="0"/>
              <a:t>, Subject line: CPD Webinar,  and will address questions at each meeting</a:t>
            </a:r>
          </a:p>
          <a:p>
            <a:r>
              <a:rPr lang="en-US" sz="1600" dirty="0"/>
              <a:t>Important links:</a:t>
            </a:r>
          </a:p>
          <a:p>
            <a:pPr lvl="1"/>
            <a:r>
              <a:rPr lang="en-US" sz="1400" dirty="0">
                <a:ea typeface="+mn-lt"/>
                <a:cs typeface="+mn-lt"/>
              </a:rPr>
              <a:t>Rapid COVID-19 CME Proposal: </a:t>
            </a:r>
          </a:p>
          <a:p>
            <a:pPr lvl="2"/>
            <a:r>
              <a:rPr lang="en-US" sz="1200" dirty="0">
                <a:ea typeface="+mn-lt"/>
                <a:cs typeface="+mn-lt"/>
                <a:hlinkClick r:id="rId4"/>
              </a:rPr>
              <a:t>https://av192.infusionsoft.com/app/form/web-form-submitted1</a:t>
            </a:r>
            <a:r>
              <a:rPr lang="en-US" sz="1200" dirty="0">
                <a:ea typeface="+mn-lt"/>
                <a:cs typeface="+mn-lt"/>
              </a:rPr>
              <a:t> </a:t>
            </a:r>
            <a:endParaRPr lang="en-US" sz="1200" dirty="0"/>
          </a:p>
          <a:p>
            <a:pPr lvl="1"/>
            <a:r>
              <a:rPr lang="en-US" sz="1400" dirty="0"/>
              <a:t>CPD COVID-19 Resource Page: </a:t>
            </a:r>
            <a:endParaRPr lang="en-US" sz="1400" dirty="0">
              <a:ea typeface="+mn-lt"/>
              <a:cs typeface="+mn-lt"/>
            </a:endParaRPr>
          </a:p>
          <a:p>
            <a:pPr lvl="2"/>
            <a:r>
              <a:rPr lang="en-US" sz="1200" dirty="0">
                <a:ea typeface="+mn-lt"/>
                <a:cs typeface="+mn-lt"/>
                <a:hlinkClick r:id="rId5"/>
              </a:rPr>
              <a:t>https://cpd.partners.org/content/covid-19-resource-page</a:t>
            </a:r>
            <a:endParaRPr lang="en-US" sz="1200" dirty="0"/>
          </a:p>
          <a:p>
            <a:pPr lvl="1"/>
            <a:r>
              <a:rPr lang="en-US" sz="1400" dirty="0">
                <a:ea typeface="+mn-lt"/>
                <a:cs typeface="+mn-lt"/>
              </a:rPr>
              <a:t>Course Coordinator Virtual Community: </a:t>
            </a:r>
          </a:p>
          <a:p>
            <a:pPr lvl="2"/>
            <a:r>
              <a:rPr lang="en-US" sz="1200" dirty="0">
                <a:ea typeface="+mn-lt"/>
                <a:cs typeface="+mn-lt"/>
                <a:hlinkClick r:id="rId6"/>
              </a:rPr>
              <a:t>https://cpd.partners.org/series-coordinators</a:t>
            </a:r>
            <a:endParaRPr lang="en-US" sz="1200" b="1" dirty="0"/>
          </a:p>
          <a:p>
            <a:pPr marL="0" indent="0">
              <a:buNone/>
            </a:pPr>
            <a:endParaRPr lang="en-US" sz="1600" dirty="0"/>
          </a:p>
          <a:p>
            <a:endParaRPr lang="en-US" sz="1600" dirty="0"/>
          </a:p>
        </p:txBody>
      </p:sp>
    </p:spTree>
    <p:extLst>
      <p:ext uri="{BB962C8B-B14F-4D97-AF65-F5344CB8AC3E}">
        <p14:creationId xmlns:p14="http://schemas.microsoft.com/office/powerpoint/2010/main" val="155334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 Great Essay Conclusion Examples to Impress the Readers">
            <a:extLst>
              <a:ext uri="{FF2B5EF4-FFF2-40B4-BE49-F238E27FC236}">
                <a16:creationId xmlns:a16="http://schemas.microsoft.com/office/drawing/2014/main" id="{9C9C8984-75AA-45E4-81CC-CBC60B1AE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24852"/>
            <a:ext cx="11386279" cy="5843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5A6E2C-E352-44F8-8661-2955C2EA063E}"/>
              </a:ext>
            </a:extLst>
          </p:cNvPr>
          <p:cNvSpPr txBox="1"/>
          <p:nvPr/>
        </p:nvSpPr>
        <p:spPr>
          <a:xfrm>
            <a:off x="0" y="6205928"/>
            <a:ext cx="12191999" cy="584775"/>
          </a:xfrm>
          <a:prstGeom prst="rect">
            <a:avLst/>
          </a:prstGeom>
          <a:noFill/>
        </p:spPr>
        <p:txBody>
          <a:bodyPr wrap="square" rtlCol="0">
            <a:spAutoFit/>
          </a:bodyPr>
          <a:lstStyle/>
          <a:p>
            <a:pPr algn="ctr"/>
            <a:r>
              <a:rPr lang="en-US" sz="3200" b="1" i="1" dirty="0">
                <a:solidFill>
                  <a:schemeClr val="bg1"/>
                </a:solidFill>
              </a:rPr>
              <a:t>See you next week!  Stay safe and healthy!!!!</a:t>
            </a:r>
          </a:p>
        </p:txBody>
      </p:sp>
    </p:spTree>
    <p:extLst>
      <p:ext uri="{BB962C8B-B14F-4D97-AF65-F5344CB8AC3E}">
        <p14:creationId xmlns:p14="http://schemas.microsoft.com/office/powerpoint/2010/main" val="321604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21D9E39-53F9-4A07-BA5C-CC96FE91EDDA}"/>
              </a:ext>
            </a:extLst>
          </p:cNvPr>
          <p:cNvPicPr>
            <a:picLocks noGrp="1" noChangeAspect="1"/>
          </p:cNvPicPr>
          <p:nvPr>
            <p:ph idx="1"/>
          </p:nvPr>
        </p:nvPicPr>
        <p:blipFill>
          <a:blip r:embed="rId2"/>
          <a:stretch>
            <a:fillRect/>
          </a:stretch>
        </p:blipFill>
        <p:spPr>
          <a:xfrm>
            <a:off x="2864746" y="824460"/>
            <a:ext cx="6349208" cy="5276538"/>
          </a:xfrm>
        </p:spPr>
      </p:pic>
    </p:spTree>
    <p:extLst>
      <p:ext uri="{BB962C8B-B14F-4D97-AF65-F5344CB8AC3E}">
        <p14:creationId xmlns:p14="http://schemas.microsoft.com/office/powerpoint/2010/main" val="392588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71D9-88E6-4AE5-B121-104B0B5C2326}"/>
              </a:ext>
            </a:extLst>
          </p:cNvPr>
          <p:cNvSpPr>
            <a:spLocks noGrp="1"/>
          </p:cNvSpPr>
          <p:nvPr>
            <p:ph type="title"/>
          </p:nvPr>
        </p:nvSpPr>
        <p:spPr/>
        <p:txBody>
          <a:bodyPr/>
          <a:lstStyle/>
          <a:p>
            <a:r>
              <a:rPr lang="en-US" b="1" dirty="0"/>
              <a:t>Today’s goal:</a:t>
            </a:r>
          </a:p>
        </p:txBody>
      </p:sp>
      <p:sp>
        <p:nvSpPr>
          <p:cNvPr id="3" name="Content Placeholder 2">
            <a:extLst>
              <a:ext uri="{FF2B5EF4-FFF2-40B4-BE49-F238E27FC236}">
                <a16:creationId xmlns:a16="http://schemas.microsoft.com/office/drawing/2014/main" id="{BB6E47E8-F133-408D-9DD1-DB1C7B749D8D}"/>
              </a:ext>
            </a:extLst>
          </p:cNvPr>
          <p:cNvSpPr>
            <a:spLocks noGrp="1"/>
          </p:cNvSpPr>
          <p:nvPr>
            <p:ph idx="1"/>
          </p:nvPr>
        </p:nvSpPr>
        <p:spPr>
          <a:xfrm>
            <a:off x="1130270" y="1477904"/>
            <a:ext cx="9603275" cy="4710192"/>
          </a:xfrm>
        </p:spPr>
        <p:txBody>
          <a:bodyPr>
            <a:normAutofit/>
          </a:bodyPr>
          <a:lstStyle/>
          <a:p>
            <a:r>
              <a:rPr lang="en-US" dirty="0">
                <a:ea typeface="+mn-lt"/>
                <a:cs typeface="+mn-lt"/>
              </a:rPr>
              <a:t>Thank you for joining us today.</a:t>
            </a:r>
          </a:p>
          <a:p>
            <a:r>
              <a:rPr lang="en-US" dirty="0">
                <a:ea typeface="+mn-lt"/>
                <a:cs typeface="+mn-lt"/>
              </a:rPr>
              <a:t>Today we are </a:t>
            </a:r>
            <a:r>
              <a:rPr lang="en-US" dirty="0"/>
              <a:t>going to revisit last week’s polling and lessons learned.</a:t>
            </a:r>
          </a:p>
          <a:p>
            <a:r>
              <a:rPr lang="en-US" dirty="0"/>
              <a:t>We will review CPD’s Course Coordinator Virtual Community, and also give you an update on the in-hospital series for academic year 2020-2021.</a:t>
            </a:r>
          </a:p>
          <a:p>
            <a:r>
              <a:rPr lang="en-US" dirty="0"/>
              <a:t>We will also review  the updated accreditation slide that  must be disclosed to learners prior to any activity. </a:t>
            </a:r>
          </a:p>
          <a:p>
            <a:r>
              <a:rPr lang="en-US" dirty="0"/>
              <a:t>If time permits, we will answer some chat questions at the end of the presentation.  </a:t>
            </a:r>
          </a:p>
          <a:p>
            <a:pPr marL="228600" lvl="1"/>
            <a:r>
              <a:rPr lang="en-US" sz="2000" dirty="0"/>
              <a:t>Please send questions to </a:t>
            </a:r>
            <a:r>
              <a:rPr lang="en-US" sz="2000" dirty="0">
                <a:hlinkClick r:id="rId2"/>
              </a:rPr>
              <a:t>PartnersCPD@partners.org</a:t>
            </a:r>
            <a:r>
              <a:rPr lang="en-US" sz="2000" dirty="0"/>
              <a:t>, Subject line: CPD Webinar, and will address questions at each meeting</a:t>
            </a:r>
          </a:p>
        </p:txBody>
      </p:sp>
      <p:pic>
        <p:nvPicPr>
          <p:cNvPr id="2050" name="Picture 2" descr="A goal you must have this year | Today's Lifeline">
            <a:extLst>
              <a:ext uri="{FF2B5EF4-FFF2-40B4-BE49-F238E27FC236}">
                <a16:creationId xmlns:a16="http://schemas.microsoft.com/office/drawing/2014/main" id="{285400DD-D616-4166-B3BE-731280988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843" y="134174"/>
            <a:ext cx="27908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51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C59D-8160-45D4-ADED-3608AB3C5581}"/>
              </a:ext>
            </a:extLst>
          </p:cNvPr>
          <p:cNvSpPr>
            <a:spLocks noGrp="1"/>
          </p:cNvSpPr>
          <p:nvPr>
            <p:ph type="title"/>
          </p:nvPr>
        </p:nvSpPr>
        <p:spPr>
          <a:xfrm>
            <a:off x="1130270" y="890694"/>
            <a:ext cx="9603275" cy="600481"/>
          </a:xfrm>
        </p:spPr>
        <p:txBody>
          <a:bodyPr>
            <a:normAutofit/>
          </a:bodyPr>
          <a:lstStyle/>
          <a:p>
            <a:r>
              <a:rPr lang="en-US" b="1" dirty="0"/>
              <a:t>Polling – Lesson learned</a:t>
            </a:r>
            <a:endParaRPr lang="en-US" dirty="0"/>
          </a:p>
        </p:txBody>
      </p:sp>
      <p:sp>
        <p:nvSpPr>
          <p:cNvPr id="7" name="Content Placeholder 6">
            <a:extLst>
              <a:ext uri="{FF2B5EF4-FFF2-40B4-BE49-F238E27FC236}">
                <a16:creationId xmlns:a16="http://schemas.microsoft.com/office/drawing/2014/main" id="{AAF68381-4F4D-4EED-B60D-8235E9BF33D4}"/>
              </a:ext>
            </a:extLst>
          </p:cNvPr>
          <p:cNvSpPr>
            <a:spLocks noGrp="1"/>
          </p:cNvSpPr>
          <p:nvPr>
            <p:ph idx="1"/>
          </p:nvPr>
        </p:nvSpPr>
        <p:spPr>
          <a:xfrm>
            <a:off x="1130270" y="1723869"/>
            <a:ext cx="10729634" cy="4243437"/>
          </a:xfrm>
        </p:spPr>
        <p:txBody>
          <a:bodyPr>
            <a:normAutofit/>
          </a:bodyPr>
          <a:lstStyle/>
          <a:p>
            <a:r>
              <a:rPr lang="en-US" sz="1800" dirty="0"/>
              <a:t>Last week we attempted polling but encountered a problem.</a:t>
            </a:r>
          </a:p>
          <a:p>
            <a:r>
              <a:rPr lang="en-US" sz="1800" dirty="0"/>
              <a:t>We learned that our “glitch” was two members of our team were logged in as Partners CPD which prevented us from conducting the poll.  </a:t>
            </a:r>
          </a:p>
          <a:p>
            <a:r>
              <a:rPr lang="en-US" sz="1800" dirty="0"/>
              <a:t>Once we fixed the logon issue, the polling worked for us. </a:t>
            </a:r>
          </a:p>
          <a:p>
            <a:pPr marL="457200" lvl="1" indent="0">
              <a:buNone/>
            </a:pPr>
            <a:endParaRPr lang="en-US" sz="1400" dirty="0"/>
          </a:p>
          <a:p>
            <a:endParaRPr lang="en-US" sz="1600" dirty="0"/>
          </a:p>
          <a:p>
            <a:pPr marL="0" indent="0">
              <a:buNone/>
            </a:pPr>
            <a:endParaRPr lang="en-US" sz="1600" dirty="0"/>
          </a:p>
          <a:p>
            <a:pPr marL="0" indent="0">
              <a:buNone/>
            </a:pPr>
            <a:endParaRPr lang="en-US" sz="1600" dirty="0"/>
          </a:p>
        </p:txBody>
      </p:sp>
      <p:pic>
        <p:nvPicPr>
          <p:cNvPr id="1026" name="Picture 2" descr="Let's try this again... Take 2! - Grace Community of Topsail ...">
            <a:extLst>
              <a:ext uri="{FF2B5EF4-FFF2-40B4-BE49-F238E27FC236}">
                <a16:creationId xmlns:a16="http://schemas.microsoft.com/office/drawing/2014/main" id="{22399E44-0E74-4CCC-A849-C5E241C05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282" y="2599560"/>
            <a:ext cx="2971497" cy="270595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6">
            <a:extLst>
              <a:ext uri="{FF2B5EF4-FFF2-40B4-BE49-F238E27FC236}">
                <a16:creationId xmlns:a16="http://schemas.microsoft.com/office/drawing/2014/main" id="{19861FE1-36BF-40C6-8F07-54BF02262783}"/>
              </a:ext>
            </a:extLst>
          </p:cNvPr>
          <p:cNvSpPr txBox="1">
            <a:spLocks/>
          </p:cNvSpPr>
          <p:nvPr/>
        </p:nvSpPr>
        <p:spPr>
          <a:xfrm>
            <a:off x="923069" y="4939264"/>
            <a:ext cx="10017676" cy="1241946"/>
          </a:xfrm>
          <a:prstGeom prst="rect">
            <a:avLst/>
          </a:prstGeom>
          <a:ln>
            <a:noFill/>
          </a:ln>
        </p:spPr>
        <p:txBody>
          <a:bodyPr vert="horz" lIns="182880" tIns="45720" rIns="18288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2400" b="1" dirty="0"/>
              <a:t>Zoom polling instructions:</a:t>
            </a:r>
          </a:p>
          <a:p>
            <a:pPr marL="0" indent="0">
              <a:buFont typeface="Arial" panose="020B0604020202020204" pitchFamily="34" charset="0"/>
              <a:buNone/>
            </a:pPr>
            <a:r>
              <a:rPr lang="en-US" sz="1800" b="1" dirty="0">
                <a:hlinkClick r:id="rId3"/>
              </a:rPr>
              <a:t>https://support.zoom.us/hc/en-us/articles/213756303-Polling-for-Meetings</a:t>
            </a:r>
            <a:endParaRPr lang="en-US" sz="1100" b="1" dirty="0"/>
          </a:p>
          <a:p>
            <a:endParaRPr lang="en-US" sz="1100" dirty="0"/>
          </a:p>
          <a:p>
            <a:pPr marL="0" indent="0">
              <a:buFont typeface="Arial" panose="020B0604020202020204" pitchFamily="34" charset="0"/>
              <a:buNone/>
            </a:pPr>
            <a:endParaRPr lang="en-US" sz="1100" dirty="0"/>
          </a:p>
        </p:txBody>
      </p:sp>
    </p:spTree>
    <p:extLst>
      <p:ext uri="{BB962C8B-B14F-4D97-AF65-F5344CB8AC3E}">
        <p14:creationId xmlns:p14="http://schemas.microsoft.com/office/powerpoint/2010/main" val="208478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C59D-8160-45D4-ADED-3608AB3C5581}"/>
              </a:ext>
            </a:extLst>
          </p:cNvPr>
          <p:cNvSpPr>
            <a:spLocks noGrp="1"/>
          </p:cNvSpPr>
          <p:nvPr>
            <p:ph type="title"/>
          </p:nvPr>
        </p:nvSpPr>
        <p:spPr>
          <a:xfrm>
            <a:off x="1130270" y="953324"/>
            <a:ext cx="9603275" cy="1049235"/>
          </a:xfrm>
        </p:spPr>
        <p:txBody>
          <a:bodyPr>
            <a:normAutofit/>
          </a:bodyPr>
          <a:lstStyle/>
          <a:p>
            <a:r>
              <a:rPr lang="en-US" b="1" dirty="0"/>
              <a:t>Polling – Lesson learned</a:t>
            </a:r>
            <a:endParaRPr lang="en-US" dirty="0"/>
          </a:p>
        </p:txBody>
      </p:sp>
      <p:sp>
        <p:nvSpPr>
          <p:cNvPr id="7" name="Content Placeholder 6">
            <a:extLst>
              <a:ext uri="{FF2B5EF4-FFF2-40B4-BE49-F238E27FC236}">
                <a16:creationId xmlns:a16="http://schemas.microsoft.com/office/drawing/2014/main" id="{AAF68381-4F4D-4EED-B60D-8235E9BF33D4}"/>
              </a:ext>
            </a:extLst>
          </p:cNvPr>
          <p:cNvSpPr>
            <a:spLocks noGrp="1"/>
          </p:cNvSpPr>
          <p:nvPr>
            <p:ph idx="1"/>
          </p:nvPr>
        </p:nvSpPr>
        <p:spPr>
          <a:xfrm>
            <a:off x="1130270" y="2158175"/>
            <a:ext cx="5622284" cy="2427893"/>
          </a:xfrm>
        </p:spPr>
        <p:txBody>
          <a:bodyPr>
            <a:normAutofit/>
          </a:bodyPr>
          <a:lstStyle/>
          <a:p>
            <a:pPr>
              <a:lnSpc>
                <a:spcPct val="110000"/>
              </a:lnSpc>
            </a:pPr>
            <a:r>
              <a:rPr lang="en-US" dirty="0"/>
              <a:t>Practice what you will do if your original plan doesn’t work. </a:t>
            </a:r>
          </a:p>
          <a:p>
            <a:pPr>
              <a:lnSpc>
                <a:spcPct val="110000"/>
              </a:lnSpc>
            </a:pPr>
            <a:r>
              <a:rPr lang="en-US" dirty="0"/>
              <a:t>Assign a backup co-presenter with access to meeting controls.</a:t>
            </a:r>
          </a:p>
          <a:p>
            <a:pPr>
              <a:lnSpc>
                <a:spcPct val="110000"/>
              </a:lnSpc>
            </a:pPr>
            <a:r>
              <a:rPr lang="en-US" dirty="0"/>
              <a:t>Make practice sessions as similar to the real presentation situation as you can. </a:t>
            </a:r>
          </a:p>
          <a:p>
            <a:pPr>
              <a:lnSpc>
                <a:spcPct val="110000"/>
              </a:lnSpc>
            </a:pPr>
            <a:endParaRPr lang="en-US" dirty="0"/>
          </a:p>
          <a:p>
            <a:pPr>
              <a:lnSpc>
                <a:spcPct val="110000"/>
              </a:lnSpc>
            </a:pPr>
            <a:endParaRPr lang="en-US" dirty="0"/>
          </a:p>
          <a:p>
            <a:pPr>
              <a:lnSpc>
                <a:spcPct val="110000"/>
              </a:lnSpc>
            </a:pPr>
            <a:endParaRPr lang="en-US" dirty="0"/>
          </a:p>
          <a:p>
            <a:pPr>
              <a:lnSpc>
                <a:spcPct val="110000"/>
              </a:lnSpc>
            </a:pPr>
            <a:endParaRPr lang="en-US" dirty="0"/>
          </a:p>
          <a:p>
            <a:pPr marL="457200" lvl="1" indent="0">
              <a:lnSpc>
                <a:spcPct val="110000"/>
              </a:lnSpc>
              <a:buNone/>
            </a:pPr>
            <a:endParaRPr lang="en-US" dirty="0"/>
          </a:p>
          <a:p>
            <a:pPr>
              <a:lnSpc>
                <a:spcPct val="110000"/>
              </a:lnSpc>
            </a:pPr>
            <a:endParaRPr lang="en-US" dirty="0"/>
          </a:p>
          <a:p>
            <a:pPr marL="0" indent="0">
              <a:lnSpc>
                <a:spcPct val="110000"/>
              </a:lnSpc>
              <a:buNone/>
            </a:pPr>
            <a:endParaRPr lang="en-US" dirty="0"/>
          </a:p>
          <a:p>
            <a:pPr marL="0" indent="0">
              <a:lnSpc>
                <a:spcPct val="110000"/>
              </a:lnSpc>
              <a:buNone/>
            </a:pPr>
            <a:endParaRPr lang="en-US" dirty="0"/>
          </a:p>
        </p:txBody>
      </p:sp>
      <p:pic>
        <p:nvPicPr>
          <p:cNvPr id="5" name="Picture 4">
            <a:extLst>
              <a:ext uri="{FF2B5EF4-FFF2-40B4-BE49-F238E27FC236}">
                <a16:creationId xmlns:a16="http://schemas.microsoft.com/office/drawing/2014/main" id="{FB58C239-F774-41DE-B479-844EA22DD83A}"/>
              </a:ext>
            </a:extLst>
          </p:cNvPr>
          <p:cNvPicPr>
            <a:picLocks noChangeAspect="1"/>
          </p:cNvPicPr>
          <p:nvPr/>
        </p:nvPicPr>
        <p:blipFill>
          <a:blip r:embed="rId2"/>
          <a:stretch>
            <a:fillRect/>
          </a:stretch>
        </p:blipFill>
        <p:spPr>
          <a:xfrm>
            <a:off x="7046360" y="1961837"/>
            <a:ext cx="3912372" cy="3345078"/>
          </a:xfrm>
          <a:prstGeom prst="rect">
            <a:avLst/>
          </a:prstGeom>
        </p:spPr>
      </p:pic>
      <p:sp>
        <p:nvSpPr>
          <p:cNvPr id="25" name="Content Placeholder 6">
            <a:extLst>
              <a:ext uri="{FF2B5EF4-FFF2-40B4-BE49-F238E27FC236}">
                <a16:creationId xmlns:a16="http://schemas.microsoft.com/office/drawing/2014/main" id="{CACC233A-9A8A-46D9-881B-68437DC53D4E}"/>
              </a:ext>
            </a:extLst>
          </p:cNvPr>
          <p:cNvSpPr txBox="1">
            <a:spLocks/>
          </p:cNvSpPr>
          <p:nvPr/>
        </p:nvSpPr>
        <p:spPr>
          <a:xfrm>
            <a:off x="1130269" y="5462531"/>
            <a:ext cx="10728795" cy="48782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None/>
            </a:pPr>
            <a:r>
              <a:rPr lang="en-US" sz="2400" b="1" i="1" dirty="0"/>
              <a:t>The only way to learn how to do something is to try it!</a:t>
            </a:r>
          </a:p>
        </p:txBody>
      </p:sp>
    </p:spTree>
    <p:extLst>
      <p:ext uri="{BB962C8B-B14F-4D97-AF65-F5344CB8AC3E}">
        <p14:creationId xmlns:p14="http://schemas.microsoft.com/office/powerpoint/2010/main" val="139841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C59D-8160-45D4-ADED-3608AB3C5581}"/>
              </a:ext>
            </a:extLst>
          </p:cNvPr>
          <p:cNvSpPr>
            <a:spLocks noGrp="1"/>
          </p:cNvSpPr>
          <p:nvPr>
            <p:ph type="title"/>
          </p:nvPr>
        </p:nvSpPr>
        <p:spPr>
          <a:xfrm>
            <a:off x="1130270" y="890694"/>
            <a:ext cx="9603275" cy="600481"/>
          </a:xfrm>
        </p:spPr>
        <p:txBody>
          <a:bodyPr>
            <a:normAutofit/>
          </a:bodyPr>
          <a:lstStyle/>
          <a:p>
            <a:r>
              <a:rPr lang="en-US" b="1" dirty="0"/>
              <a:t>Polling</a:t>
            </a:r>
            <a:endParaRPr lang="en-US" dirty="0"/>
          </a:p>
        </p:txBody>
      </p:sp>
      <p:sp>
        <p:nvSpPr>
          <p:cNvPr id="7" name="Content Placeholder 6">
            <a:extLst>
              <a:ext uri="{FF2B5EF4-FFF2-40B4-BE49-F238E27FC236}">
                <a16:creationId xmlns:a16="http://schemas.microsoft.com/office/drawing/2014/main" id="{AAF68381-4F4D-4EED-B60D-8235E9BF33D4}"/>
              </a:ext>
            </a:extLst>
          </p:cNvPr>
          <p:cNvSpPr>
            <a:spLocks noGrp="1"/>
          </p:cNvSpPr>
          <p:nvPr>
            <p:ph idx="1"/>
          </p:nvPr>
        </p:nvSpPr>
        <p:spPr>
          <a:xfrm>
            <a:off x="1130270" y="1624085"/>
            <a:ext cx="10729634" cy="4551632"/>
          </a:xfrm>
        </p:spPr>
        <p:txBody>
          <a:bodyPr>
            <a:normAutofit fontScale="55000" lnSpcReduction="20000"/>
          </a:bodyPr>
          <a:lstStyle/>
          <a:p>
            <a:r>
              <a:rPr lang="en-US" sz="3200" b="1" dirty="0"/>
              <a:t>Why use polling in your virtual meeting?</a:t>
            </a:r>
          </a:p>
          <a:p>
            <a:pPr lvl="1"/>
            <a:r>
              <a:rPr lang="en-US" sz="2900" dirty="0"/>
              <a:t>Promote audience engagement </a:t>
            </a:r>
          </a:p>
          <a:p>
            <a:pPr lvl="1"/>
            <a:r>
              <a:rPr lang="en-US" sz="2900" dirty="0"/>
              <a:t>Receive real-time feedback from participants</a:t>
            </a:r>
          </a:p>
          <a:p>
            <a:pPr lvl="1"/>
            <a:r>
              <a:rPr lang="en-US" sz="2900" dirty="0"/>
              <a:t>Generate higher response rate than if you ask the questions outside of the meeting</a:t>
            </a:r>
          </a:p>
          <a:p>
            <a:pPr lvl="1"/>
            <a:endParaRPr lang="en-US" sz="2900" dirty="0"/>
          </a:p>
          <a:p>
            <a:r>
              <a:rPr lang="en-US" sz="3200" b="1" dirty="0"/>
              <a:t>Ways to use polling</a:t>
            </a:r>
          </a:p>
          <a:p>
            <a:pPr lvl="1"/>
            <a:r>
              <a:rPr lang="en-US" sz="2900" dirty="0"/>
              <a:t>Create an icebreaker and get the interaction started</a:t>
            </a:r>
          </a:p>
          <a:p>
            <a:pPr lvl="1"/>
            <a:r>
              <a:rPr lang="en-US" sz="2900" dirty="0"/>
              <a:t>Let your audience pick the content</a:t>
            </a:r>
          </a:p>
          <a:p>
            <a:pPr lvl="1"/>
            <a:r>
              <a:rPr lang="en-US" sz="2900" dirty="0"/>
              <a:t>Get input on the meeting</a:t>
            </a:r>
          </a:p>
          <a:p>
            <a:pPr lvl="1"/>
            <a:endParaRPr lang="en-US" sz="2900" dirty="0"/>
          </a:p>
          <a:p>
            <a:r>
              <a:rPr lang="en-US" sz="3200" b="1" dirty="0"/>
              <a:t>Polling &amp; CME</a:t>
            </a:r>
          </a:p>
          <a:p>
            <a:pPr lvl="1"/>
            <a:r>
              <a:rPr lang="en-US" sz="2900" dirty="0"/>
              <a:t>Generate a quick needs assessment</a:t>
            </a:r>
          </a:p>
          <a:p>
            <a:pPr lvl="1"/>
            <a:r>
              <a:rPr lang="en-US" sz="2900" dirty="0"/>
              <a:t>Obtain pre- or post-test data</a:t>
            </a:r>
            <a:endParaRPr lang="en-US" sz="1600" dirty="0"/>
          </a:p>
          <a:p>
            <a:endParaRPr lang="en-US" sz="1600" dirty="0"/>
          </a:p>
          <a:p>
            <a:endParaRPr lang="en-US" sz="1600" dirty="0"/>
          </a:p>
          <a:p>
            <a:pPr marL="0" indent="0">
              <a:buNone/>
            </a:pPr>
            <a:endParaRPr lang="en-US" sz="1600" dirty="0"/>
          </a:p>
        </p:txBody>
      </p:sp>
      <p:pic>
        <p:nvPicPr>
          <p:cNvPr id="3074" name="Picture 2" descr="Is Public Opinion Polling Accurate? A Look at Gallup, Then and Now ...">
            <a:extLst>
              <a:ext uri="{FF2B5EF4-FFF2-40B4-BE49-F238E27FC236}">
                <a16:creationId xmlns:a16="http://schemas.microsoft.com/office/drawing/2014/main" id="{EA5F7913-9A0A-4923-AA52-592A3E19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7836" y="145448"/>
            <a:ext cx="3502067" cy="23304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F169052-F472-496A-BFE2-8D9B9273952C}"/>
              </a:ext>
            </a:extLst>
          </p:cNvPr>
          <p:cNvSpPr/>
          <p:nvPr/>
        </p:nvSpPr>
        <p:spPr>
          <a:xfrm>
            <a:off x="6274190" y="4426001"/>
            <a:ext cx="6147581" cy="1615827"/>
          </a:xfrm>
          <a:prstGeom prst="rect">
            <a:avLst/>
          </a:prstGeom>
        </p:spPr>
        <p:txBody>
          <a:bodyPr wrap="square">
            <a:spAutoFit/>
          </a:bodyPr>
          <a:lstStyle/>
          <a:p>
            <a:pPr lvl="1"/>
            <a:endParaRPr lang="en-US" sz="2600" dirty="0"/>
          </a:p>
          <a:p>
            <a:pPr lvl="1"/>
            <a:endParaRPr lang="en-US" sz="2300" dirty="0"/>
          </a:p>
          <a:p>
            <a:pPr lvl="1"/>
            <a:endParaRPr lang="en-US" sz="2300" dirty="0"/>
          </a:p>
          <a:p>
            <a:pPr lvl="1"/>
            <a:r>
              <a:rPr lang="en-US" sz="1100" dirty="0"/>
              <a:t>More info on polling from Zoom: </a:t>
            </a:r>
          </a:p>
          <a:p>
            <a:pPr lvl="1"/>
            <a:r>
              <a:rPr lang="en-US" sz="1100" dirty="0">
                <a:hlinkClick r:id="rId3"/>
              </a:rPr>
              <a:t>https://blog.zoom.us/wordpress/2016/09/20/3-ways-to-use-polls-in-meetings</a:t>
            </a:r>
            <a:r>
              <a:rPr lang="en-US" sz="1600" dirty="0">
                <a:hlinkClick r:id="rId3"/>
              </a:rPr>
              <a:t>/</a:t>
            </a:r>
            <a:endParaRPr lang="en-US" sz="1600" dirty="0"/>
          </a:p>
        </p:txBody>
      </p:sp>
    </p:spTree>
    <p:extLst>
      <p:ext uri="{BB962C8B-B14F-4D97-AF65-F5344CB8AC3E}">
        <p14:creationId xmlns:p14="http://schemas.microsoft.com/office/powerpoint/2010/main" val="301037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DC44-E51A-45B8-85EE-AA14919A35EE}"/>
              </a:ext>
            </a:extLst>
          </p:cNvPr>
          <p:cNvSpPr>
            <a:spLocks noGrp="1"/>
          </p:cNvSpPr>
          <p:nvPr>
            <p:ph type="title"/>
          </p:nvPr>
        </p:nvSpPr>
        <p:spPr>
          <a:xfrm>
            <a:off x="1085300" y="953324"/>
            <a:ext cx="10551660" cy="853801"/>
          </a:xfrm>
        </p:spPr>
        <p:txBody>
          <a:bodyPr>
            <a:normAutofit fontScale="90000"/>
          </a:bodyPr>
          <a:lstStyle/>
          <a:p>
            <a:r>
              <a:rPr lang="en-US" b="1" dirty="0"/>
              <a:t>In-Hospital Series Update</a:t>
            </a:r>
            <a:br>
              <a:rPr lang="en-US" b="1" dirty="0"/>
            </a:br>
            <a:r>
              <a:rPr lang="en-US" b="1" dirty="0"/>
              <a:t>Academic year 2020-2021</a:t>
            </a:r>
          </a:p>
        </p:txBody>
      </p:sp>
      <p:sp>
        <p:nvSpPr>
          <p:cNvPr id="3" name="Content Placeholder 2">
            <a:extLst>
              <a:ext uri="{FF2B5EF4-FFF2-40B4-BE49-F238E27FC236}">
                <a16:creationId xmlns:a16="http://schemas.microsoft.com/office/drawing/2014/main" id="{AEB7BBA9-A184-4CF1-AC9A-15897650E4B7}"/>
              </a:ext>
            </a:extLst>
          </p:cNvPr>
          <p:cNvSpPr>
            <a:spLocks noGrp="1"/>
          </p:cNvSpPr>
          <p:nvPr>
            <p:ph idx="1"/>
          </p:nvPr>
        </p:nvSpPr>
        <p:spPr>
          <a:xfrm>
            <a:off x="1130270" y="2002560"/>
            <a:ext cx="9603275" cy="3902116"/>
          </a:xfrm>
        </p:spPr>
        <p:txBody>
          <a:bodyPr>
            <a:normAutofit fontScale="92500" lnSpcReduction="20000"/>
          </a:bodyPr>
          <a:lstStyle/>
          <a:p>
            <a:r>
              <a:rPr lang="en-US" sz="1800" dirty="0"/>
              <a:t>We have sent the emails for the academic year 2020-2021 in-hospital series renewals and have already received responses.</a:t>
            </a:r>
          </a:p>
          <a:p>
            <a:r>
              <a:rPr lang="en-US" sz="1800" dirty="0"/>
              <a:t>We have heard from Brigham Women’s Hospital and Newton Wellesley Hospital.</a:t>
            </a:r>
          </a:p>
          <a:p>
            <a:r>
              <a:rPr lang="en-US" sz="1800" dirty="0"/>
              <a:t>ACCME defines in-hospital series as a live activity planned as a series with multiple, ongoing sessions, e.g., offered weekly, monthly, or quarterly. </a:t>
            </a:r>
          </a:p>
          <a:p>
            <a:r>
              <a:rPr lang="en-US" sz="1800" dirty="0"/>
              <a:t>An in-hospital series is primarily planned by and presented to the accredited organization’s professional staff and generally targets the same audience over the whole series. Examples include grand rounds, tumor boards, and morbidity and mortality conferences.</a:t>
            </a:r>
          </a:p>
          <a:p>
            <a:r>
              <a:rPr lang="en-US" sz="1800" dirty="0"/>
              <a:t>We are working with departments to switch their in-hospital series and live courses to virtual.</a:t>
            </a:r>
          </a:p>
          <a:p>
            <a:r>
              <a:rPr lang="en-US" sz="1800" dirty="0"/>
              <a:t>Please contact us with questions.</a:t>
            </a:r>
          </a:p>
          <a:p>
            <a:endParaRPr lang="en-US" sz="1800" dirty="0"/>
          </a:p>
        </p:txBody>
      </p:sp>
      <p:pic>
        <p:nvPicPr>
          <p:cNvPr id="2050" name="Picture 2" descr="Gallery - Upate | Norfolk Association of Local Councils">
            <a:extLst>
              <a:ext uri="{FF2B5EF4-FFF2-40B4-BE49-F238E27FC236}">
                <a16:creationId xmlns:a16="http://schemas.microsoft.com/office/drawing/2014/main" id="{D6ADDB1E-F845-4AFC-808F-B5C9E53B2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680" y="286920"/>
            <a:ext cx="3332020" cy="133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40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F4D0-18C6-4A73-A7F6-BFA9EA54701E}"/>
              </a:ext>
            </a:extLst>
          </p:cNvPr>
          <p:cNvSpPr>
            <a:spLocks noGrp="1"/>
          </p:cNvSpPr>
          <p:nvPr>
            <p:ph type="title"/>
          </p:nvPr>
        </p:nvSpPr>
        <p:spPr>
          <a:xfrm>
            <a:off x="1130270" y="953324"/>
            <a:ext cx="9603275" cy="605653"/>
          </a:xfrm>
        </p:spPr>
        <p:txBody>
          <a:bodyPr/>
          <a:lstStyle/>
          <a:p>
            <a:r>
              <a:rPr lang="en-US" b="1" dirty="0">
                <a:ea typeface="+mn-lt"/>
                <a:cs typeface="+mn-lt"/>
              </a:rPr>
              <a:t>Course Coordinator Virtual Community</a:t>
            </a:r>
            <a:endParaRPr lang="en-US" b="1" dirty="0"/>
          </a:p>
        </p:txBody>
      </p:sp>
      <p:sp>
        <p:nvSpPr>
          <p:cNvPr id="7" name="TextBox 6">
            <a:extLst>
              <a:ext uri="{FF2B5EF4-FFF2-40B4-BE49-F238E27FC236}">
                <a16:creationId xmlns:a16="http://schemas.microsoft.com/office/drawing/2014/main" id="{7149C4B0-8D99-4C78-A05D-A86F991ECF5E}"/>
              </a:ext>
            </a:extLst>
          </p:cNvPr>
          <p:cNvSpPr txBox="1"/>
          <p:nvPr/>
        </p:nvSpPr>
        <p:spPr>
          <a:xfrm>
            <a:off x="1130270" y="1753848"/>
            <a:ext cx="9603275" cy="4801314"/>
          </a:xfrm>
          <a:prstGeom prst="rect">
            <a:avLst/>
          </a:prstGeom>
          <a:noFill/>
        </p:spPr>
        <p:txBody>
          <a:bodyPr wrap="square" rtlCol="0">
            <a:spAutoFit/>
          </a:bodyPr>
          <a:lstStyle/>
          <a:p>
            <a:pPr marL="225425" lvl="1" indent="-225425">
              <a:lnSpc>
                <a:spcPct val="150000"/>
              </a:lnSpc>
              <a:buFont typeface="Arial" panose="020B0604020202020204" pitchFamily="34" charset="0"/>
              <a:buChar char="•"/>
            </a:pPr>
            <a:r>
              <a:rPr lang="en-US" sz="1600" dirty="0"/>
              <a:t>Please utilize our Course Coordinator Virtual Community which is a private discussion/help forum for in-hospital series coordinators.</a:t>
            </a:r>
          </a:p>
          <a:p>
            <a:pPr marL="225425" lvl="1" indent="-225425">
              <a:lnSpc>
                <a:spcPct val="150000"/>
              </a:lnSpc>
              <a:buFont typeface="Arial" panose="020B0604020202020204" pitchFamily="34" charset="0"/>
              <a:buChar char="•"/>
            </a:pPr>
            <a:r>
              <a:rPr lang="en-US" sz="1600" dirty="0"/>
              <a:t>Link to </a:t>
            </a:r>
            <a:r>
              <a:rPr lang="en-US" sz="1600" dirty="0">
                <a:ea typeface="+mn-lt"/>
                <a:cs typeface="+mn-lt"/>
              </a:rPr>
              <a:t>Course Coordinator Virtual Community: </a:t>
            </a:r>
            <a:r>
              <a:rPr lang="en-US" sz="1600" dirty="0">
                <a:solidFill>
                  <a:srgbClr val="0070C0"/>
                </a:solidFill>
                <a:ea typeface="+mn-lt"/>
                <a:cs typeface="+mn-lt"/>
                <a:hlinkClick r:id="rId2">
                  <a:extLst>
                    <a:ext uri="{A12FA001-AC4F-418D-AE19-62706E023703}">
                      <ahyp:hlinkClr xmlns:ahyp="http://schemas.microsoft.com/office/drawing/2018/hyperlinkcolor" val="tx"/>
                    </a:ext>
                  </a:extLst>
                </a:hlinkClick>
              </a:rPr>
              <a:t>https://cpd.partners.org/series-coordinators</a:t>
            </a:r>
            <a:endParaRPr lang="en-US" sz="1600" dirty="0">
              <a:solidFill>
                <a:srgbClr val="0070C0"/>
              </a:solidFill>
              <a:ea typeface="+mn-lt"/>
              <a:cs typeface="+mn-lt"/>
            </a:endParaRPr>
          </a:p>
          <a:p>
            <a:pPr marL="225425" lvl="1" indent="-225425">
              <a:lnSpc>
                <a:spcPct val="150000"/>
              </a:lnSpc>
              <a:buFont typeface="Arial" panose="020B0604020202020204" pitchFamily="34" charset="0"/>
              <a:buChar char="•"/>
            </a:pPr>
            <a:r>
              <a:rPr lang="en-US" sz="1600" dirty="0"/>
              <a:t>As a member of this group, you will have access to a number of video tutorials, as well as PDFs that outline step-by-step instructions. </a:t>
            </a:r>
          </a:p>
          <a:p>
            <a:pPr marL="225425" lvl="1" indent="-225425">
              <a:lnSpc>
                <a:spcPct val="150000"/>
              </a:lnSpc>
              <a:buFont typeface="Arial" panose="020B0604020202020204" pitchFamily="34" charset="0"/>
              <a:buChar char="•"/>
            </a:pPr>
            <a:r>
              <a:rPr lang="en-US" sz="1600" dirty="0"/>
              <a:t>We encourage you to post comments/concerns/questions and correspond with other members of the group. </a:t>
            </a:r>
          </a:p>
          <a:p>
            <a:pPr marL="225425" lvl="1" indent="-225425">
              <a:lnSpc>
                <a:spcPct val="150000"/>
              </a:lnSpc>
              <a:buFont typeface="Arial" panose="020B0604020202020204" pitchFamily="34" charset="0"/>
              <a:buChar char="•"/>
            </a:pPr>
            <a:r>
              <a:rPr lang="en-US" sz="1600" dirty="0"/>
              <a:t>Our hope is that it will provide feedback and suggestions to help facilitate an easier and more efficient way of conducting your series. </a:t>
            </a:r>
          </a:p>
          <a:p>
            <a:pPr marL="225425" lvl="1" indent="-225425">
              <a:lnSpc>
                <a:spcPct val="150000"/>
              </a:lnSpc>
              <a:buFont typeface="Arial" panose="020B0604020202020204" pitchFamily="34" charset="0"/>
              <a:buChar char="•"/>
            </a:pPr>
            <a:r>
              <a:rPr lang="en-US" sz="1600" dirty="0">
                <a:ea typeface="+mn-lt"/>
                <a:cs typeface="+mn-lt"/>
              </a:rPr>
              <a:t>We will also bring your questions to this Thursday webinar group.</a:t>
            </a:r>
          </a:p>
          <a:p>
            <a:pPr marL="225425" lvl="1" indent="-225425">
              <a:lnSpc>
                <a:spcPct val="150000"/>
              </a:lnSpc>
              <a:buFont typeface="Arial" panose="020B0604020202020204" pitchFamily="34" charset="0"/>
              <a:buChar char="•"/>
            </a:pPr>
            <a:endParaRPr lang="en-US" sz="1600" b="1" dirty="0">
              <a:ea typeface="+mn-lt"/>
              <a:cs typeface="+mn-lt"/>
            </a:endParaRPr>
          </a:p>
          <a:p>
            <a:pPr marL="0" lvl="1">
              <a:lnSpc>
                <a:spcPct val="150000"/>
              </a:lnSpc>
            </a:pPr>
            <a:endParaRPr lang="en-US" sz="1600" dirty="0"/>
          </a:p>
          <a:p>
            <a:endParaRPr lang="en-US" dirty="0"/>
          </a:p>
        </p:txBody>
      </p:sp>
      <p:pic>
        <p:nvPicPr>
          <p:cNvPr id="3074" name="Picture 2" descr="The advantages and disadvantages of virtual communities ...">
            <a:extLst>
              <a:ext uri="{FF2B5EF4-FFF2-40B4-BE49-F238E27FC236}">
                <a16:creationId xmlns:a16="http://schemas.microsoft.com/office/drawing/2014/main" id="{E2CC842A-10C0-4027-95F2-A865D7896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284" y="4880760"/>
            <a:ext cx="3057995" cy="1834797"/>
          </a:xfrm>
          <a:prstGeom prst="rect">
            <a:avLst/>
          </a:prstGeom>
          <a:noFill/>
          <a:effectLst>
            <a:glow rad="228600">
              <a:schemeClr val="bg2">
                <a:lumMod val="75000"/>
                <a:alpha val="40000"/>
              </a:schemeClr>
            </a:glow>
            <a:outerShdw blurRad="63500" sx="102000" sy="102000" algn="ctr" rotWithShape="0">
              <a:prstClr val="black">
                <a:alpha val="40000"/>
              </a:prstClr>
            </a:outerShdw>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33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C59D-8160-45D4-ADED-3608AB3C5581}"/>
              </a:ext>
            </a:extLst>
          </p:cNvPr>
          <p:cNvSpPr>
            <a:spLocks noGrp="1"/>
          </p:cNvSpPr>
          <p:nvPr>
            <p:ph type="title"/>
          </p:nvPr>
        </p:nvSpPr>
        <p:spPr>
          <a:xfrm>
            <a:off x="1130270" y="953324"/>
            <a:ext cx="9603275" cy="1049235"/>
          </a:xfrm>
        </p:spPr>
        <p:txBody>
          <a:bodyPr>
            <a:normAutofit/>
          </a:bodyPr>
          <a:lstStyle/>
          <a:p>
            <a:r>
              <a:rPr lang="en-US" b="1" dirty="0"/>
              <a:t>Accreditation Slide</a:t>
            </a:r>
            <a:endParaRPr lang="en-US" dirty="0"/>
          </a:p>
        </p:txBody>
      </p:sp>
      <p:sp>
        <p:nvSpPr>
          <p:cNvPr id="7" name="Content Placeholder 6">
            <a:extLst>
              <a:ext uri="{FF2B5EF4-FFF2-40B4-BE49-F238E27FC236}">
                <a16:creationId xmlns:a16="http://schemas.microsoft.com/office/drawing/2014/main" id="{AAF68381-4F4D-4EED-B60D-8235E9BF33D4}"/>
              </a:ext>
            </a:extLst>
          </p:cNvPr>
          <p:cNvSpPr>
            <a:spLocks noGrp="1"/>
          </p:cNvSpPr>
          <p:nvPr>
            <p:ph idx="1"/>
          </p:nvPr>
        </p:nvSpPr>
        <p:spPr>
          <a:xfrm>
            <a:off x="1130270" y="2158175"/>
            <a:ext cx="9933970" cy="3308172"/>
          </a:xfrm>
        </p:spPr>
        <p:txBody>
          <a:bodyPr>
            <a:normAutofit fontScale="85000" lnSpcReduction="10000"/>
          </a:bodyPr>
          <a:lstStyle/>
          <a:p>
            <a:r>
              <a:rPr lang="en-US" dirty="0"/>
              <a:t>In response to last weeks questions about the accreditation slide and COVID- 19, we have created two slides instead of having just one.</a:t>
            </a:r>
          </a:p>
          <a:p>
            <a:r>
              <a:rPr lang="en-US" dirty="0"/>
              <a:t>One slide is for COVID-19 related activities that will have the SMS code if used and the accreditation statement.  Disclosures are not required for COVID-19 activities at this time.</a:t>
            </a:r>
          </a:p>
          <a:p>
            <a:r>
              <a:rPr lang="en-US" dirty="0"/>
              <a:t>The other slide is for unrelated COVID-19 activities that require commercial financial disclosures to learners, accreditation statement and SMS code if used. </a:t>
            </a:r>
          </a:p>
          <a:p>
            <a:r>
              <a:rPr lang="en-US" dirty="0"/>
              <a:t>Please be sure to put slides at the beginning of your virtual session.</a:t>
            </a:r>
          </a:p>
          <a:p>
            <a:r>
              <a:rPr lang="en-US" dirty="0"/>
              <a:t>Activities using the text code for attendance should put the code at the top of the slide.</a:t>
            </a:r>
          </a:p>
          <a:p>
            <a:endParaRPr lang="en-US" dirty="0"/>
          </a:p>
        </p:txBody>
      </p:sp>
      <p:sp>
        <p:nvSpPr>
          <p:cNvPr id="6" name="Rectangle 5">
            <a:extLst>
              <a:ext uri="{FF2B5EF4-FFF2-40B4-BE49-F238E27FC236}">
                <a16:creationId xmlns:a16="http://schemas.microsoft.com/office/drawing/2014/main" id="{17646CBE-0732-4C1F-9815-72A17951E374}"/>
              </a:ext>
            </a:extLst>
          </p:cNvPr>
          <p:cNvSpPr>
            <a:spLocks noChangeArrowheads="1"/>
          </p:cNvSpPr>
          <p:nvPr/>
        </p:nvSpPr>
        <p:spPr bwMode="auto">
          <a:xfrm>
            <a:off x="0" y="90100"/>
            <a:ext cx="179544" cy="276999"/>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7744"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3FB5C0D6-B8B9-4EBB-8FA8-93B1090C406A}"/>
              </a:ext>
            </a:extLst>
          </p:cNvPr>
          <p:cNvSpPr>
            <a:spLocks noChangeArrowheads="1"/>
          </p:cNvSpPr>
          <p:nvPr/>
        </p:nvSpPr>
        <p:spPr bwMode="auto">
          <a:xfrm>
            <a:off x="0" y="45230"/>
            <a:ext cx="134674" cy="366739"/>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3308"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5C01702A-2057-4F59-A4EE-10866F382299}"/>
              </a:ext>
            </a:extLst>
          </p:cNvPr>
          <p:cNvPicPr>
            <a:picLocks noChangeAspect="1"/>
          </p:cNvPicPr>
          <p:nvPr/>
        </p:nvPicPr>
        <p:blipFill rotWithShape="1">
          <a:blip r:embed="rId2"/>
          <a:srcRect l="81216"/>
          <a:stretch/>
        </p:blipFill>
        <p:spPr>
          <a:xfrm>
            <a:off x="9752247" y="190004"/>
            <a:ext cx="2229478" cy="2022846"/>
          </a:xfrm>
          <a:prstGeom prst="rect">
            <a:avLst/>
          </a:prstGeom>
        </p:spPr>
      </p:pic>
    </p:spTree>
    <p:extLst>
      <p:ext uri="{BB962C8B-B14F-4D97-AF65-F5344CB8AC3E}">
        <p14:creationId xmlns:p14="http://schemas.microsoft.com/office/powerpoint/2010/main" val="273840043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83296C2D9DE541958AD9D9A6E59D08" ma:contentTypeVersion="4" ma:contentTypeDescription="Create a new document." ma:contentTypeScope="" ma:versionID="3edc162cb83bc1b7895665d6b4579fd2">
  <xsd:schema xmlns:xsd="http://www.w3.org/2001/XMLSchema" xmlns:xs="http://www.w3.org/2001/XMLSchema" xmlns:p="http://schemas.microsoft.com/office/2006/metadata/properties" xmlns:ns2="12e73323-2992-4b61-9f89-f2ff99442528" targetNamespace="http://schemas.microsoft.com/office/2006/metadata/properties" ma:root="true" ma:fieldsID="86f0f51394ad1f7f468ea607df12b826" ns2:_="">
    <xsd:import namespace="12e73323-2992-4b61-9f89-f2ff994425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e73323-2992-4b61-9f89-f2ff99442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E385F5-8B12-45E4-ABB3-8DBECBF71369}">
  <ds:schemaRefs>
    <ds:schemaRef ds:uri="http://schemas.microsoft.com/sharepoint/v3/contenttype/forms"/>
  </ds:schemaRefs>
</ds:datastoreItem>
</file>

<file path=customXml/itemProps2.xml><?xml version="1.0" encoding="utf-8"?>
<ds:datastoreItem xmlns:ds="http://schemas.openxmlformats.org/officeDocument/2006/customXml" ds:itemID="{45628097-520F-4983-80A7-F1B73CDDC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e73323-2992-4b61-9f89-f2ff994425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B8A9E3-9BDB-411C-8276-6EDCFD392DD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2e73323-2992-4b61-9f89-f2ff9944252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226</TotalTime>
  <Words>723</Words>
  <Application>Microsoft Office PowerPoint</Application>
  <PresentationFormat>Widescreen</PresentationFormat>
  <Paragraphs>101</Paragraphs>
  <Slides>13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Gallery</vt:lpstr>
      <vt:lpstr>Office Theme</vt:lpstr>
      <vt:lpstr>Supporting Our Continuing Education Community Webinar</vt:lpstr>
      <vt:lpstr>PowerPoint Presentation</vt:lpstr>
      <vt:lpstr>Today’s goal:</vt:lpstr>
      <vt:lpstr>Polling – Lesson learned</vt:lpstr>
      <vt:lpstr>Polling – Lesson learned</vt:lpstr>
      <vt:lpstr>Polling</vt:lpstr>
      <vt:lpstr>In-Hospital Series Update Academic year 2020-2021</vt:lpstr>
      <vt:lpstr>Course Coordinator Virtual Community</vt:lpstr>
      <vt:lpstr>Accreditation Slide</vt:lpstr>
      <vt:lpstr>SMS Code &amp; Accreditation Statement – COVID-19 Activities Only</vt:lpstr>
      <vt:lpstr>SMS Code, Disclosure Summary, &amp; Accreditation Statement</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Our Continuing Education Community Webinar</dc:title>
  <dc:creator>Desilets, Rose</dc:creator>
  <cp:lastModifiedBy>Gelardi, Mary</cp:lastModifiedBy>
  <cp:revision>27</cp:revision>
  <dcterms:created xsi:type="dcterms:W3CDTF">2020-04-29T15:14:25Z</dcterms:created>
  <dcterms:modified xsi:type="dcterms:W3CDTF">2020-04-30T14:00:42Z</dcterms:modified>
</cp:coreProperties>
</file>