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6"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CA6"/>
    <a:srgbClr val="008AB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0B091A-347B-4D95-A2EA-16E80C4A323C}" v="1" dt="2023-09-14T14:09:47.3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2" d="100"/>
          <a:sy n="52" d="100"/>
        </p:scale>
        <p:origin x="1128"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chroeder, Erin P.,CNP" userId="1697c9f7-fea0-4c82-ae97-aec0387297db" providerId="ADAL" clId="{420B091A-347B-4D95-A2EA-16E80C4A323C}"/>
    <pc:docChg chg="custSel modSld">
      <pc:chgData name="Schroeder, Erin P.,CNP" userId="1697c9f7-fea0-4c82-ae97-aec0387297db" providerId="ADAL" clId="{420B091A-347B-4D95-A2EA-16E80C4A323C}" dt="2023-09-14T14:09:52.559" v="47" actId="20577"/>
      <pc:docMkLst>
        <pc:docMk/>
      </pc:docMkLst>
      <pc:sldChg chg="modSp mod">
        <pc:chgData name="Schroeder, Erin P.,CNP" userId="1697c9f7-fea0-4c82-ae97-aec0387297db" providerId="ADAL" clId="{420B091A-347B-4D95-A2EA-16E80C4A323C}" dt="2023-09-14T14:09:52.559" v="47" actId="20577"/>
        <pc:sldMkLst>
          <pc:docMk/>
          <pc:sldMk cId="2505002443" sldId="257"/>
        </pc:sldMkLst>
        <pc:spChg chg="mod">
          <ac:chgData name="Schroeder, Erin P.,CNP" userId="1697c9f7-fea0-4c82-ae97-aec0387297db" providerId="ADAL" clId="{420B091A-347B-4D95-A2EA-16E80C4A323C}" dt="2023-09-14T14:09:00.076" v="10" actId="20577"/>
          <ac:spMkLst>
            <pc:docMk/>
            <pc:sldMk cId="2505002443" sldId="257"/>
            <ac:spMk id="4" creationId="{8100A894-9125-4518-8D94-71839370BD41}"/>
          </ac:spMkLst>
        </pc:spChg>
        <pc:spChg chg="mod">
          <ac:chgData name="Schroeder, Erin P.,CNP" userId="1697c9f7-fea0-4c82-ae97-aec0387297db" providerId="ADAL" clId="{420B091A-347B-4D95-A2EA-16E80C4A323C}" dt="2023-09-14T14:09:52.559" v="47" actId="20577"/>
          <ac:spMkLst>
            <pc:docMk/>
            <pc:sldMk cId="2505002443" sldId="257"/>
            <ac:spMk id="5" creationId="{576761A3-34DC-469B-A3E0-3E92328EDB52}"/>
          </ac:spMkLst>
        </pc:spChg>
        <pc:spChg chg="mod">
          <ac:chgData name="Schroeder, Erin P.,CNP" userId="1697c9f7-fea0-4c82-ae97-aec0387297db" providerId="ADAL" clId="{420B091A-347B-4D95-A2EA-16E80C4A323C}" dt="2023-09-14T14:09:30.578" v="41" actId="20577"/>
          <ac:spMkLst>
            <pc:docMk/>
            <pc:sldMk cId="2505002443" sldId="257"/>
            <ac:spMk id="7" creationId="{96DC3CFB-91E3-4C15-8888-FBDD3490FED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53A58-DBAE-4BA7-833F-A22D5F0B4D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FFE168B-2218-4943-89A8-D18D1D84E1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E43860A-DA98-48D6-8B80-0940732CDC29}"/>
              </a:ext>
            </a:extLst>
          </p:cNvPr>
          <p:cNvSpPr>
            <a:spLocks noGrp="1"/>
          </p:cNvSpPr>
          <p:nvPr>
            <p:ph type="dt" sz="half" idx="10"/>
          </p:nvPr>
        </p:nvSpPr>
        <p:spPr/>
        <p:txBody>
          <a:bodyPr/>
          <a:lstStyle/>
          <a:p>
            <a:fld id="{F72B63F2-6571-448C-9518-551AF4D04BD2}" type="datetimeFigureOut">
              <a:rPr lang="en-US" smtClean="0"/>
              <a:t>10/13/2023</a:t>
            </a:fld>
            <a:endParaRPr lang="en-US"/>
          </a:p>
        </p:txBody>
      </p:sp>
      <p:sp>
        <p:nvSpPr>
          <p:cNvPr id="5" name="Footer Placeholder 4">
            <a:extLst>
              <a:ext uri="{FF2B5EF4-FFF2-40B4-BE49-F238E27FC236}">
                <a16:creationId xmlns:a16="http://schemas.microsoft.com/office/drawing/2014/main" id="{597C22EB-B2ED-4843-AB96-982EE944C5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4A192E-F9CD-4CF5-AB66-0B87C0449CA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728757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9497C-C8AC-4ED7-9822-6AC9277EF2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62F96CD-03F3-482A-AD18-3338900E7A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A7829D-25AA-43E2-87A7-84B8FE853849}"/>
              </a:ext>
            </a:extLst>
          </p:cNvPr>
          <p:cNvSpPr>
            <a:spLocks noGrp="1"/>
          </p:cNvSpPr>
          <p:nvPr>
            <p:ph type="dt" sz="half" idx="10"/>
          </p:nvPr>
        </p:nvSpPr>
        <p:spPr/>
        <p:txBody>
          <a:bodyPr/>
          <a:lstStyle/>
          <a:p>
            <a:fld id="{F72B63F2-6571-448C-9518-551AF4D04BD2}" type="datetimeFigureOut">
              <a:rPr lang="en-US" smtClean="0"/>
              <a:t>10/13/2023</a:t>
            </a:fld>
            <a:endParaRPr lang="en-US"/>
          </a:p>
        </p:txBody>
      </p:sp>
      <p:sp>
        <p:nvSpPr>
          <p:cNvPr id="5" name="Footer Placeholder 4">
            <a:extLst>
              <a:ext uri="{FF2B5EF4-FFF2-40B4-BE49-F238E27FC236}">
                <a16:creationId xmlns:a16="http://schemas.microsoft.com/office/drawing/2014/main" id="{7971EE20-EB41-4266-BB87-85820A8F47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E68506-A5A5-412A-9015-BD465F5A98DA}"/>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3110231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AD1015-B38C-4B46-8BC4-A41F1570CFD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683E89-5F67-4E14-B40C-88C7DA89F4F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2FAF45-CED4-461F-A018-5D56AA64BF1B}"/>
              </a:ext>
            </a:extLst>
          </p:cNvPr>
          <p:cNvSpPr>
            <a:spLocks noGrp="1"/>
          </p:cNvSpPr>
          <p:nvPr>
            <p:ph type="dt" sz="half" idx="10"/>
          </p:nvPr>
        </p:nvSpPr>
        <p:spPr/>
        <p:txBody>
          <a:bodyPr/>
          <a:lstStyle/>
          <a:p>
            <a:fld id="{F72B63F2-6571-448C-9518-551AF4D04BD2}" type="datetimeFigureOut">
              <a:rPr lang="en-US" smtClean="0"/>
              <a:t>10/13/2023</a:t>
            </a:fld>
            <a:endParaRPr lang="en-US"/>
          </a:p>
        </p:txBody>
      </p:sp>
      <p:sp>
        <p:nvSpPr>
          <p:cNvPr id="5" name="Footer Placeholder 4">
            <a:extLst>
              <a:ext uri="{FF2B5EF4-FFF2-40B4-BE49-F238E27FC236}">
                <a16:creationId xmlns:a16="http://schemas.microsoft.com/office/drawing/2014/main" id="{F7BB2BE1-C3CF-4AC4-B9C8-E332235DF8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85D8B3-D6BA-46C0-AF57-D21038F145C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791933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716B2-4953-4684-B178-1A6E59485B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151751-4469-4802-BA09-82862D243C3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C667B0-6742-453B-A643-B75659836E60}"/>
              </a:ext>
            </a:extLst>
          </p:cNvPr>
          <p:cNvSpPr>
            <a:spLocks noGrp="1"/>
          </p:cNvSpPr>
          <p:nvPr>
            <p:ph type="dt" sz="half" idx="10"/>
          </p:nvPr>
        </p:nvSpPr>
        <p:spPr/>
        <p:txBody>
          <a:bodyPr/>
          <a:lstStyle/>
          <a:p>
            <a:fld id="{F72B63F2-6571-448C-9518-551AF4D04BD2}" type="datetimeFigureOut">
              <a:rPr lang="en-US" smtClean="0"/>
              <a:t>10/13/2023</a:t>
            </a:fld>
            <a:endParaRPr lang="en-US"/>
          </a:p>
        </p:txBody>
      </p:sp>
      <p:sp>
        <p:nvSpPr>
          <p:cNvPr id="5" name="Footer Placeholder 4">
            <a:extLst>
              <a:ext uri="{FF2B5EF4-FFF2-40B4-BE49-F238E27FC236}">
                <a16:creationId xmlns:a16="http://schemas.microsoft.com/office/drawing/2014/main" id="{855A2FA7-E84A-4F09-8A5E-4DF768D042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91EB56-A7BC-44D4-983B-AEFADB448A94}"/>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024575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DE11C-2A1C-47DA-B83B-3BBB609C91F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194A0C1-BDE6-439F-A821-1B5BA7AAAD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A0E8C8-4445-43BB-82D7-347EF8311F0B}"/>
              </a:ext>
            </a:extLst>
          </p:cNvPr>
          <p:cNvSpPr>
            <a:spLocks noGrp="1"/>
          </p:cNvSpPr>
          <p:nvPr>
            <p:ph type="dt" sz="half" idx="10"/>
          </p:nvPr>
        </p:nvSpPr>
        <p:spPr/>
        <p:txBody>
          <a:bodyPr/>
          <a:lstStyle/>
          <a:p>
            <a:fld id="{F72B63F2-6571-448C-9518-551AF4D04BD2}" type="datetimeFigureOut">
              <a:rPr lang="en-US" smtClean="0"/>
              <a:t>10/13/2023</a:t>
            </a:fld>
            <a:endParaRPr lang="en-US"/>
          </a:p>
        </p:txBody>
      </p:sp>
      <p:sp>
        <p:nvSpPr>
          <p:cNvPr id="5" name="Footer Placeholder 4">
            <a:extLst>
              <a:ext uri="{FF2B5EF4-FFF2-40B4-BE49-F238E27FC236}">
                <a16:creationId xmlns:a16="http://schemas.microsoft.com/office/drawing/2014/main" id="{5D8CA931-EB6E-4885-A576-A5267A2BFE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AADEC4-F755-4024-8943-27100D9F8E26}"/>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05867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223A3-45CC-4F35-8577-33614C7706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0AA798-4EE3-47CB-8674-B6FEEF4D48E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C9B703-1032-4796-96F8-C1162531A08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02A49E-A2D6-4E0D-8EE1-4BB594B10D48}"/>
              </a:ext>
            </a:extLst>
          </p:cNvPr>
          <p:cNvSpPr>
            <a:spLocks noGrp="1"/>
          </p:cNvSpPr>
          <p:nvPr>
            <p:ph type="dt" sz="half" idx="10"/>
          </p:nvPr>
        </p:nvSpPr>
        <p:spPr/>
        <p:txBody>
          <a:bodyPr/>
          <a:lstStyle/>
          <a:p>
            <a:fld id="{F72B63F2-6571-448C-9518-551AF4D04BD2}" type="datetimeFigureOut">
              <a:rPr lang="en-US" smtClean="0"/>
              <a:t>10/13/2023</a:t>
            </a:fld>
            <a:endParaRPr lang="en-US"/>
          </a:p>
        </p:txBody>
      </p:sp>
      <p:sp>
        <p:nvSpPr>
          <p:cNvPr id="6" name="Footer Placeholder 5">
            <a:extLst>
              <a:ext uri="{FF2B5EF4-FFF2-40B4-BE49-F238E27FC236}">
                <a16:creationId xmlns:a16="http://schemas.microsoft.com/office/drawing/2014/main" id="{016C4727-349C-4367-821B-6F85F38E81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455929-5D5C-4684-BE2E-DED4931F425A}"/>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663119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4CE02-B9CB-4C88-B9FB-36378DF084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5BD3948-16F7-4D34-8FF5-732B1E0CD8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4C1FC2-DBC3-4C20-92FE-C8576AAA6CB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62931CC-C6DB-4319-95C1-9A3125B28D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E74245F-8387-4440-8750-CEBFB06CA7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2D2B4BB-074A-49F9-B932-2F77BA27E90A}"/>
              </a:ext>
            </a:extLst>
          </p:cNvPr>
          <p:cNvSpPr>
            <a:spLocks noGrp="1"/>
          </p:cNvSpPr>
          <p:nvPr>
            <p:ph type="dt" sz="half" idx="10"/>
          </p:nvPr>
        </p:nvSpPr>
        <p:spPr/>
        <p:txBody>
          <a:bodyPr/>
          <a:lstStyle/>
          <a:p>
            <a:fld id="{F72B63F2-6571-448C-9518-551AF4D04BD2}" type="datetimeFigureOut">
              <a:rPr lang="en-US" smtClean="0"/>
              <a:t>10/13/2023</a:t>
            </a:fld>
            <a:endParaRPr lang="en-US"/>
          </a:p>
        </p:txBody>
      </p:sp>
      <p:sp>
        <p:nvSpPr>
          <p:cNvPr id="8" name="Footer Placeholder 7">
            <a:extLst>
              <a:ext uri="{FF2B5EF4-FFF2-40B4-BE49-F238E27FC236}">
                <a16:creationId xmlns:a16="http://schemas.microsoft.com/office/drawing/2014/main" id="{F4FEF036-7B9D-4822-B931-1A2B93E4A33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953BEAE-F409-4F47-B5E2-D7867650BE28}"/>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184410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C76CA-657A-4C9D-9FB7-5FD18B4A5D2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04E69BD-A3F3-4BCC-A5A5-3E6BA30D3D87}"/>
              </a:ext>
            </a:extLst>
          </p:cNvPr>
          <p:cNvSpPr>
            <a:spLocks noGrp="1"/>
          </p:cNvSpPr>
          <p:nvPr>
            <p:ph type="dt" sz="half" idx="10"/>
          </p:nvPr>
        </p:nvSpPr>
        <p:spPr/>
        <p:txBody>
          <a:bodyPr/>
          <a:lstStyle/>
          <a:p>
            <a:fld id="{F72B63F2-6571-448C-9518-551AF4D04BD2}" type="datetimeFigureOut">
              <a:rPr lang="en-US" smtClean="0"/>
              <a:t>10/13/2023</a:t>
            </a:fld>
            <a:endParaRPr lang="en-US"/>
          </a:p>
        </p:txBody>
      </p:sp>
      <p:sp>
        <p:nvSpPr>
          <p:cNvPr id="4" name="Footer Placeholder 3">
            <a:extLst>
              <a:ext uri="{FF2B5EF4-FFF2-40B4-BE49-F238E27FC236}">
                <a16:creationId xmlns:a16="http://schemas.microsoft.com/office/drawing/2014/main" id="{43FACF45-868C-4708-940A-049443247C3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169E70-79F1-4BE2-ADF7-5BAE2A3FDFD6}"/>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484422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3FEE0C-5A70-43D9-97F7-5AB954EE7D17}"/>
              </a:ext>
            </a:extLst>
          </p:cNvPr>
          <p:cNvSpPr>
            <a:spLocks noGrp="1"/>
          </p:cNvSpPr>
          <p:nvPr>
            <p:ph type="dt" sz="half" idx="10"/>
          </p:nvPr>
        </p:nvSpPr>
        <p:spPr/>
        <p:txBody>
          <a:bodyPr/>
          <a:lstStyle/>
          <a:p>
            <a:fld id="{F72B63F2-6571-448C-9518-551AF4D04BD2}" type="datetimeFigureOut">
              <a:rPr lang="en-US" smtClean="0"/>
              <a:t>10/13/2023</a:t>
            </a:fld>
            <a:endParaRPr lang="en-US"/>
          </a:p>
        </p:txBody>
      </p:sp>
      <p:sp>
        <p:nvSpPr>
          <p:cNvPr id="3" name="Footer Placeholder 2">
            <a:extLst>
              <a:ext uri="{FF2B5EF4-FFF2-40B4-BE49-F238E27FC236}">
                <a16:creationId xmlns:a16="http://schemas.microsoft.com/office/drawing/2014/main" id="{C5CCEF82-9BA7-48A7-B4BD-7FFC02C489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AF611A3-2314-4F56-B683-50858C10D39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3097604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F0E47-8137-4005-B107-322C1D2087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AC84419-AD21-414B-9366-92C7207C4C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36926BE-828F-4412-BAB9-63C4901F44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898EC9-92B7-4202-8905-36CA2B97E4A4}"/>
              </a:ext>
            </a:extLst>
          </p:cNvPr>
          <p:cNvSpPr>
            <a:spLocks noGrp="1"/>
          </p:cNvSpPr>
          <p:nvPr>
            <p:ph type="dt" sz="half" idx="10"/>
          </p:nvPr>
        </p:nvSpPr>
        <p:spPr/>
        <p:txBody>
          <a:bodyPr/>
          <a:lstStyle/>
          <a:p>
            <a:fld id="{F72B63F2-6571-448C-9518-551AF4D04BD2}" type="datetimeFigureOut">
              <a:rPr lang="en-US" smtClean="0"/>
              <a:t>10/13/2023</a:t>
            </a:fld>
            <a:endParaRPr lang="en-US"/>
          </a:p>
        </p:txBody>
      </p:sp>
      <p:sp>
        <p:nvSpPr>
          <p:cNvPr id="6" name="Footer Placeholder 5">
            <a:extLst>
              <a:ext uri="{FF2B5EF4-FFF2-40B4-BE49-F238E27FC236}">
                <a16:creationId xmlns:a16="http://schemas.microsoft.com/office/drawing/2014/main" id="{E5A6E040-761C-499B-9D85-489AAA5035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0D1566-4745-403E-B8B0-E5B96D4DF08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3752272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BA8FB-8D6C-464F-9962-5276D35E5C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CAC5D41-1B0A-4424-AD20-F3D5B16A3D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E0F837D-3C17-4494-A230-DE22E1BDEE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3C2745-5120-4C4D-A807-1DC1D6EEFE71}"/>
              </a:ext>
            </a:extLst>
          </p:cNvPr>
          <p:cNvSpPr>
            <a:spLocks noGrp="1"/>
          </p:cNvSpPr>
          <p:nvPr>
            <p:ph type="dt" sz="half" idx="10"/>
          </p:nvPr>
        </p:nvSpPr>
        <p:spPr/>
        <p:txBody>
          <a:bodyPr/>
          <a:lstStyle/>
          <a:p>
            <a:fld id="{F72B63F2-6571-448C-9518-551AF4D04BD2}" type="datetimeFigureOut">
              <a:rPr lang="en-US" smtClean="0"/>
              <a:t>10/13/2023</a:t>
            </a:fld>
            <a:endParaRPr lang="en-US"/>
          </a:p>
        </p:txBody>
      </p:sp>
      <p:sp>
        <p:nvSpPr>
          <p:cNvPr id="6" name="Footer Placeholder 5">
            <a:extLst>
              <a:ext uri="{FF2B5EF4-FFF2-40B4-BE49-F238E27FC236}">
                <a16:creationId xmlns:a16="http://schemas.microsoft.com/office/drawing/2014/main" id="{A94659E1-8365-4205-B697-CEA24F0A17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1996B4-6D92-42AC-AE81-06A555B7D4A4}"/>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2336460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6357CC-3B34-4010-8B5B-C794A8FA0F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65D9268-7DCF-456C-AA02-84C383E4F0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8A73ED-5FF7-433F-80DA-770FF55CFF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2B63F2-6571-448C-9518-551AF4D04BD2}" type="datetimeFigureOut">
              <a:rPr lang="en-US" smtClean="0"/>
              <a:t>10/13/2023</a:t>
            </a:fld>
            <a:endParaRPr lang="en-US"/>
          </a:p>
        </p:txBody>
      </p:sp>
      <p:sp>
        <p:nvSpPr>
          <p:cNvPr id="5" name="Footer Placeholder 4">
            <a:extLst>
              <a:ext uri="{FF2B5EF4-FFF2-40B4-BE49-F238E27FC236}">
                <a16:creationId xmlns:a16="http://schemas.microsoft.com/office/drawing/2014/main" id="{A3BB76B5-B928-4940-8650-829080B170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DDF43FC-14AD-4F90-89C9-8B4EEE683E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23AC62-FB8B-4CBA-9382-690C60CF7CF0}" type="slidenum">
              <a:rPr lang="en-US" smtClean="0"/>
              <a:t>‹#›</a:t>
            </a:fld>
            <a:endParaRPr lang="en-US"/>
          </a:p>
        </p:txBody>
      </p:sp>
    </p:spTree>
    <p:extLst>
      <p:ext uri="{BB962C8B-B14F-4D97-AF65-F5344CB8AC3E}">
        <p14:creationId xmlns:p14="http://schemas.microsoft.com/office/powerpoint/2010/main" val="23185798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100A894-9125-4518-8D94-71839370BD41}"/>
              </a:ext>
            </a:extLst>
          </p:cNvPr>
          <p:cNvSpPr txBox="1">
            <a:spLocks/>
          </p:cNvSpPr>
          <p:nvPr/>
        </p:nvSpPr>
        <p:spPr>
          <a:xfrm>
            <a:off x="324431" y="120452"/>
            <a:ext cx="11692101" cy="835845"/>
          </a:xfrm>
          <a:prstGeom prst="rect">
            <a:avLst/>
          </a:prstGeom>
          <a:solidFill>
            <a:srgbClr val="009B9C"/>
          </a:solidFill>
          <a:ln>
            <a:solidFill>
              <a:schemeClr val="bg1">
                <a:lumMod val="50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800" b="1" dirty="0">
                <a:solidFill>
                  <a:schemeClr val="bg1"/>
                </a:solidFill>
              </a:rPr>
              <a:t>MGB APP Grand Rounds and Pharmacology Series 2023-2024</a:t>
            </a:r>
          </a:p>
          <a:p>
            <a:pPr algn="ctr"/>
            <a:r>
              <a:rPr lang="en-US" sz="1800" b="1" dirty="0">
                <a:solidFill>
                  <a:schemeClr val="bg1"/>
                </a:solidFill>
              </a:rPr>
              <a:t>Women’s Preventative Health -  Part 2| 10/10/2023 | 12p-1p</a:t>
            </a:r>
          </a:p>
        </p:txBody>
      </p:sp>
      <p:sp>
        <p:nvSpPr>
          <p:cNvPr id="5" name="Subtitle 2">
            <a:extLst>
              <a:ext uri="{FF2B5EF4-FFF2-40B4-BE49-F238E27FC236}">
                <a16:creationId xmlns:a16="http://schemas.microsoft.com/office/drawing/2014/main" id="{576761A3-34DC-469B-A3E0-3E92328EDB52}"/>
              </a:ext>
            </a:extLst>
          </p:cNvPr>
          <p:cNvSpPr txBox="1">
            <a:spLocks/>
          </p:cNvSpPr>
          <p:nvPr/>
        </p:nvSpPr>
        <p:spPr>
          <a:xfrm>
            <a:off x="324431" y="1184680"/>
            <a:ext cx="5837464" cy="383122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100" b="1" dirty="0">
                <a:solidFill>
                  <a:srgbClr val="009B9C"/>
                </a:solidFill>
                <a:cs typeface="Calibri" panose="020F0502020204030204" pitchFamily="34" charset="0"/>
              </a:rPr>
              <a:t>Learning Objectives</a:t>
            </a:r>
            <a:br>
              <a:rPr lang="en-US" sz="1100" b="1" dirty="0">
                <a:solidFill>
                  <a:srgbClr val="009B9C"/>
                </a:solidFill>
                <a:cs typeface="Calibri" panose="020F0502020204030204" pitchFamily="34" charset="0"/>
              </a:rPr>
            </a:br>
            <a:br>
              <a:rPr lang="en-US" sz="1100" b="1" dirty="0">
                <a:solidFill>
                  <a:srgbClr val="008AB0"/>
                </a:solidFill>
                <a:cs typeface="Calibri" panose="020F0502020204030204" pitchFamily="34" charset="0"/>
              </a:rPr>
            </a:br>
            <a:r>
              <a:rPr lang="en-US" sz="1100" i="1" dirty="0">
                <a:cs typeface="Calibri" panose="020F0502020204030204" pitchFamily="34" charset="0"/>
              </a:rPr>
              <a:t>Upon completion of this activity, participants will be able to:</a:t>
            </a:r>
          </a:p>
          <a:p>
            <a:pPr marL="512064" indent="-512064" algn="l" fontAlgn="base"/>
            <a:r>
              <a:rPr lang="en-US" sz="1100" b="0" i="0" dirty="0">
                <a:solidFill>
                  <a:srgbClr val="000000"/>
                </a:solidFill>
                <a:effectLst/>
                <a:latin typeface="inherit"/>
              </a:rPr>
              <a:t>1.</a:t>
            </a:r>
            <a:r>
              <a:rPr lang="en-US" sz="1100" b="0" i="0" dirty="0">
                <a:solidFill>
                  <a:srgbClr val="000000"/>
                </a:solidFill>
                <a:effectLst/>
                <a:latin typeface="Calibri" panose="020F0502020204030204" pitchFamily="34" charset="0"/>
              </a:rPr>
              <a:t>Define sex and gender</a:t>
            </a:r>
          </a:p>
          <a:p>
            <a:pPr marL="512064" indent="-512064" algn="l" fontAlgn="base"/>
            <a:r>
              <a:rPr lang="en-US" sz="1100" b="0" i="0" dirty="0">
                <a:solidFill>
                  <a:srgbClr val="000000"/>
                </a:solidFill>
                <a:effectLst/>
                <a:latin typeface="inherit"/>
              </a:rPr>
              <a:t>2.</a:t>
            </a:r>
            <a:r>
              <a:rPr lang="en-US" sz="1100" b="0" i="0" dirty="0">
                <a:solidFill>
                  <a:srgbClr val="000000"/>
                </a:solidFill>
                <a:effectLst/>
                <a:latin typeface="Calibri" panose="020F0502020204030204" pitchFamily="34" charset="0"/>
              </a:rPr>
              <a:t>Discuss Midlife Women’s Health</a:t>
            </a:r>
          </a:p>
          <a:p>
            <a:pPr marL="512064" indent="-512064" algn="l" fontAlgn="base"/>
            <a:r>
              <a:rPr lang="en-US" sz="1100" b="0" i="0" dirty="0">
                <a:solidFill>
                  <a:srgbClr val="000000"/>
                </a:solidFill>
                <a:effectLst/>
                <a:latin typeface="inherit"/>
              </a:rPr>
              <a:t>3.</a:t>
            </a:r>
            <a:r>
              <a:rPr lang="en-US" sz="1100" b="0" i="0" dirty="0">
                <a:solidFill>
                  <a:srgbClr val="000000"/>
                </a:solidFill>
                <a:effectLst/>
                <a:latin typeface="Calibri" panose="020F0502020204030204" pitchFamily="34" charset="0"/>
              </a:rPr>
              <a:t>Identify cancer screening and prevention recommendations</a:t>
            </a:r>
          </a:p>
          <a:p>
            <a:pPr marL="512064" indent="-512064" algn="l" fontAlgn="base"/>
            <a:r>
              <a:rPr lang="en-US" sz="1100" b="0" i="0" dirty="0">
                <a:solidFill>
                  <a:srgbClr val="000000"/>
                </a:solidFill>
                <a:effectLst/>
                <a:latin typeface="inherit"/>
              </a:rPr>
              <a:t>4.</a:t>
            </a:r>
            <a:r>
              <a:rPr lang="en-US" sz="1100" b="0" i="0" dirty="0">
                <a:solidFill>
                  <a:srgbClr val="000000"/>
                </a:solidFill>
                <a:effectLst/>
                <a:latin typeface="Calibri" panose="020F0502020204030204" pitchFamily="34" charset="0"/>
              </a:rPr>
              <a:t>Review cardiovascular disease screening and risk reduction</a:t>
            </a:r>
          </a:p>
          <a:p>
            <a:pPr marL="0" indent="0">
              <a:buNone/>
            </a:pPr>
            <a:endParaRPr lang="en-US" sz="1100" b="1" dirty="0">
              <a:solidFill>
                <a:srgbClr val="009B9C"/>
              </a:solidFill>
              <a:cs typeface="Calibri" panose="020F0502020204030204" pitchFamily="34" charset="0"/>
            </a:endParaRPr>
          </a:p>
          <a:p>
            <a:pPr marL="0" indent="0">
              <a:buNone/>
            </a:pPr>
            <a:r>
              <a:rPr lang="en-US" sz="1100" b="1" dirty="0">
                <a:solidFill>
                  <a:srgbClr val="009B9C"/>
                </a:solidFill>
                <a:cs typeface="Calibri" panose="020F0502020204030204" pitchFamily="34" charset="0"/>
              </a:rPr>
              <a:t>Target Audience</a:t>
            </a:r>
            <a:br>
              <a:rPr lang="en-US" sz="1100" b="1" dirty="0">
                <a:solidFill>
                  <a:srgbClr val="008AB0"/>
                </a:solidFill>
                <a:cs typeface="Calibri" panose="020F0502020204030204" pitchFamily="34" charset="0"/>
              </a:rPr>
            </a:br>
            <a:r>
              <a:rPr lang="en-US" sz="1100" dirty="0">
                <a:cs typeface="Calibri" panose="020F0502020204030204" pitchFamily="34" charset="0"/>
              </a:rPr>
              <a:t>This activity is intended for APPs (PAs, NPs), MDs, Pharmacists</a:t>
            </a:r>
            <a:br>
              <a:rPr lang="en-US" sz="1100" dirty="0">
                <a:cs typeface="Calibri" panose="020F0502020204030204" pitchFamily="34" charset="0"/>
              </a:rPr>
            </a:br>
            <a:br>
              <a:rPr lang="en-US" sz="1100" dirty="0">
                <a:cs typeface="Calibri" panose="020F0502020204030204" pitchFamily="34" charset="0"/>
              </a:rPr>
            </a:br>
            <a:br>
              <a:rPr lang="en-US" sz="1100" i="1" dirty="0"/>
            </a:br>
            <a:r>
              <a:rPr lang="en-US" sz="1100" b="1" dirty="0">
                <a:solidFill>
                  <a:srgbClr val="009B9C"/>
                </a:solidFill>
                <a:cs typeface="Calibri" panose="020F0502020204030204" pitchFamily="34" charset="0"/>
              </a:rPr>
              <a:t>Speaker/Faculty</a:t>
            </a:r>
            <a:br>
              <a:rPr lang="en-US" sz="1100" b="1" dirty="0">
                <a:solidFill>
                  <a:srgbClr val="008AB0"/>
                </a:solidFill>
                <a:cs typeface="Calibri" panose="020F0502020204030204" pitchFamily="34" charset="0"/>
              </a:rPr>
            </a:br>
            <a:r>
              <a:rPr lang="en-US" sz="1100" b="1" dirty="0"/>
              <a:t>Dr. Barbara Gottlieb</a:t>
            </a:r>
          </a:p>
          <a:p>
            <a:pPr marL="0" indent="0" algn="l" rtl="0" fontAlgn="base">
              <a:buNone/>
            </a:pPr>
            <a:r>
              <a:rPr lang="en-US" sz="900" b="0" i="0" dirty="0">
                <a:solidFill>
                  <a:srgbClr val="000000"/>
                </a:solidFill>
                <a:effectLst/>
                <a:latin typeface="Times New Roman" panose="02020603050405020304" pitchFamily="18" charset="0"/>
              </a:rPr>
              <a:t>Associate Professor of Medicine, Harvard Medical School and Harvard TH Chan School of Public Health </a:t>
            </a:r>
          </a:p>
          <a:p>
            <a:pPr marL="0" indent="0" algn="l" rtl="0" fontAlgn="base">
              <a:buNone/>
            </a:pPr>
            <a:r>
              <a:rPr lang="en-US" sz="900" b="0" i="0" dirty="0">
                <a:solidFill>
                  <a:srgbClr val="000000"/>
                </a:solidFill>
                <a:effectLst/>
                <a:latin typeface="Times New Roman" panose="02020603050405020304" pitchFamily="18" charset="0"/>
              </a:rPr>
              <a:t>Director of Ambulatory Faculty Development, Brigham and Women’s Hospital Medicine Residency Program </a:t>
            </a:r>
            <a:endParaRPr lang="en-US" sz="1100" b="1" dirty="0"/>
          </a:p>
          <a:p>
            <a:pPr marL="0" indent="0">
              <a:buNone/>
            </a:pPr>
            <a:r>
              <a:rPr lang="en-US" sz="1100" b="1" dirty="0"/>
              <a:t>Dr. Eve Rittenberg</a:t>
            </a:r>
          </a:p>
          <a:p>
            <a:pPr marL="0" indent="0" algn="l" rtl="0" fontAlgn="base">
              <a:buNone/>
            </a:pPr>
            <a:r>
              <a:rPr lang="en-US" sz="900" b="0" i="0" dirty="0">
                <a:solidFill>
                  <a:srgbClr val="000000"/>
                </a:solidFill>
                <a:effectLst/>
                <a:latin typeface="Times New Roman" panose="02020603050405020304" pitchFamily="18" charset="0"/>
              </a:rPr>
              <a:t>Associate Physician, Division of Women’s Health and Division of General Internal Medicine, Department of Medicine, Brigham &amp; Women’s Hospital </a:t>
            </a:r>
          </a:p>
          <a:p>
            <a:pPr marL="0" indent="0" algn="l" rtl="0" fontAlgn="base">
              <a:buNone/>
            </a:pPr>
            <a:r>
              <a:rPr lang="en-US" sz="900" b="0" i="0" dirty="0">
                <a:solidFill>
                  <a:srgbClr val="000000"/>
                </a:solidFill>
                <a:effectLst/>
                <a:latin typeface="Times New Roman" panose="02020603050405020304" pitchFamily="18" charset="0"/>
              </a:rPr>
              <a:t>Assistant Professor of Medicine, Harvard Medical School </a:t>
            </a:r>
          </a:p>
          <a:p>
            <a:pPr marL="0" indent="0">
              <a:buNone/>
            </a:pPr>
            <a:endParaRPr lang="en-US" sz="1100" b="1">
              <a:solidFill>
                <a:srgbClr val="009B9C"/>
              </a:solidFill>
              <a:cs typeface="Calibri" panose="020F0502020204030204" pitchFamily="34" charset="0"/>
            </a:endParaRPr>
          </a:p>
          <a:p>
            <a:pPr marL="0" indent="0">
              <a:buNone/>
            </a:pPr>
            <a:r>
              <a:rPr lang="en-US" sz="1100" b="1">
                <a:solidFill>
                  <a:srgbClr val="009B9C"/>
                </a:solidFill>
                <a:cs typeface="Calibri" panose="020F0502020204030204" pitchFamily="34" charset="0"/>
              </a:rPr>
              <a:t>Course </a:t>
            </a:r>
            <a:r>
              <a:rPr lang="en-US" sz="1100" b="1" dirty="0">
                <a:solidFill>
                  <a:srgbClr val="009B9C"/>
                </a:solidFill>
                <a:cs typeface="Calibri" panose="020F0502020204030204" pitchFamily="34" charset="0"/>
              </a:rPr>
              <a:t>Director</a:t>
            </a:r>
            <a:br>
              <a:rPr lang="en-US" sz="1100" b="1" dirty="0">
                <a:solidFill>
                  <a:srgbClr val="008AB0"/>
                </a:solidFill>
                <a:cs typeface="Calibri" panose="020F0502020204030204" pitchFamily="34" charset="0"/>
              </a:rPr>
            </a:br>
            <a:r>
              <a:rPr lang="en-US" sz="1100" b="1" dirty="0"/>
              <a:t>Erin Schroeder NP </a:t>
            </a:r>
            <a:br>
              <a:rPr lang="en-US" sz="1100" b="1" dirty="0"/>
            </a:br>
            <a:r>
              <a:rPr lang="en-US" sz="1100" b="1" dirty="0"/>
              <a:t>Ariel Nowicki  PA-C </a:t>
            </a:r>
            <a:endParaRPr lang="en-US" sz="1100" dirty="0"/>
          </a:p>
          <a:p>
            <a:pPr marL="0" indent="0">
              <a:buNone/>
            </a:pPr>
            <a:br>
              <a:rPr lang="en-US" sz="1100" b="1" dirty="0">
                <a:solidFill>
                  <a:srgbClr val="008AB0"/>
                </a:solidFill>
                <a:cs typeface="Calibri" panose="020F0502020204030204" pitchFamily="34" charset="0"/>
              </a:rPr>
            </a:br>
            <a:br>
              <a:rPr lang="en-US" sz="1100" dirty="0"/>
            </a:br>
            <a:endParaRPr lang="en-US" sz="1100" dirty="0">
              <a:cs typeface="Calibri" panose="020F0502020204030204" pitchFamily="34" charset="0"/>
            </a:endParaRPr>
          </a:p>
          <a:p>
            <a:endParaRPr lang="en-US" sz="1100" dirty="0">
              <a:cs typeface="Calibri" panose="020F0502020204030204" pitchFamily="34" charset="0"/>
            </a:endParaRPr>
          </a:p>
        </p:txBody>
      </p:sp>
      <p:sp>
        <p:nvSpPr>
          <p:cNvPr id="6" name="TextBox 5">
            <a:extLst>
              <a:ext uri="{FF2B5EF4-FFF2-40B4-BE49-F238E27FC236}">
                <a16:creationId xmlns:a16="http://schemas.microsoft.com/office/drawing/2014/main" id="{D6B82526-7EF1-42DE-82D9-AAAF9A551C89}"/>
              </a:ext>
            </a:extLst>
          </p:cNvPr>
          <p:cNvSpPr txBox="1"/>
          <p:nvPr/>
        </p:nvSpPr>
        <p:spPr>
          <a:xfrm>
            <a:off x="6913229" y="1813173"/>
            <a:ext cx="5103303" cy="3139321"/>
          </a:xfrm>
          <a:prstGeom prst="rect">
            <a:avLst/>
          </a:prstGeom>
          <a:noFill/>
          <a:ln>
            <a:solidFill>
              <a:schemeClr val="bg1">
                <a:lumMod val="75000"/>
              </a:schemeClr>
            </a:solidFill>
          </a:ln>
        </p:spPr>
        <p:txBody>
          <a:bodyPr wrap="square" rtlCol="0">
            <a:spAutoFit/>
          </a:bodyPr>
          <a:lstStyle/>
          <a:p>
            <a:pPr algn="ctr"/>
            <a:r>
              <a:rPr lang="en-US" sz="1100" b="1">
                <a:solidFill>
                  <a:srgbClr val="009B9C"/>
                </a:solidFill>
                <a:latin typeface="Calibri" panose="020F0502020204030204" pitchFamily="34" charset="0"/>
                <a:cs typeface="Calibri" panose="020F0502020204030204" pitchFamily="34" charset="0"/>
              </a:rPr>
              <a:t>ACCREDITATION</a:t>
            </a:r>
            <a:r>
              <a:rPr lang="en-US" sz="1100" b="1">
                <a:latin typeface="Calibri" panose="020F0502020204030204" pitchFamily="34" charset="0"/>
                <a:cs typeface="Calibri" panose="020F0502020204030204" pitchFamily="34" charset="0"/>
              </a:rPr>
              <a:t> </a:t>
            </a:r>
            <a:br>
              <a:rPr lang="en-US" sz="1100" b="1">
                <a:latin typeface="Calibri" panose="020F0502020204030204" pitchFamily="34" charset="0"/>
                <a:cs typeface="Calibri" panose="020F0502020204030204" pitchFamily="34" charset="0"/>
              </a:rPr>
            </a:br>
            <a:r>
              <a:rPr lang="en-US" sz="1100">
                <a:effectLst/>
              </a:rPr>
              <a:t>In support of improving patient care, Mass General Brigham is jointly accredited by the Accreditation Council for Continuing Medical Education (ACCME), the Accreditation Council for Pharmacy Education (ACPE), and the American Nurses Credentialing Center (ANCC), to provide continuing education for the healthcare team.</a:t>
            </a:r>
          </a:p>
          <a:p>
            <a:pPr algn="ctr"/>
            <a:endParaRPr lang="en-US" sz="1100">
              <a:effectLst/>
            </a:endParaRPr>
          </a:p>
          <a:p>
            <a:pPr algn="ctr"/>
            <a:r>
              <a:rPr lang="en-US" sz="1100" b="1">
                <a:effectLst/>
              </a:rPr>
              <a:t>Credit Designation Statements</a:t>
            </a:r>
            <a:endParaRPr lang="en-US" sz="1100">
              <a:effectLst/>
            </a:endParaRPr>
          </a:p>
          <a:p>
            <a:pPr algn="ctr"/>
            <a:r>
              <a:rPr lang="en-US" sz="1100" b="1" i="1" u="sng">
                <a:effectLst/>
              </a:rPr>
              <a:t>AMA PRA Category 1 </a:t>
            </a:r>
            <a:r>
              <a:rPr lang="en-US" sz="1100" b="1" i="1" u="sng" err="1">
                <a:effectLst/>
              </a:rPr>
              <a:t>Credit</a:t>
            </a:r>
            <a:r>
              <a:rPr lang="en-US" sz="1100" b="1" i="1" u="sng" baseline="30000" err="1">
                <a:effectLst/>
              </a:rPr>
              <a:t>TM</a:t>
            </a:r>
            <a:br>
              <a:rPr lang="en-US" sz="1100">
                <a:effectLst/>
              </a:rPr>
            </a:br>
            <a:r>
              <a:rPr lang="en-US" sz="1100">
                <a:effectLst/>
              </a:rPr>
              <a:t>Mass General Brigham designates this live activity for a maximum of 1</a:t>
            </a:r>
            <a:r>
              <a:rPr lang="en-US" sz="1100" i="1">
                <a:effectLst/>
              </a:rPr>
              <a:t> AMA PRA Category 1 </a:t>
            </a:r>
            <a:r>
              <a:rPr lang="en-US" sz="1100" i="1" err="1">
                <a:effectLst/>
              </a:rPr>
              <a:t>Credit</a:t>
            </a:r>
            <a:r>
              <a:rPr lang="en-US" sz="1100" i="1" baseline="30000" err="1">
                <a:effectLst/>
              </a:rPr>
              <a:t>TM</a:t>
            </a:r>
            <a:r>
              <a:rPr lang="en-US" sz="1100">
                <a:effectLst/>
              </a:rPr>
              <a:t>. Physicians should claim only the credit commensurate with the extent of their participation in the activity.</a:t>
            </a:r>
          </a:p>
          <a:p>
            <a:pPr algn="ctr"/>
            <a:r>
              <a:rPr lang="en-US" sz="1100" b="1" u="sng">
                <a:effectLst/>
              </a:rPr>
              <a:t>Pharmacy</a:t>
            </a:r>
            <a:br>
              <a:rPr lang="en-US" sz="1100">
                <a:effectLst/>
              </a:rPr>
            </a:br>
            <a:r>
              <a:rPr lang="en-US" sz="1100">
                <a:effectLst/>
              </a:rPr>
              <a:t>This activity provides 1 contact hours (1 CEU) of continuing education credit. ACPE Universal Activity Number (UAN): JA0007437-0000-23-016-L04-P</a:t>
            </a:r>
          </a:p>
          <a:p>
            <a:pPr algn="ctr"/>
            <a:r>
              <a:rPr lang="en-US" sz="1100" b="1" u="sng">
                <a:effectLst/>
              </a:rPr>
              <a:t>Pharmacy Technicians</a:t>
            </a:r>
            <a:endParaRPr lang="en-US" sz="1100">
              <a:effectLst/>
            </a:endParaRPr>
          </a:p>
          <a:p>
            <a:pPr algn="ctr"/>
            <a:r>
              <a:rPr lang="en-US" sz="1100">
                <a:effectLst/>
              </a:rPr>
              <a:t>This activity provides 1 contact hours (1 CEU) of continuing education credit. ACPE Universal Activity Number (UAN): JA0007437-0000-23-016-L04-T</a:t>
            </a:r>
          </a:p>
          <a:p>
            <a:endParaRPr lang="en-US" sz="1100"/>
          </a:p>
        </p:txBody>
      </p:sp>
      <p:sp>
        <p:nvSpPr>
          <p:cNvPr id="7" name="TextBox 6">
            <a:extLst>
              <a:ext uri="{FF2B5EF4-FFF2-40B4-BE49-F238E27FC236}">
                <a16:creationId xmlns:a16="http://schemas.microsoft.com/office/drawing/2014/main" id="{96DC3CFB-91E3-4C15-8888-FBDD3490FED5}"/>
              </a:ext>
            </a:extLst>
          </p:cNvPr>
          <p:cNvSpPr txBox="1"/>
          <p:nvPr/>
        </p:nvSpPr>
        <p:spPr>
          <a:xfrm>
            <a:off x="6913229" y="1184680"/>
            <a:ext cx="4854218" cy="400110"/>
          </a:xfrm>
          <a:prstGeom prst="rect">
            <a:avLst/>
          </a:prstGeom>
          <a:noFill/>
          <a:ln w="28575">
            <a:solidFill>
              <a:schemeClr val="accent4"/>
            </a:solidFill>
          </a:ln>
        </p:spPr>
        <p:txBody>
          <a:bodyPr wrap="square">
            <a:spAutoFit/>
          </a:bodyPr>
          <a:lstStyle/>
          <a:p>
            <a:pPr algn="l"/>
            <a:r>
              <a:rPr lang="en-US" sz="1800" b="1" dirty="0">
                <a:solidFill>
                  <a:srgbClr val="FF0000"/>
                </a:solidFill>
                <a:latin typeface="Calibri" panose="020F0502020204030204" pitchFamily="34" charset="0"/>
                <a:cs typeface="Calibri" panose="020F0502020204030204" pitchFamily="34" charset="0"/>
              </a:rPr>
              <a:t>SMS Code for Attendance: </a:t>
            </a:r>
            <a:r>
              <a:rPr lang="en-US" sz="1800" dirty="0">
                <a:solidFill>
                  <a:srgbClr val="2F2F2F"/>
                </a:solidFill>
                <a:highlight>
                  <a:srgbClr val="FFFF00"/>
                </a:highlight>
                <a:latin typeface="muli"/>
                <a:cs typeface="Calibri" panose="020F0502020204030204" pitchFamily="34" charset="0"/>
              </a:rPr>
              <a:t>XX</a:t>
            </a:r>
            <a:r>
              <a:rPr lang="en-US" sz="1800" b="1" dirty="0">
                <a:highlight>
                  <a:srgbClr val="FFFF00"/>
                </a:highlight>
                <a:latin typeface="Calibri" panose="020F0502020204030204" pitchFamily="34" charset="0"/>
                <a:cs typeface="Calibri" panose="020F0502020204030204" pitchFamily="34" charset="0"/>
              </a:rPr>
              <a:t> </a:t>
            </a:r>
            <a:r>
              <a:rPr lang="en-US" sz="1800" b="1" dirty="0">
                <a:latin typeface="Calibri" panose="020F0502020204030204" pitchFamily="34" charset="0"/>
                <a:cs typeface="Calibri" panose="020F0502020204030204" pitchFamily="34" charset="0"/>
              </a:rPr>
              <a:t>to </a:t>
            </a:r>
            <a:r>
              <a:rPr lang="en-US" sz="2000" dirty="0"/>
              <a:t>857-214-2277</a:t>
            </a:r>
            <a:endParaRPr lang="en-US" sz="1100" b="1"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6B3D2A32-9460-9886-D16C-36C5BE6A718C}"/>
              </a:ext>
            </a:extLst>
          </p:cNvPr>
          <p:cNvSpPr txBox="1"/>
          <p:nvPr/>
        </p:nvSpPr>
        <p:spPr>
          <a:xfrm>
            <a:off x="6913229" y="5163039"/>
            <a:ext cx="5103303" cy="646331"/>
          </a:xfrm>
          <a:prstGeom prst="rect">
            <a:avLst/>
          </a:prstGeom>
          <a:noFill/>
        </p:spPr>
        <p:txBody>
          <a:bodyPr wrap="square">
            <a:spAutoFit/>
          </a:bodyPr>
          <a:lstStyle/>
          <a:p>
            <a:pPr algn="ctr"/>
            <a:r>
              <a:rPr lang="en-US" b="1" i="1"/>
              <a:t>The sessions in this series are </a:t>
            </a:r>
          </a:p>
          <a:p>
            <a:pPr algn="ctr"/>
            <a:r>
              <a:rPr lang="en-US" b="1" i="1"/>
              <a:t>being recorded for credit </a:t>
            </a:r>
            <a:endParaRPr lang="en-US"/>
          </a:p>
        </p:txBody>
      </p:sp>
    </p:spTree>
    <p:extLst>
      <p:ext uri="{BB962C8B-B14F-4D97-AF65-F5344CB8AC3E}">
        <p14:creationId xmlns:p14="http://schemas.microsoft.com/office/powerpoint/2010/main" val="2505002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2EA6C-81A6-4DA1-B05E-74AA088091A7}"/>
              </a:ext>
            </a:extLst>
          </p:cNvPr>
          <p:cNvSpPr>
            <a:spLocks noGrp="1"/>
          </p:cNvSpPr>
          <p:nvPr>
            <p:ph type="ctrTitle"/>
          </p:nvPr>
        </p:nvSpPr>
        <p:spPr>
          <a:xfrm>
            <a:off x="2902226" y="126447"/>
            <a:ext cx="6387548" cy="342900"/>
          </a:xfrm>
          <a:solidFill>
            <a:srgbClr val="009CA6"/>
          </a:solidFill>
          <a:ln>
            <a:solidFill>
              <a:schemeClr val="bg1">
                <a:lumMod val="50000"/>
              </a:schemeClr>
            </a:solidFill>
          </a:ln>
        </p:spPr>
        <p:txBody>
          <a:bodyPr>
            <a:noAutofit/>
          </a:bodyPr>
          <a:lstStyle/>
          <a:p>
            <a:r>
              <a:rPr lang="en-US" sz="2000" b="1">
                <a:solidFill>
                  <a:schemeClr val="bg1"/>
                </a:solidFill>
              </a:rPr>
              <a:t>Disclosure Summary of Relevant Financial Relationships</a:t>
            </a:r>
          </a:p>
        </p:txBody>
      </p:sp>
      <p:sp>
        <p:nvSpPr>
          <p:cNvPr id="3" name="Subtitle 2">
            <a:extLst>
              <a:ext uri="{FF2B5EF4-FFF2-40B4-BE49-F238E27FC236}">
                <a16:creationId xmlns:a16="http://schemas.microsoft.com/office/drawing/2014/main" id="{00300E14-F918-4E7C-8175-9CE9B13D1F0A}"/>
              </a:ext>
            </a:extLst>
          </p:cNvPr>
          <p:cNvSpPr>
            <a:spLocks noGrp="1"/>
          </p:cNvSpPr>
          <p:nvPr>
            <p:ph type="subTitle" idx="1"/>
          </p:nvPr>
        </p:nvSpPr>
        <p:spPr>
          <a:xfrm>
            <a:off x="288081" y="1124070"/>
            <a:ext cx="11615837" cy="4102272"/>
          </a:xfrm>
        </p:spPr>
        <p:txBody>
          <a:bodyPr>
            <a:noAutofit/>
          </a:bodyPr>
          <a:lstStyle/>
          <a:p>
            <a:pPr marL="0" marR="400050" algn="l">
              <a:spcBef>
                <a:spcPts val="0"/>
              </a:spcBef>
              <a:spcAft>
                <a:spcPts val="0"/>
              </a:spcAft>
            </a:pPr>
            <a:r>
              <a:rPr lang="en-US" sz="1100" b="1" dirty="0">
                <a:effectLst/>
                <a:latin typeface="Calibri" panose="020F0502020204030204" pitchFamily="34"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MITIGATION STRATEGIES </a:t>
            </a:r>
            <a:br>
              <a:rPr lang="en-US" sz="1100" dirty="0">
                <a:solidFill>
                  <a:srgbClr val="000000"/>
                </a:solidFill>
                <a:effectLst/>
                <a:latin typeface="Calibri" panose="020F0502020204030204" pitchFamily="34" charset="0"/>
                <a:ea typeface="Times New Roman" panose="02020603050405020304" pitchFamily="18" charset="0"/>
              </a:rPr>
            </a:br>
            <a:r>
              <a:rPr lang="en-US" sz="1100" dirty="0">
                <a:solidFill>
                  <a:srgbClr val="000000"/>
                </a:solidFill>
                <a:effectLst/>
                <a:latin typeface="Calibri" panose="020F0502020204030204" pitchFamily="34" charset="0"/>
                <a:ea typeface="Times New Roman" panose="02020603050405020304" pitchFamily="18" charset="0"/>
              </a:rPr>
              <a:t>Mass General Brigham has implemented a process to mitigate relevant financial relationships for this continuing education (CE) </a:t>
            </a:r>
            <a:br>
              <a:rPr lang="en-US" sz="1100" dirty="0">
                <a:solidFill>
                  <a:srgbClr val="000000"/>
                </a:solidFill>
                <a:effectLst/>
                <a:latin typeface="Calibri" panose="020F0502020204030204" pitchFamily="34" charset="0"/>
                <a:ea typeface="Times New Roman" panose="02020603050405020304" pitchFamily="18" charset="0"/>
              </a:rPr>
            </a:br>
            <a:r>
              <a:rPr lang="en-US" sz="1100" dirty="0">
                <a:solidFill>
                  <a:srgbClr val="000000"/>
                </a:solidFill>
                <a:effectLst/>
                <a:latin typeface="Calibri" panose="020F0502020204030204" pitchFamily="34" charset="0"/>
                <a:ea typeface="Times New Roman" panose="02020603050405020304" pitchFamily="18" charset="0"/>
              </a:rPr>
              <a:t>activity to help ensure content objectivity, independence, fair balance and ensure that the content is aligned with the interest of the public.  </a:t>
            </a:r>
            <a:endParaRPr lang="en-US" sz="1100" dirty="0">
              <a:solidFill>
                <a:srgbClr val="000000"/>
              </a:solidFill>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400" b="1" dirty="0">
                <a:effectLst/>
                <a:latin typeface="Calibri" panose="020F0502020204030204" pitchFamily="34" charset="0"/>
                <a:ea typeface="Times New Roman" panose="02020603050405020304" pitchFamily="18" charset="0"/>
              </a:rPr>
              <a:t> </a:t>
            </a:r>
            <a:endParaRPr lang="en-US" sz="100" dirty="0">
              <a:effectLst/>
              <a:latin typeface="Times New Roman" panose="02020603050405020304" pitchFamily="18" charset="0"/>
              <a:ea typeface="Times New Roman" panose="02020603050405020304" pitchFamily="18" charset="0"/>
            </a:endParaRPr>
          </a:p>
          <a:p>
            <a:pPr marL="0" marR="0" algn="l">
              <a:spcBef>
                <a:spcPts val="500"/>
              </a:spcBef>
              <a:spcAft>
                <a:spcPts val="500"/>
              </a:spcAft>
            </a:pPr>
            <a:r>
              <a:rPr lang="en-US" sz="1100" b="1" dirty="0">
                <a:solidFill>
                  <a:srgbClr val="000000"/>
                </a:solidFill>
                <a:effectLst/>
                <a:latin typeface="Calibri" panose="020F0502020204030204" pitchFamily="34" charset="0"/>
                <a:ea typeface="MS Mincho" panose="02020609040205080304" pitchFamily="49" charset="-128"/>
              </a:rPr>
              <a:t>The following planners have reported no relevant financial relationship with an ineligible company: </a:t>
            </a:r>
            <a:endParaRPr lang="en-US" sz="1100" dirty="0">
              <a:effectLst/>
              <a:latin typeface="Times New Roman" panose="02020603050405020304" pitchFamily="18" charset="0"/>
              <a:ea typeface="Times New Roman" panose="02020603050405020304" pitchFamily="18" charset="0"/>
            </a:endParaRPr>
          </a:p>
          <a:p>
            <a:pPr marR="400050" algn="l">
              <a:spcBef>
                <a:spcPts val="0"/>
              </a:spcBef>
            </a:pPr>
            <a:r>
              <a:rPr lang="en-US" sz="1100" b="1" dirty="0">
                <a:latin typeface="Calibri" panose="020F0502020204030204" pitchFamily="34" charset="0"/>
              </a:rPr>
              <a:t>Marcela del Carmen </a:t>
            </a:r>
          </a:p>
          <a:p>
            <a:pPr marR="400050" algn="l">
              <a:spcBef>
                <a:spcPts val="0"/>
              </a:spcBef>
            </a:pPr>
            <a:r>
              <a:rPr lang="en-US" sz="1100" b="1" dirty="0">
                <a:latin typeface="Calibri" panose="020F0502020204030204" pitchFamily="34" charset="0"/>
              </a:rPr>
              <a:t>Jessica McCarthy</a:t>
            </a:r>
          </a:p>
          <a:p>
            <a:pPr marR="400050" algn="l">
              <a:spcBef>
                <a:spcPts val="0"/>
              </a:spcBef>
            </a:pPr>
            <a:r>
              <a:rPr lang="en-US" sz="1100" b="1" dirty="0">
                <a:latin typeface="Calibri" panose="020F0502020204030204" pitchFamily="34" charset="0"/>
              </a:rPr>
              <a:t>Ariel Nowicki  PA-C</a:t>
            </a:r>
          </a:p>
          <a:p>
            <a:pPr marR="400050" algn="l">
              <a:spcBef>
                <a:spcPts val="0"/>
              </a:spcBef>
            </a:pPr>
            <a:r>
              <a:rPr lang="en-US" sz="1100" b="1" dirty="0">
                <a:latin typeface="Calibri" panose="020F0502020204030204" pitchFamily="34" charset="0"/>
              </a:rPr>
              <a:t>Darlene Sawicki</a:t>
            </a:r>
          </a:p>
          <a:p>
            <a:pPr marR="400050" algn="l">
              <a:spcBef>
                <a:spcPts val="0"/>
              </a:spcBef>
            </a:pPr>
            <a:r>
              <a:rPr lang="en-US" sz="1100" b="1" dirty="0">
                <a:latin typeface="Calibri" panose="020F0502020204030204" pitchFamily="34" charset="0"/>
              </a:rPr>
              <a:t>Michael </a:t>
            </a:r>
            <a:r>
              <a:rPr lang="en-US" sz="1100" b="1" dirty="0" err="1">
                <a:latin typeface="Calibri" panose="020F0502020204030204" pitchFamily="34" charset="0"/>
              </a:rPr>
              <a:t>Schontz</a:t>
            </a:r>
            <a:r>
              <a:rPr lang="en-US" sz="1100" b="1" dirty="0">
                <a:latin typeface="Calibri" panose="020F0502020204030204" pitchFamily="34" charset="0"/>
              </a:rPr>
              <a:t>, PharmD</a:t>
            </a:r>
          </a:p>
          <a:p>
            <a:pPr marL="0" marR="400050" algn="l">
              <a:spcBef>
                <a:spcPts val="0"/>
              </a:spcBef>
              <a:spcAft>
                <a:spcPts val="0"/>
              </a:spcAft>
            </a:pPr>
            <a:r>
              <a:rPr lang="en-US" sz="1100" b="1" dirty="0">
                <a:latin typeface="Calibri" panose="020F0502020204030204" pitchFamily="34" charset="0"/>
              </a:rPr>
              <a:t>Erin Schroeder NP </a:t>
            </a:r>
          </a:p>
          <a:p>
            <a:pPr marL="0" marR="400050" algn="l">
              <a:spcBef>
                <a:spcPts val="0"/>
              </a:spcBef>
              <a:spcAft>
                <a:spcPts val="0"/>
              </a:spcAft>
            </a:pPr>
            <a:r>
              <a:rPr lang="en-US" sz="1100" b="1" dirty="0">
                <a:latin typeface="Calibri" panose="020F0502020204030204" pitchFamily="34" charset="0"/>
              </a:rPr>
              <a:t>Elizabeth Woods</a:t>
            </a:r>
          </a:p>
          <a:p>
            <a:pPr marL="0" marR="400050" algn="l">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1100" b="1" dirty="0">
                <a:effectLst/>
                <a:latin typeface="Calibri" panose="020F0502020204030204" pitchFamily="34" charset="0"/>
                <a:ea typeface="MS Mincho" panose="02020609040205080304" pitchFamily="49" charset="-128"/>
              </a:rPr>
              <a:t> </a:t>
            </a:r>
            <a:endParaRPr lang="en-US" sz="1100" dirty="0">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1100" b="1" dirty="0">
                <a:effectLst/>
                <a:latin typeface="Calibri" panose="020F0502020204030204" pitchFamily="34" charset="0"/>
                <a:ea typeface="MS Mincho" panose="02020609040205080304" pitchFamily="49" charset="-128"/>
              </a:rPr>
              <a:t>The following speakers have reported no relevant financial relationships with </a:t>
            </a:r>
            <a:r>
              <a:rPr lang="en-US" sz="1100" b="1" dirty="0">
                <a:solidFill>
                  <a:srgbClr val="000000"/>
                </a:solidFill>
                <a:effectLst/>
                <a:latin typeface="Calibri" panose="020F0502020204030204" pitchFamily="34" charset="0"/>
                <a:ea typeface="MS Mincho" panose="02020609040205080304" pitchFamily="49" charset="-128"/>
              </a:rPr>
              <a:t>an ineligible company:</a:t>
            </a:r>
            <a:br>
              <a:rPr lang="en-US" sz="1100" b="1" dirty="0">
                <a:solidFill>
                  <a:srgbClr val="000000"/>
                </a:solidFill>
                <a:effectLst/>
                <a:latin typeface="Calibri" panose="020F0502020204030204" pitchFamily="34" charset="0"/>
                <a:ea typeface="MS Mincho" panose="02020609040205080304" pitchFamily="49" charset="-128"/>
              </a:rPr>
            </a:br>
            <a:r>
              <a:rPr lang="en-US" sz="1100" b="1" dirty="0">
                <a:effectLst/>
                <a:latin typeface="Calibri" panose="020F0502020204030204" pitchFamily="34" charset="0"/>
                <a:ea typeface="Times New Roman" panose="02020603050405020304" pitchFamily="18" charset="0"/>
              </a:rPr>
              <a:t>Dr. Rittenberg</a:t>
            </a:r>
          </a:p>
          <a:p>
            <a:pPr marL="0" marR="400050" algn="l">
              <a:spcBef>
                <a:spcPts val="0"/>
              </a:spcBef>
              <a:spcAft>
                <a:spcPts val="0"/>
              </a:spcAft>
            </a:pPr>
            <a:r>
              <a:rPr lang="en-US" sz="1100" b="1" dirty="0">
                <a:latin typeface="Calibri" panose="020F0502020204030204" pitchFamily="34" charset="0"/>
                <a:ea typeface="Times New Roman" panose="02020603050405020304" pitchFamily="18" charset="0"/>
              </a:rPr>
              <a:t>Dr. Gottlieb</a:t>
            </a:r>
            <a:endParaRPr lang="en-US" sz="1100" dirty="0">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1100" b="1" dirty="0">
                <a:effectLst/>
                <a:latin typeface="Calibri" panose="020F0502020204030204" pitchFamily="34"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1100" b="1" dirty="0">
                <a:effectLst/>
                <a:latin typeface="Calibri" panose="020F0502020204030204" pitchFamily="34" charset="0"/>
                <a:ea typeface="MS Mincho" panose="02020609040205080304" pitchFamily="49" charset="-128"/>
              </a:rPr>
              <a:t>The following speakers have reported a relevant financial relationship with </a:t>
            </a:r>
            <a:r>
              <a:rPr lang="en-US" sz="1100" b="1" dirty="0">
                <a:solidFill>
                  <a:srgbClr val="000000"/>
                </a:solidFill>
                <a:effectLst/>
                <a:latin typeface="Calibri" panose="020F0502020204030204" pitchFamily="34" charset="0"/>
                <a:ea typeface="MS Mincho" panose="02020609040205080304" pitchFamily="49" charset="-128"/>
              </a:rPr>
              <a:t>an ineligible company:</a:t>
            </a:r>
            <a:br>
              <a:rPr lang="en-US" sz="1100" b="1" dirty="0">
                <a:solidFill>
                  <a:srgbClr val="000000"/>
                </a:solidFill>
                <a:effectLst/>
                <a:latin typeface="Calibri" panose="020F0502020204030204" pitchFamily="34" charset="0"/>
                <a:ea typeface="MS Mincho" panose="02020609040205080304" pitchFamily="49" charset="-128"/>
              </a:rPr>
            </a:br>
            <a:br>
              <a:rPr lang="en-US" sz="1100" b="1" i="1" dirty="0">
                <a:effectLst/>
                <a:latin typeface="Calibri" panose="020F0502020204030204" pitchFamily="34" charset="0"/>
                <a:ea typeface="Times New Roman" panose="02020603050405020304" pitchFamily="18" charset="0"/>
              </a:rPr>
            </a:br>
            <a:r>
              <a:rPr lang="en-US" sz="1100" b="1" dirty="0">
                <a:solidFill>
                  <a:srgbClr val="000000"/>
                </a:solidFill>
                <a:effectLst/>
                <a:highlight>
                  <a:srgbClr val="FFFF00"/>
                </a:highlight>
                <a:latin typeface="Calibri" panose="020F0502020204030204" pitchFamily="34" charset="0"/>
                <a:ea typeface="Times New Roman" panose="02020603050405020304" pitchFamily="18" charset="0"/>
              </a:rPr>
              <a:t>N/A</a:t>
            </a:r>
            <a:endParaRPr lang="en-US" sz="1100" dirty="0">
              <a:solidFill>
                <a:srgbClr val="000000"/>
              </a:solidFill>
              <a:effectLst/>
              <a:latin typeface="Times New Roman" panose="02020603050405020304" pitchFamily="18" charset="0"/>
              <a:ea typeface="Times New Roman" panose="02020603050405020304" pitchFamily="18" charset="0"/>
            </a:endParaRPr>
          </a:p>
          <a:p>
            <a:pPr algn="l"/>
            <a:br>
              <a:rPr lang="en-US" sz="100" b="1" dirty="0">
                <a:latin typeface="Calibri" panose="020F0502020204030204" pitchFamily="34" charset="0"/>
                <a:cs typeface="Calibri" panose="020F0502020204030204" pitchFamily="34" charset="0"/>
              </a:rPr>
            </a:br>
            <a:endParaRPr lang="en-US" sz="11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188865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541E9B3FF1EA6469109980004DA2A03" ma:contentTypeVersion="9" ma:contentTypeDescription="Create a new document." ma:contentTypeScope="" ma:versionID="f866189ead467b3c50527cf260d97129">
  <xsd:schema xmlns:xsd="http://www.w3.org/2001/XMLSchema" xmlns:xs="http://www.w3.org/2001/XMLSchema" xmlns:p="http://schemas.microsoft.com/office/2006/metadata/properties" xmlns:ns2="e8607b06-b26d-4790-8c82-15a3614bb80a" xmlns:ns3="6e7ea471-f3fc-4ed7-84f1-75841fa942e8" targetNamespace="http://schemas.microsoft.com/office/2006/metadata/properties" ma:root="true" ma:fieldsID="b29509520f3b9373e5ec515246e1aeb3" ns2:_="" ns3:_="">
    <xsd:import namespace="e8607b06-b26d-4790-8c82-15a3614bb80a"/>
    <xsd:import namespace="6e7ea471-f3fc-4ed7-84f1-75841fa942e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607b06-b26d-4790-8c82-15a3614bb80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e7ea471-f3fc-4ed7-84f1-75841fa942e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BA9EEE1-F23C-466F-A66C-ED818A1AC387}">
  <ds:schemaRefs>
    <ds:schemaRef ds:uri="6e7ea471-f3fc-4ed7-84f1-75841fa942e8"/>
    <ds:schemaRef ds:uri="e8607b06-b26d-4790-8c82-15a3614bb80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5EE113D9-AD24-4B12-8472-24E295427FAC}">
  <ds:schemaRefs>
    <ds:schemaRef ds:uri="http://schemas.microsoft.com/sharepoint/v3/contenttype/forms"/>
  </ds:schemaRefs>
</ds:datastoreItem>
</file>

<file path=customXml/itemProps3.xml><?xml version="1.0" encoding="utf-8"?>
<ds:datastoreItem xmlns:ds="http://schemas.openxmlformats.org/officeDocument/2006/customXml" ds:itemID="{6880E9F7-0624-4C4E-9D98-B0C81E4ECB6B}">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42</TotalTime>
  <Words>463</Words>
  <Application>Microsoft Office PowerPoint</Application>
  <PresentationFormat>Widescreen</PresentationFormat>
  <Paragraphs>46</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inherit</vt:lpstr>
      <vt:lpstr>muli</vt:lpstr>
      <vt:lpstr>Times New Roman</vt:lpstr>
      <vt:lpstr>Office Theme</vt:lpstr>
      <vt:lpstr>PowerPoint Presentation</vt:lpstr>
      <vt:lpstr>Disclosure Summary of Relevant Financial Relationships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Disclosure Summary &amp; Accreditation Statement</dc:title>
  <dc:creator>Emily Welch</dc:creator>
  <cp:lastModifiedBy>Alley, Michelle</cp:lastModifiedBy>
  <cp:revision>2</cp:revision>
  <cp:lastPrinted>2020-03-12T11:43:35Z</cp:lastPrinted>
  <dcterms:created xsi:type="dcterms:W3CDTF">2020-03-11T18:32:17Z</dcterms:created>
  <dcterms:modified xsi:type="dcterms:W3CDTF">2023-10-13T20:32:31Z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0x010100F541E9B3FF1EA6469109980004DA2A03</vt:lpwstr>
  </property>
</Properties>
</file>