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0B091A-347B-4D95-A2EA-16E80C4A323C}" v="1" dt="2023-09-14T14:09:47.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11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roeder, Erin P.,CNP" userId="1697c9f7-fea0-4c82-ae97-aec0387297db" providerId="ADAL" clId="{420B091A-347B-4D95-A2EA-16E80C4A323C}"/>
    <pc:docChg chg="custSel modSld">
      <pc:chgData name="Schroeder, Erin P.,CNP" userId="1697c9f7-fea0-4c82-ae97-aec0387297db" providerId="ADAL" clId="{420B091A-347B-4D95-A2EA-16E80C4A323C}" dt="2023-09-14T14:09:52.559" v="47" actId="20577"/>
      <pc:docMkLst>
        <pc:docMk/>
      </pc:docMkLst>
      <pc:sldChg chg="modSp mod">
        <pc:chgData name="Schroeder, Erin P.,CNP" userId="1697c9f7-fea0-4c82-ae97-aec0387297db" providerId="ADAL" clId="{420B091A-347B-4D95-A2EA-16E80C4A323C}" dt="2023-09-14T14:09:52.559" v="47" actId="20577"/>
        <pc:sldMkLst>
          <pc:docMk/>
          <pc:sldMk cId="2505002443" sldId="257"/>
        </pc:sldMkLst>
        <pc:spChg chg="mod">
          <ac:chgData name="Schroeder, Erin P.,CNP" userId="1697c9f7-fea0-4c82-ae97-aec0387297db" providerId="ADAL" clId="{420B091A-347B-4D95-A2EA-16E80C4A323C}" dt="2023-09-14T14:09:00.076" v="10" actId="20577"/>
          <ac:spMkLst>
            <pc:docMk/>
            <pc:sldMk cId="2505002443" sldId="257"/>
            <ac:spMk id="4" creationId="{8100A894-9125-4518-8D94-71839370BD41}"/>
          </ac:spMkLst>
        </pc:spChg>
        <pc:spChg chg="mod">
          <ac:chgData name="Schroeder, Erin P.,CNP" userId="1697c9f7-fea0-4c82-ae97-aec0387297db" providerId="ADAL" clId="{420B091A-347B-4D95-A2EA-16E80C4A323C}" dt="2023-09-14T14:09:52.559" v="47" actId="20577"/>
          <ac:spMkLst>
            <pc:docMk/>
            <pc:sldMk cId="2505002443" sldId="257"/>
            <ac:spMk id="5" creationId="{576761A3-34DC-469B-A3E0-3E92328EDB52}"/>
          </ac:spMkLst>
        </pc:spChg>
        <pc:spChg chg="mod">
          <ac:chgData name="Schroeder, Erin P.,CNP" userId="1697c9f7-fea0-4c82-ae97-aec0387297db" providerId="ADAL" clId="{420B091A-347B-4D95-A2EA-16E80C4A323C}" dt="2023-09-14T14:09:30.578" v="41" actId="20577"/>
          <ac:spMkLst>
            <pc:docMk/>
            <pc:sldMk cId="2505002443" sldId="257"/>
            <ac:spMk id="7" creationId="{96DC3CFB-91E3-4C15-8888-FBDD3490FED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10/13/2023</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10/13/2023</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MGB APP Grand Rounds and Pharmacology Series 2023-2024</a:t>
            </a:r>
          </a:p>
          <a:p>
            <a:pPr algn="ctr"/>
            <a:r>
              <a:rPr lang="en-US" sz="1800" b="1" dirty="0">
                <a:solidFill>
                  <a:schemeClr val="bg1"/>
                </a:solidFill>
              </a:rPr>
              <a:t>Women’s Preventative Health -  Part 2| 10/10/2023 | 12p-1p</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184680"/>
            <a:ext cx="5837464" cy="3831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marL="512064" indent="-512064" algn="l" fontAlgn="base"/>
            <a:r>
              <a:rPr lang="en-US" sz="1100" b="0" i="0" dirty="0">
                <a:solidFill>
                  <a:srgbClr val="000000"/>
                </a:solidFill>
                <a:effectLst/>
                <a:latin typeface="inherit"/>
              </a:rPr>
              <a:t>1.</a:t>
            </a:r>
            <a:r>
              <a:rPr lang="en-US" sz="1100" b="0" i="0" dirty="0">
                <a:solidFill>
                  <a:srgbClr val="000000"/>
                </a:solidFill>
                <a:effectLst/>
                <a:latin typeface="Calibri" panose="020F0502020204030204" pitchFamily="34" charset="0"/>
              </a:rPr>
              <a:t>Define sex and gender</a:t>
            </a:r>
          </a:p>
          <a:p>
            <a:pPr marL="512064" indent="-512064" algn="l" fontAlgn="base"/>
            <a:r>
              <a:rPr lang="en-US" sz="1100" b="0" i="0" dirty="0">
                <a:solidFill>
                  <a:srgbClr val="000000"/>
                </a:solidFill>
                <a:effectLst/>
                <a:latin typeface="inherit"/>
              </a:rPr>
              <a:t>2.</a:t>
            </a:r>
            <a:r>
              <a:rPr lang="en-US" sz="1100" b="0" i="0" dirty="0">
                <a:solidFill>
                  <a:srgbClr val="000000"/>
                </a:solidFill>
                <a:effectLst/>
                <a:latin typeface="Calibri" panose="020F0502020204030204" pitchFamily="34" charset="0"/>
              </a:rPr>
              <a:t>Discuss Midlife Women’s Health</a:t>
            </a:r>
          </a:p>
          <a:p>
            <a:pPr marL="512064" indent="-512064" algn="l" fontAlgn="base"/>
            <a:r>
              <a:rPr lang="en-US" sz="1100" b="0" i="0" dirty="0">
                <a:solidFill>
                  <a:srgbClr val="000000"/>
                </a:solidFill>
                <a:effectLst/>
                <a:latin typeface="inherit"/>
              </a:rPr>
              <a:t>3.</a:t>
            </a:r>
            <a:r>
              <a:rPr lang="en-US" sz="1100" b="0" i="0" dirty="0">
                <a:solidFill>
                  <a:srgbClr val="000000"/>
                </a:solidFill>
                <a:effectLst/>
                <a:latin typeface="Calibri" panose="020F0502020204030204" pitchFamily="34" charset="0"/>
              </a:rPr>
              <a:t>Identify cancer screening and prevention recommendations</a:t>
            </a:r>
          </a:p>
          <a:p>
            <a:pPr marL="512064" indent="-512064" algn="l" fontAlgn="base"/>
            <a:r>
              <a:rPr lang="en-US" sz="1100" b="0" i="0" dirty="0">
                <a:solidFill>
                  <a:srgbClr val="000000"/>
                </a:solidFill>
                <a:effectLst/>
                <a:latin typeface="inherit"/>
              </a:rPr>
              <a:t>4.</a:t>
            </a:r>
            <a:r>
              <a:rPr lang="en-US" sz="1100" b="0" i="0" dirty="0">
                <a:solidFill>
                  <a:srgbClr val="000000"/>
                </a:solidFill>
                <a:effectLst/>
                <a:latin typeface="Calibri" panose="020F0502020204030204" pitchFamily="34" charset="0"/>
              </a:rPr>
              <a:t>Review cardiovascular disease screening and risk reduction</a:t>
            </a:r>
          </a:p>
          <a:p>
            <a:pPr marL="0" indent="0">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APPs (PAs, NPs), MDs, Pharmacists</a:t>
            </a:r>
            <a:br>
              <a:rPr lang="en-US" sz="1100" dirty="0">
                <a:cs typeface="Calibri" panose="020F0502020204030204" pitchFamily="34" charset="0"/>
              </a:rPr>
            </a:br>
            <a:br>
              <a:rPr lang="en-US" sz="1100" dirty="0">
                <a:cs typeface="Calibri" panose="020F0502020204030204" pitchFamily="34" charset="0"/>
              </a:rPr>
            </a:br>
            <a:br>
              <a:rPr lang="en-US" sz="1100" i="1" dirty="0"/>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t>Dr. Barbara Gottlieb</a:t>
            </a:r>
          </a:p>
          <a:p>
            <a:pPr marL="0" indent="0" algn="l" rtl="0" fontAlgn="base">
              <a:buNone/>
            </a:pPr>
            <a:r>
              <a:rPr lang="en-US" sz="900" b="0" i="0" dirty="0">
                <a:solidFill>
                  <a:srgbClr val="000000"/>
                </a:solidFill>
                <a:effectLst/>
                <a:latin typeface="Times New Roman" panose="02020603050405020304" pitchFamily="18" charset="0"/>
              </a:rPr>
              <a:t>Associate Professor of Medicine, Harvard Medical School and Harvard TH Chan School of Public Health </a:t>
            </a:r>
          </a:p>
          <a:p>
            <a:pPr marL="0" indent="0" algn="l" rtl="0" fontAlgn="base">
              <a:buNone/>
            </a:pPr>
            <a:r>
              <a:rPr lang="en-US" sz="900" b="0" i="0" dirty="0">
                <a:solidFill>
                  <a:srgbClr val="000000"/>
                </a:solidFill>
                <a:effectLst/>
                <a:latin typeface="Times New Roman" panose="02020603050405020304" pitchFamily="18" charset="0"/>
              </a:rPr>
              <a:t>Director of Ambulatory Faculty Development, Brigham and Women’s Hospital Medicine Residency Program </a:t>
            </a:r>
            <a:endParaRPr lang="en-US" sz="1100" b="1" dirty="0"/>
          </a:p>
          <a:p>
            <a:pPr marL="0" indent="0">
              <a:buNone/>
            </a:pPr>
            <a:r>
              <a:rPr lang="en-US" sz="1100" b="1" dirty="0"/>
              <a:t>Dr. Eve Rittenberg</a:t>
            </a:r>
          </a:p>
          <a:p>
            <a:pPr marL="0" indent="0" algn="l" rtl="0" fontAlgn="base">
              <a:buNone/>
            </a:pPr>
            <a:r>
              <a:rPr lang="en-US" sz="900" b="0" i="0" dirty="0">
                <a:solidFill>
                  <a:srgbClr val="000000"/>
                </a:solidFill>
                <a:effectLst/>
                <a:latin typeface="Times New Roman" panose="02020603050405020304" pitchFamily="18" charset="0"/>
              </a:rPr>
              <a:t>Associate Physician, Division of Women’s Health and Division of General Internal Medicine, Department of Medicine, Brigham &amp; Women’s Hospital </a:t>
            </a:r>
          </a:p>
          <a:p>
            <a:pPr marL="0" indent="0" algn="l" rtl="0" fontAlgn="base">
              <a:buNone/>
            </a:pPr>
            <a:r>
              <a:rPr lang="en-US" sz="900" b="0" i="0" dirty="0">
                <a:solidFill>
                  <a:srgbClr val="000000"/>
                </a:solidFill>
                <a:effectLst/>
                <a:latin typeface="Times New Roman" panose="02020603050405020304" pitchFamily="18" charset="0"/>
              </a:rPr>
              <a:t>Assistant Professor of Medicine, Harvard Medical School </a:t>
            </a:r>
          </a:p>
          <a:p>
            <a:pPr marL="0" indent="0">
              <a:buNone/>
            </a:pPr>
            <a:endParaRPr lang="en-US" sz="1100" b="1">
              <a:solidFill>
                <a:srgbClr val="009B9C"/>
              </a:solidFill>
              <a:cs typeface="Calibri" panose="020F0502020204030204" pitchFamily="34" charset="0"/>
            </a:endParaRPr>
          </a:p>
          <a:p>
            <a:pPr marL="0" indent="0">
              <a:buNone/>
            </a:pPr>
            <a:r>
              <a:rPr lang="en-US" sz="1100" b="1">
                <a:solidFill>
                  <a:srgbClr val="009B9C"/>
                </a:solidFill>
                <a:cs typeface="Calibri" panose="020F0502020204030204" pitchFamily="34" charset="0"/>
              </a:rPr>
              <a:t>Course </a:t>
            </a:r>
            <a:r>
              <a:rPr lang="en-US" sz="1100" b="1" dirty="0">
                <a:solidFill>
                  <a:srgbClr val="009B9C"/>
                </a:solidFill>
                <a:cs typeface="Calibri" panose="020F0502020204030204" pitchFamily="34" charset="0"/>
              </a:rPr>
              <a:t>Director</a:t>
            </a:r>
            <a:br>
              <a:rPr lang="en-US" sz="1100" b="1" dirty="0">
                <a:solidFill>
                  <a:srgbClr val="008AB0"/>
                </a:solidFill>
                <a:cs typeface="Calibri" panose="020F0502020204030204" pitchFamily="34" charset="0"/>
              </a:rPr>
            </a:br>
            <a:r>
              <a:rPr lang="en-US" sz="1100" b="1" dirty="0"/>
              <a:t>Erin Schroeder NP </a:t>
            </a:r>
            <a:br>
              <a:rPr lang="en-US" sz="1100" b="1" dirty="0"/>
            </a:br>
            <a:r>
              <a:rPr lang="en-US" sz="1100" b="1" dirty="0"/>
              <a:t>Ariel Nowicki  PA-C </a:t>
            </a:r>
            <a:endParaRPr lang="en-US" sz="1100" dirty="0"/>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813173"/>
            <a:ext cx="5103303" cy="3139321"/>
          </a:xfrm>
          <a:prstGeom prst="rect">
            <a:avLst/>
          </a:prstGeom>
          <a:noFill/>
          <a:ln>
            <a:solidFill>
              <a:schemeClr val="bg1">
                <a:lumMod val="75000"/>
              </a:schemeClr>
            </a:solidFill>
          </a:ln>
        </p:spPr>
        <p:txBody>
          <a:bodyPr wrap="square" rtlCol="0">
            <a:spAutoFit/>
          </a:bodyPr>
          <a:lstStyle/>
          <a:p>
            <a:pPr algn="ctr"/>
            <a:r>
              <a:rPr lang="en-US" sz="1100" b="1">
                <a:solidFill>
                  <a:srgbClr val="009B9C"/>
                </a:solidFill>
                <a:latin typeface="Calibri" panose="020F0502020204030204" pitchFamily="34" charset="0"/>
                <a:cs typeface="Calibri" panose="020F0502020204030204" pitchFamily="34" charset="0"/>
              </a:rPr>
              <a:t>ACCREDITATION</a:t>
            </a:r>
            <a:r>
              <a:rPr lang="en-US" sz="1100" b="1">
                <a:latin typeface="Calibri" panose="020F0502020204030204" pitchFamily="34" charset="0"/>
                <a:cs typeface="Calibri" panose="020F0502020204030204" pitchFamily="34" charset="0"/>
              </a:rPr>
              <a:t> </a:t>
            </a:r>
            <a:br>
              <a:rPr lang="en-US" sz="1100" b="1">
                <a:latin typeface="Calibri" panose="020F0502020204030204" pitchFamily="34" charset="0"/>
                <a:cs typeface="Calibri" panose="020F0502020204030204" pitchFamily="34" charset="0"/>
              </a:rPr>
            </a:br>
            <a:r>
              <a:rPr lang="en-US" sz="110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a:effectLst/>
            </a:endParaRPr>
          </a:p>
          <a:p>
            <a:pPr algn="ctr"/>
            <a:r>
              <a:rPr lang="en-US" sz="1100" b="1">
                <a:effectLst/>
              </a:rPr>
              <a:t>Credit Designation Statements</a:t>
            </a:r>
            <a:endParaRPr lang="en-US" sz="1100">
              <a:effectLst/>
            </a:endParaRPr>
          </a:p>
          <a:p>
            <a:pPr algn="ctr"/>
            <a:r>
              <a:rPr lang="en-US" sz="1100" b="1" i="1" u="sng">
                <a:effectLst/>
              </a:rPr>
              <a:t>AMA PRA Category 1 </a:t>
            </a:r>
            <a:r>
              <a:rPr lang="en-US" sz="1100" b="1" i="1" u="sng" err="1">
                <a:effectLst/>
              </a:rPr>
              <a:t>Credit</a:t>
            </a:r>
            <a:r>
              <a:rPr lang="en-US" sz="1100" b="1" i="1" u="sng" baseline="30000" err="1">
                <a:effectLst/>
              </a:rPr>
              <a:t>TM</a:t>
            </a:r>
            <a:br>
              <a:rPr lang="en-US" sz="1100">
                <a:effectLst/>
              </a:rPr>
            </a:br>
            <a:r>
              <a:rPr lang="en-US" sz="1100">
                <a:effectLst/>
              </a:rPr>
              <a:t>Mass General Brigham designates this live activity for a maximum of 1</a:t>
            </a:r>
            <a:r>
              <a:rPr lang="en-US" sz="1100" i="1">
                <a:effectLst/>
              </a:rPr>
              <a:t> AMA PRA Category 1 </a:t>
            </a:r>
            <a:r>
              <a:rPr lang="en-US" sz="1100" i="1" err="1">
                <a:effectLst/>
              </a:rPr>
              <a:t>Credit</a:t>
            </a:r>
            <a:r>
              <a:rPr lang="en-US" sz="1100" i="1" baseline="30000" err="1">
                <a:effectLst/>
              </a:rPr>
              <a:t>TM</a:t>
            </a:r>
            <a:r>
              <a:rPr lang="en-US" sz="1100">
                <a:effectLst/>
              </a:rPr>
              <a:t>. Physicians should claim only the credit commensurate with the extent of their participation in the activity.</a:t>
            </a:r>
          </a:p>
          <a:p>
            <a:pPr algn="ctr"/>
            <a:r>
              <a:rPr lang="en-US" sz="1100" b="1" u="sng">
                <a:effectLst/>
              </a:rPr>
              <a:t>Pharmacy</a:t>
            </a:r>
            <a:br>
              <a:rPr lang="en-US" sz="1100">
                <a:effectLst/>
              </a:rPr>
            </a:br>
            <a:r>
              <a:rPr lang="en-US" sz="1100">
                <a:effectLst/>
              </a:rPr>
              <a:t>This activity provides 1 contact hours (1 CEU) of continuing education credit. ACPE Universal Activity Number (UAN): JA0007437-0000-23-016-L04-P</a:t>
            </a:r>
          </a:p>
          <a:p>
            <a:pPr algn="ctr"/>
            <a:r>
              <a:rPr lang="en-US" sz="1100" b="1" u="sng">
                <a:effectLst/>
              </a:rPr>
              <a:t>Pharmacy Technicians</a:t>
            </a:r>
            <a:endParaRPr lang="en-US" sz="1100">
              <a:effectLst/>
            </a:endParaRPr>
          </a:p>
          <a:p>
            <a:pPr algn="ctr"/>
            <a:r>
              <a:rPr lang="en-US" sz="1100">
                <a:effectLst/>
              </a:rPr>
              <a:t>This activity provides 1 contact hours (1 CEU) of continuing education credit. ACPE Universal Activity Number (UAN): JA0007437-0000-23-016-L04-T</a:t>
            </a:r>
          </a:p>
          <a:p>
            <a:endParaRPr lang="en-US" sz="110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184680"/>
            <a:ext cx="4854218" cy="400110"/>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r>
              <a:rPr lang="en-US" sz="1800" dirty="0">
                <a:solidFill>
                  <a:srgbClr val="2F2F2F"/>
                </a:solidFill>
                <a:highlight>
                  <a:srgbClr val="FFFF00"/>
                </a:highlight>
                <a:latin typeface="muli"/>
                <a:cs typeface="Calibri" panose="020F0502020204030204" pitchFamily="34" charset="0"/>
              </a:rPr>
              <a:t>XX</a:t>
            </a:r>
            <a:r>
              <a:rPr lang="en-US" sz="1800" b="1" dirty="0">
                <a:highlight>
                  <a:srgbClr val="FFFF00"/>
                </a:highlight>
                <a:latin typeface="Calibri" panose="020F0502020204030204" pitchFamily="34" charset="0"/>
                <a:cs typeface="Calibri" panose="020F0502020204030204" pitchFamily="34" charset="0"/>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6B3D2A32-9460-9886-D16C-36C5BE6A718C}"/>
              </a:ext>
            </a:extLst>
          </p:cNvPr>
          <p:cNvSpPr txBox="1"/>
          <p:nvPr/>
        </p:nvSpPr>
        <p:spPr>
          <a:xfrm>
            <a:off x="6913229" y="5163039"/>
            <a:ext cx="5103303" cy="646331"/>
          </a:xfrm>
          <a:prstGeom prst="rect">
            <a:avLst/>
          </a:prstGeom>
          <a:noFill/>
        </p:spPr>
        <p:txBody>
          <a:bodyPr wrap="square">
            <a:spAutoFit/>
          </a:bodyPr>
          <a:lstStyle/>
          <a:p>
            <a:pPr algn="ctr"/>
            <a:r>
              <a:rPr lang="en-US" b="1" i="1"/>
              <a:t>The sessions in this series are </a:t>
            </a:r>
          </a:p>
          <a:p>
            <a:pPr algn="ctr"/>
            <a:r>
              <a:rPr lang="en-US" b="1" i="1"/>
              <a:t>being recorded for credit </a:t>
            </a:r>
            <a:endParaRPr lang="en-US"/>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70"/>
            <a:ext cx="11615837" cy="4102272"/>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Marcela del Carmen </a:t>
            </a:r>
          </a:p>
          <a:p>
            <a:pPr marR="400050" algn="l">
              <a:spcBef>
                <a:spcPts val="0"/>
              </a:spcBef>
            </a:pPr>
            <a:r>
              <a:rPr lang="en-US" sz="1100" b="1" dirty="0">
                <a:latin typeface="Calibri" panose="020F0502020204030204" pitchFamily="34" charset="0"/>
              </a:rPr>
              <a:t>Jessica McCarthy</a:t>
            </a:r>
          </a:p>
          <a:p>
            <a:pPr marR="400050" algn="l">
              <a:spcBef>
                <a:spcPts val="0"/>
              </a:spcBef>
            </a:pPr>
            <a:r>
              <a:rPr lang="en-US" sz="1100" b="1" dirty="0">
                <a:latin typeface="Calibri" panose="020F0502020204030204" pitchFamily="34" charset="0"/>
              </a:rPr>
              <a:t>Ariel Nowicki  PA-C</a:t>
            </a:r>
          </a:p>
          <a:p>
            <a:pPr marR="400050" algn="l">
              <a:spcBef>
                <a:spcPts val="0"/>
              </a:spcBef>
            </a:pPr>
            <a:r>
              <a:rPr lang="en-US" sz="1100" b="1" dirty="0">
                <a:latin typeface="Calibri" panose="020F0502020204030204" pitchFamily="34" charset="0"/>
              </a:rPr>
              <a:t>Darlene Sawicki</a:t>
            </a:r>
          </a:p>
          <a:p>
            <a:pPr marR="400050" algn="l">
              <a:spcBef>
                <a:spcPts val="0"/>
              </a:spcBef>
            </a:pPr>
            <a:r>
              <a:rPr lang="en-US" sz="1100" b="1" dirty="0">
                <a:latin typeface="Calibri" panose="020F0502020204030204" pitchFamily="34" charset="0"/>
              </a:rPr>
              <a:t>Michael </a:t>
            </a:r>
            <a:r>
              <a:rPr lang="en-US" sz="1100" b="1" dirty="0" err="1">
                <a:latin typeface="Calibri" panose="020F0502020204030204" pitchFamily="34" charset="0"/>
              </a:rPr>
              <a:t>Schontz</a:t>
            </a:r>
            <a:r>
              <a:rPr lang="en-US" sz="1100" b="1" dirty="0">
                <a:latin typeface="Calibri" panose="020F0502020204030204" pitchFamily="34" charset="0"/>
              </a:rPr>
              <a:t>, PharmD</a:t>
            </a:r>
          </a:p>
          <a:p>
            <a:pPr marL="0" marR="400050" algn="l">
              <a:spcBef>
                <a:spcPts val="0"/>
              </a:spcBef>
              <a:spcAft>
                <a:spcPts val="0"/>
              </a:spcAft>
            </a:pPr>
            <a:r>
              <a:rPr lang="en-US" sz="1100" b="1" dirty="0">
                <a:latin typeface="Calibri" panose="020F0502020204030204" pitchFamily="34" charset="0"/>
              </a:rPr>
              <a:t>Erin Schroeder NP </a:t>
            </a:r>
          </a:p>
          <a:p>
            <a:pPr marL="0" marR="400050" algn="l">
              <a:spcBef>
                <a:spcPts val="0"/>
              </a:spcBef>
              <a:spcAft>
                <a:spcPts val="0"/>
              </a:spcAft>
            </a:pPr>
            <a:r>
              <a:rPr lang="en-US" sz="1100" b="1" dirty="0">
                <a:latin typeface="Calibri" panose="020F0502020204030204" pitchFamily="34" charset="0"/>
              </a:rPr>
              <a:t>Elizabeth Woods</a:t>
            </a:r>
          </a:p>
          <a:p>
            <a:pPr marL="0" marR="40005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no relevant financial relationships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r>
              <a:rPr lang="en-US" sz="1100" b="1" dirty="0">
                <a:effectLst/>
                <a:latin typeface="Calibri" panose="020F0502020204030204" pitchFamily="34" charset="0"/>
                <a:ea typeface="Times New Roman" panose="02020603050405020304" pitchFamily="18" charset="0"/>
              </a:rPr>
              <a:t>Dr. Rittenberg</a:t>
            </a:r>
          </a:p>
          <a:p>
            <a:pPr marL="0" marR="400050" algn="l">
              <a:spcBef>
                <a:spcPts val="0"/>
              </a:spcBef>
              <a:spcAft>
                <a:spcPts val="0"/>
              </a:spcAft>
            </a:pPr>
            <a:r>
              <a:rPr lang="en-US" sz="1100" b="1" dirty="0">
                <a:latin typeface="Calibri" panose="020F0502020204030204" pitchFamily="34" charset="0"/>
                <a:ea typeface="Times New Roman" panose="02020603050405020304" pitchFamily="18" charset="0"/>
              </a:rPr>
              <a:t>Dr. Gottlieb</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br>
              <a:rPr lang="en-US" sz="1100" b="1" i="1" dirty="0">
                <a:effectLst/>
                <a:latin typeface="Calibri" panose="020F0502020204030204" pitchFamily="34" charset="0"/>
                <a:ea typeface="Times New Roman" panose="02020603050405020304" pitchFamily="18" charset="0"/>
              </a:rPr>
            </a:br>
            <a:r>
              <a:rPr lang="en-US" sz="1100" b="1" dirty="0">
                <a:solidFill>
                  <a:srgbClr val="000000"/>
                </a:solidFill>
                <a:effectLst/>
                <a:highlight>
                  <a:srgbClr val="FFFF00"/>
                </a:highlight>
                <a:latin typeface="Calibri" panose="020F0502020204030204" pitchFamily="34" charset="0"/>
                <a:ea typeface="Times New Roman" panose="02020603050405020304" pitchFamily="18" charset="0"/>
              </a:rPr>
              <a:t>N/A</a:t>
            </a:r>
            <a:endParaRPr lang="en-US" sz="1100"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41E9B3FF1EA6469109980004DA2A03" ma:contentTypeVersion="9" ma:contentTypeDescription="Create a new document." ma:contentTypeScope="" ma:versionID="f866189ead467b3c50527cf260d97129">
  <xsd:schema xmlns:xsd="http://www.w3.org/2001/XMLSchema" xmlns:xs="http://www.w3.org/2001/XMLSchema" xmlns:p="http://schemas.microsoft.com/office/2006/metadata/properties" xmlns:ns2="e8607b06-b26d-4790-8c82-15a3614bb80a" xmlns:ns3="6e7ea471-f3fc-4ed7-84f1-75841fa942e8" targetNamespace="http://schemas.microsoft.com/office/2006/metadata/properties" ma:root="true" ma:fieldsID="b29509520f3b9373e5ec515246e1aeb3" ns2:_="" ns3:_="">
    <xsd:import namespace="e8607b06-b26d-4790-8c82-15a3614bb80a"/>
    <xsd:import namespace="6e7ea471-f3fc-4ed7-84f1-75841fa942e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07b06-b26d-4790-8c82-15a3614bb8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7ea471-f3fc-4ed7-84f1-75841fa942e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A9EEE1-F23C-466F-A66C-ED818A1AC387}">
  <ds:schemaRefs>
    <ds:schemaRef ds:uri="6e7ea471-f3fc-4ed7-84f1-75841fa942e8"/>
    <ds:schemaRef ds:uri="e8607b06-b26d-4790-8c82-15a3614bb8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EE113D9-AD24-4B12-8472-24E295427FAC}">
  <ds:schemaRefs>
    <ds:schemaRef ds:uri="http://schemas.microsoft.com/sharepoint/v3/contenttype/forms"/>
  </ds:schemaRefs>
</ds:datastoreItem>
</file>

<file path=customXml/itemProps3.xml><?xml version="1.0" encoding="utf-8"?>
<ds:datastoreItem xmlns:ds="http://schemas.openxmlformats.org/officeDocument/2006/customXml" ds:itemID="{6880E9F7-0624-4C4E-9D98-B0C81E4ECB6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TotalTime>
  <Words>463</Words>
  <Application>Microsoft Office PowerPoint</Application>
  <PresentationFormat>Widescreen</PresentationFormat>
  <Paragraphs>46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inherit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2</cp:revision>
  <cp:lastPrinted>2020-03-12T11:43:35Z</cp:lastPrinted>
  <dcterms:created xsi:type="dcterms:W3CDTF">2020-03-11T18:32:17Z</dcterms:created>
  <dcterms:modified xsi:type="dcterms:W3CDTF">2023-10-13T20:32:31Z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0x010100F541E9B3FF1EA6469109980004DA2A03</vt:lpwstr>
  </property>
</Properties>
</file>