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CA6"/>
    <a:srgbClr val="008A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299" autoAdjust="0"/>
    <p:restoredTop sz="94660"/>
  </p:normalViewPr>
  <p:slideViewPr>
    <p:cSldViewPr snapToGrid="0">
      <p:cViewPr>
        <p:scale>
          <a:sx n="94" d="100"/>
          <a:sy n="94" d="100"/>
        </p:scale>
        <p:origin x="44" y="-15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53A58-DBAE-4BA7-833F-A22D5F0B4D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FFE168B-2218-4943-89A8-D18D1D84E1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43860A-DA98-48D6-8B80-0940732CDC29}"/>
              </a:ext>
            </a:extLst>
          </p:cNvPr>
          <p:cNvSpPr>
            <a:spLocks noGrp="1"/>
          </p:cNvSpPr>
          <p:nvPr>
            <p:ph type="dt" sz="half" idx="10"/>
          </p:nvPr>
        </p:nvSpPr>
        <p:spPr/>
        <p:txBody>
          <a:bodyPr/>
          <a:lstStyle/>
          <a:p>
            <a:fld id="{F72B63F2-6571-448C-9518-551AF4D04BD2}" type="datetimeFigureOut">
              <a:rPr lang="en-US" smtClean="0"/>
              <a:t>10/11/2023</a:t>
            </a:fld>
            <a:endParaRPr lang="en-US"/>
          </a:p>
        </p:txBody>
      </p:sp>
      <p:sp>
        <p:nvSpPr>
          <p:cNvPr id="5" name="Footer Placeholder 4">
            <a:extLst>
              <a:ext uri="{FF2B5EF4-FFF2-40B4-BE49-F238E27FC236}">
                <a16:creationId xmlns:a16="http://schemas.microsoft.com/office/drawing/2014/main" id="{597C22EB-B2ED-4843-AB96-982EE944C5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4A192E-F9CD-4CF5-AB66-0B87C0449CA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72875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9497C-C8AC-4ED7-9822-6AC9277EF2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62F96CD-03F3-482A-AD18-3338900E7A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A7829D-25AA-43E2-87A7-84B8FE853849}"/>
              </a:ext>
            </a:extLst>
          </p:cNvPr>
          <p:cNvSpPr>
            <a:spLocks noGrp="1"/>
          </p:cNvSpPr>
          <p:nvPr>
            <p:ph type="dt" sz="half" idx="10"/>
          </p:nvPr>
        </p:nvSpPr>
        <p:spPr/>
        <p:txBody>
          <a:bodyPr/>
          <a:lstStyle/>
          <a:p>
            <a:fld id="{F72B63F2-6571-448C-9518-551AF4D04BD2}" type="datetimeFigureOut">
              <a:rPr lang="en-US" smtClean="0"/>
              <a:t>10/11/2023</a:t>
            </a:fld>
            <a:endParaRPr lang="en-US"/>
          </a:p>
        </p:txBody>
      </p:sp>
      <p:sp>
        <p:nvSpPr>
          <p:cNvPr id="5" name="Footer Placeholder 4">
            <a:extLst>
              <a:ext uri="{FF2B5EF4-FFF2-40B4-BE49-F238E27FC236}">
                <a16:creationId xmlns:a16="http://schemas.microsoft.com/office/drawing/2014/main" id="{7971EE20-EB41-4266-BB87-85820A8F47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E68506-A5A5-412A-9015-BD465F5A98DA}"/>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110231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AD1015-B38C-4B46-8BC4-A41F1570CFD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683E89-5F67-4E14-B40C-88C7DA89F4F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FAF45-CED4-461F-A018-5D56AA64BF1B}"/>
              </a:ext>
            </a:extLst>
          </p:cNvPr>
          <p:cNvSpPr>
            <a:spLocks noGrp="1"/>
          </p:cNvSpPr>
          <p:nvPr>
            <p:ph type="dt" sz="half" idx="10"/>
          </p:nvPr>
        </p:nvSpPr>
        <p:spPr/>
        <p:txBody>
          <a:bodyPr/>
          <a:lstStyle/>
          <a:p>
            <a:fld id="{F72B63F2-6571-448C-9518-551AF4D04BD2}" type="datetimeFigureOut">
              <a:rPr lang="en-US" smtClean="0"/>
              <a:t>10/11/2023</a:t>
            </a:fld>
            <a:endParaRPr lang="en-US"/>
          </a:p>
        </p:txBody>
      </p:sp>
      <p:sp>
        <p:nvSpPr>
          <p:cNvPr id="5" name="Footer Placeholder 4">
            <a:extLst>
              <a:ext uri="{FF2B5EF4-FFF2-40B4-BE49-F238E27FC236}">
                <a16:creationId xmlns:a16="http://schemas.microsoft.com/office/drawing/2014/main" id="{F7BB2BE1-C3CF-4AC4-B9C8-E332235DF8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85D8B3-D6BA-46C0-AF57-D21038F145C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791933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716B2-4953-4684-B178-1A6E59485B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151751-4469-4802-BA09-82862D243C3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C667B0-6742-453B-A643-B75659836E60}"/>
              </a:ext>
            </a:extLst>
          </p:cNvPr>
          <p:cNvSpPr>
            <a:spLocks noGrp="1"/>
          </p:cNvSpPr>
          <p:nvPr>
            <p:ph type="dt" sz="half" idx="10"/>
          </p:nvPr>
        </p:nvSpPr>
        <p:spPr/>
        <p:txBody>
          <a:bodyPr/>
          <a:lstStyle/>
          <a:p>
            <a:fld id="{F72B63F2-6571-448C-9518-551AF4D04BD2}" type="datetimeFigureOut">
              <a:rPr lang="en-US" smtClean="0"/>
              <a:t>10/11/2023</a:t>
            </a:fld>
            <a:endParaRPr lang="en-US"/>
          </a:p>
        </p:txBody>
      </p:sp>
      <p:sp>
        <p:nvSpPr>
          <p:cNvPr id="5" name="Footer Placeholder 4">
            <a:extLst>
              <a:ext uri="{FF2B5EF4-FFF2-40B4-BE49-F238E27FC236}">
                <a16:creationId xmlns:a16="http://schemas.microsoft.com/office/drawing/2014/main" id="{855A2FA7-E84A-4F09-8A5E-4DF768D042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91EB56-A7BC-44D4-983B-AEFADB448A94}"/>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024575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DE11C-2A1C-47DA-B83B-3BBB609C91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94A0C1-BDE6-439F-A821-1B5BA7AAAD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A0E8C8-4445-43BB-82D7-347EF8311F0B}"/>
              </a:ext>
            </a:extLst>
          </p:cNvPr>
          <p:cNvSpPr>
            <a:spLocks noGrp="1"/>
          </p:cNvSpPr>
          <p:nvPr>
            <p:ph type="dt" sz="half" idx="10"/>
          </p:nvPr>
        </p:nvSpPr>
        <p:spPr/>
        <p:txBody>
          <a:bodyPr/>
          <a:lstStyle/>
          <a:p>
            <a:fld id="{F72B63F2-6571-448C-9518-551AF4D04BD2}" type="datetimeFigureOut">
              <a:rPr lang="en-US" smtClean="0"/>
              <a:t>10/11/2023</a:t>
            </a:fld>
            <a:endParaRPr lang="en-US"/>
          </a:p>
        </p:txBody>
      </p:sp>
      <p:sp>
        <p:nvSpPr>
          <p:cNvPr id="5" name="Footer Placeholder 4">
            <a:extLst>
              <a:ext uri="{FF2B5EF4-FFF2-40B4-BE49-F238E27FC236}">
                <a16:creationId xmlns:a16="http://schemas.microsoft.com/office/drawing/2014/main" id="{5D8CA931-EB6E-4885-A576-A5267A2BFE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AADEC4-F755-4024-8943-27100D9F8E26}"/>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05867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223A3-45CC-4F35-8577-33614C7706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0AA798-4EE3-47CB-8674-B6FEEF4D48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C9B703-1032-4796-96F8-C1162531A0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02A49E-A2D6-4E0D-8EE1-4BB594B10D48}"/>
              </a:ext>
            </a:extLst>
          </p:cNvPr>
          <p:cNvSpPr>
            <a:spLocks noGrp="1"/>
          </p:cNvSpPr>
          <p:nvPr>
            <p:ph type="dt" sz="half" idx="10"/>
          </p:nvPr>
        </p:nvSpPr>
        <p:spPr/>
        <p:txBody>
          <a:bodyPr/>
          <a:lstStyle/>
          <a:p>
            <a:fld id="{F72B63F2-6571-448C-9518-551AF4D04BD2}" type="datetimeFigureOut">
              <a:rPr lang="en-US" smtClean="0"/>
              <a:t>10/11/2023</a:t>
            </a:fld>
            <a:endParaRPr lang="en-US"/>
          </a:p>
        </p:txBody>
      </p:sp>
      <p:sp>
        <p:nvSpPr>
          <p:cNvPr id="6" name="Footer Placeholder 5">
            <a:extLst>
              <a:ext uri="{FF2B5EF4-FFF2-40B4-BE49-F238E27FC236}">
                <a16:creationId xmlns:a16="http://schemas.microsoft.com/office/drawing/2014/main" id="{016C4727-349C-4367-821B-6F85F38E81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455929-5D5C-4684-BE2E-DED4931F425A}"/>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66311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4CE02-B9CB-4C88-B9FB-36378DF084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BD3948-16F7-4D34-8FF5-732B1E0CD8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4C1FC2-DBC3-4C20-92FE-C8576AAA6C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2931CC-C6DB-4319-95C1-9A3125B28D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74245F-8387-4440-8750-CEBFB06CA7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D2B4BB-074A-49F9-B932-2F77BA27E90A}"/>
              </a:ext>
            </a:extLst>
          </p:cNvPr>
          <p:cNvSpPr>
            <a:spLocks noGrp="1"/>
          </p:cNvSpPr>
          <p:nvPr>
            <p:ph type="dt" sz="half" idx="10"/>
          </p:nvPr>
        </p:nvSpPr>
        <p:spPr/>
        <p:txBody>
          <a:bodyPr/>
          <a:lstStyle/>
          <a:p>
            <a:fld id="{F72B63F2-6571-448C-9518-551AF4D04BD2}" type="datetimeFigureOut">
              <a:rPr lang="en-US" smtClean="0"/>
              <a:t>10/11/2023</a:t>
            </a:fld>
            <a:endParaRPr lang="en-US"/>
          </a:p>
        </p:txBody>
      </p:sp>
      <p:sp>
        <p:nvSpPr>
          <p:cNvPr id="8" name="Footer Placeholder 7">
            <a:extLst>
              <a:ext uri="{FF2B5EF4-FFF2-40B4-BE49-F238E27FC236}">
                <a16:creationId xmlns:a16="http://schemas.microsoft.com/office/drawing/2014/main" id="{F4FEF036-7B9D-4822-B931-1A2B93E4A3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953BEAE-F409-4F47-B5E2-D7867650BE28}"/>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184410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C76CA-657A-4C9D-9FB7-5FD18B4A5D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04E69BD-A3F3-4BCC-A5A5-3E6BA30D3D87}"/>
              </a:ext>
            </a:extLst>
          </p:cNvPr>
          <p:cNvSpPr>
            <a:spLocks noGrp="1"/>
          </p:cNvSpPr>
          <p:nvPr>
            <p:ph type="dt" sz="half" idx="10"/>
          </p:nvPr>
        </p:nvSpPr>
        <p:spPr/>
        <p:txBody>
          <a:bodyPr/>
          <a:lstStyle/>
          <a:p>
            <a:fld id="{F72B63F2-6571-448C-9518-551AF4D04BD2}" type="datetimeFigureOut">
              <a:rPr lang="en-US" smtClean="0"/>
              <a:t>10/11/2023</a:t>
            </a:fld>
            <a:endParaRPr lang="en-US"/>
          </a:p>
        </p:txBody>
      </p:sp>
      <p:sp>
        <p:nvSpPr>
          <p:cNvPr id="4" name="Footer Placeholder 3">
            <a:extLst>
              <a:ext uri="{FF2B5EF4-FFF2-40B4-BE49-F238E27FC236}">
                <a16:creationId xmlns:a16="http://schemas.microsoft.com/office/drawing/2014/main" id="{43FACF45-868C-4708-940A-049443247C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169E70-79F1-4BE2-ADF7-5BAE2A3FDFD6}"/>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484422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3FEE0C-5A70-43D9-97F7-5AB954EE7D17}"/>
              </a:ext>
            </a:extLst>
          </p:cNvPr>
          <p:cNvSpPr>
            <a:spLocks noGrp="1"/>
          </p:cNvSpPr>
          <p:nvPr>
            <p:ph type="dt" sz="half" idx="10"/>
          </p:nvPr>
        </p:nvSpPr>
        <p:spPr/>
        <p:txBody>
          <a:bodyPr/>
          <a:lstStyle/>
          <a:p>
            <a:fld id="{F72B63F2-6571-448C-9518-551AF4D04BD2}" type="datetimeFigureOut">
              <a:rPr lang="en-US" smtClean="0"/>
              <a:t>10/11/2023</a:t>
            </a:fld>
            <a:endParaRPr lang="en-US"/>
          </a:p>
        </p:txBody>
      </p:sp>
      <p:sp>
        <p:nvSpPr>
          <p:cNvPr id="3" name="Footer Placeholder 2">
            <a:extLst>
              <a:ext uri="{FF2B5EF4-FFF2-40B4-BE49-F238E27FC236}">
                <a16:creationId xmlns:a16="http://schemas.microsoft.com/office/drawing/2014/main" id="{C5CCEF82-9BA7-48A7-B4BD-7FFC02C489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F611A3-2314-4F56-B683-50858C10D39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097604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F0E47-8137-4005-B107-322C1D2087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C84419-AD21-414B-9366-92C7207C4C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36926BE-828F-4412-BAB9-63C4901F44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898EC9-92B7-4202-8905-36CA2B97E4A4}"/>
              </a:ext>
            </a:extLst>
          </p:cNvPr>
          <p:cNvSpPr>
            <a:spLocks noGrp="1"/>
          </p:cNvSpPr>
          <p:nvPr>
            <p:ph type="dt" sz="half" idx="10"/>
          </p:nvPr>
        </p:nvSpPr>
        <p:spPr/>
        <p:txBody>
          <a:bodyPr/>
          <a:lstStyle/>
          <a:p>
            <a:fld id="{F72B63F2-6571-448C-9518-551AF4D04BD2}" type="datetimeFigureOut">
              <a:rPr lang="en-US" smtClean="0"/>
              <a:t>10/11/2023</a:t>
            </a:fld>
            <a:endParaRPr lang="en-US"/>
          </a:p>
        </p:txBody>
      </p:sp>
      <p:sp>
        <p:nvSpPr>
          <p:cNvPr id="6" name="Footer Placeholder 5">
            <a:extLst>
              <a:ext uri="{FF2B5EF4-FFF2-40B4-BE49-F238E27FC236}">
                <a16:creationId xmlns:a16="http://schemas.microsoft.com/office/drawing/2014/main" id="{E5A6E040-761C-499B-9D85-489AAA5035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0D1566-4745-403E-B8B0-E5B96D4DF08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752272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BA8FB-8D6C-464F-9962-5276D35E5C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CAC5D41-1B0A-4424-AD20-F3D5B16A3D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E0F837D-3C17-4494-A230-DE22E1BDEE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3C2745-5120-4C4D-A807-1DC1D6EEFE71}"/>
              </a:ext>
            </a:extLst>
          </p:cNvPr>
          <p:cNvSpPr>
            <a:spLocks noGrp="1"/>
          </p:cNvSpPr>
          <p:nvPr>
            <p:ph type="dt" sz="half" idx="10"/>
          </p:nvPr>
        </p:nvSpPr>
        <p:spPr/>
        <p:txBody>
          <a:bodyPr/>
          <a:lstStyle/>
          <a:p>
            <a:fld id="{F72B63F2-6571-448C-9518-551AF4D04BD2}" type="datetimeFigureOut">
              <a:rPr lang="en-US" smtClean="0"/>
              <a:t>10/11/2023</a:t>
            </a:fld>
            <a:endParaRPr lang="en-US"/>
          </a:p>
        </p:txBody>
      </p:sp>
      <p:sp>
        <p:nvSpPr>
          <p:cNvPr id="6" name="Footer Placeholder 5">
            <a:extLst>
              <a:ext uri="{FF2B5EF4-FFF2-40B4-BE49-F238E27FC236}">
                <a16:creationId xmlns:a16="http://schemas.microsoft.com/office/drawing/2014/main" id="{A94659E1-8365-4205-B697-CEA24F0A17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1996B4-6D92-42AC-AE81-06A555B7D4A4}"/>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2336460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6357CC-3B34-4010-8B5B-C794A8FA0F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5D9268-7DCF-456C-AA02-84C383E4F0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8A73ED-5FF7-433F-80DA-770FF55CFF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2B63F2-6571-448C-9518-551AF4D04BD2}" type="datetimeFigureOut">
              <a:rPr lang="en-US" smtClean="0"/>
              <a:t>10/11/2023</a:t>
            </a:fld>
            <a:endParaRPr lang="en-US"/>
          </a:p>
        </p:txBody>
      </p:sp>
      <p:sp>
        <p:nvSpPr>
          <p:cNvPr id="5" name="Footer Placeholder 4">
            <a:extLst>
              <a:ext uri="{FF2B5EF4-FFF2-40B4-BE49-F238E27FC236}">
                <a16:creationId xmlns:a16="http://schemas.microsoft.com/office/drawing/2014/main" id="{A3BB76B5-B928-4940-8650-829080B170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DF43FC-14AD-4F90-89C9-8B4EEE683E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23AC62-FB8B-4CBA-9382-690C60CF7CF0}" type="slidenum">
              <a:rPr lang="en-US" smtClean="0"/>
              <a:t>‹#›</a:t>
            </a:fld>
            <a:endParaRPr lang="en-US"/>
          </a:p>
        </p:txBody>
      </p:sp>
    </p:spTree>
    <p:extLst>
      <p:ext uri="{BB962C8B-B14F-4D97-AF65-F5344CB8AC3E}">
        <p14:creationId xmlns:p14="http://schemas.microsoft.com/office/powerpoint/2010/main" val="2318579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100A894-9125-4518-8D94-71839370BD41}"/>
              </a:ext>
            </a:extLst>
          </p:cNvPr>
          <p:cNvSpPr txBox="1">
            <a:spLocks/>
          </p:cNvSpPr>
          <p:nvPr/>
        </p:nvSpPr>
        <p:spPr>
          <a:xfrm>
            <a:off x="324431" y="120453"/>
            <a:ext cx="11692101" cy="894616"/>
          </a:xfrm>
          <a:prstGeom prst="rect">
            <a:avLst/>
          </a:prstGeom>
          <a:solidFill>
            <a:srgbClr val="009B9C"/>
          </a:solidFill>
          <a:ln>
            <a:solidFill>
              <a:schemeClr val="bg1">
                <a:lumMod val="50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800" b="1" dirty="0">
                <a:solidFill>
                  <a:schemeClr val="bg1"/>
                </a:solidFill>
              </a:rPr>
              <a:t>MGH Cancer Center Grand Rounds 2023-2024</a:t>
            </a:r>
          </a:p>
          <a:p>
            <a:pPr algn="ctr"/>
            <a:r>
              <a:rPr lang="en-US" sz="1800" b="1" dirty="0">
                <a:solidFill>
                  <a:schemeClr val="bg1"/>
                </a:solidFill>
              </a:rPr>
              <a:t>Novel Therapeutics in Gynecologic Cancers</a:t>
            </a:r>
          </a:p>
          <a:p>
            <a:pPr algn="ctr"/>
            <a:r>
              <a:rPr lang="en-US" sz="1800" b="1" dirty="0">
                <a:solidFill>
                  <a:schemeClr val="bg1"/>
                </a:solidFill>
              </a:rPr>
              <a:t>October 5, 2023 | 12:00-1:00 PM </a:t>
            </a:r>
          </a:p>
        </p:txBody>
      </p:sp>
      <p:sp>
        <p:nvSpPr>
          <p:cNvPr id="5" name="Subtitle 2">
            <a:extLst>
              <a:ext uri="{FF2B5EF4-FFF2-40B4-BE49-F238E27FC236}">
                <a16:creationId xmlns:a16="http://schemas.microsoft.com/office/drawing/2014/main" id="{576761A3-34DC-469B-A3E0-3E92328EDB52}"/>
              </a:ext>
            </a:extLst>
          </p:cNvPr>
          <p:cNvSpPr txBox="1">
            <a:spLocks/>
          </p:cNvSpPr>
          <p:nvPr/>
        </p:nvSpPr>
        <p:spPr>
          <a:xfrm>
            <a:off x="324431" y="1206443"/>
            <a:ext cx="5837464" cy="532213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100" b="1" dirty="0">
                <a:solidFill>
                  <a:srgbClr val="009B9C"/>
                </a:solidFill>
                <a:cs typeface="Calibri" panose="020F0502020204030204" pitchFamily="34" charset="0"/>
              </a:rPr>
              <a:t>Learning Objectives</a:t>
            </a:r>
            <a:br>
              <a:rPr lang="en-US" sz="1100" b="1" dirty="0">
                <a:solidFill>
                  <a:srgbClr val="009B9C"/>
                </a:solidFill>
                <a:cs typeface="Calibri" panose="020F0502020204030204" pitchFamily="34" charset="0"/>
              </a:rPr>
            </a:br>
            <a:br>
              <a:rPr lang="en-US" sz="1100" b="1" dirty="0">
                <a:solidFill>
                  <a:srgbClr val="008AB0"/>
                </a:solidFill>
                <a:cs typeface="Calibri" panose="020F0502020204030204" pitchFamily="34" charset="0"/>
              </a:rPr>
            </a:br>
            <a:r>
              <a:rPr lang="en-US" sz="1100" i="1" dirty="0">
                <a:cs typeface="Calibri" panose="020F0502020204030204" pitchFamily="34" charset="0"/>
              </a:rPr>
              <a:t>Upon completion of this activity, participants will be able to:</a:t>
            </a:r>
          </a:p>
          <a:p>
            <a:r>
              <a:rPr lang="en-US" sz="1100" dirty="0">
                <a:effectLst/>
              </a:rPr>
              <a:t>Evaluate recent advances or controversies in hematology/oncology treatment, clinical research and/or basic science investigation presented in this series</a:t>
            </a:r>
            <a:endParaRPr lang="en-US" sz="1200" dirty="0">
              <a:effectLst/>
              <a:latin typeface="Times New Roman" panose="02020603050405020304" pitchFamily="18" charset="0"/>
              <a:ea typeface="Times New Roman" panose="02020603050405020304" pitchFamily="18" charset="0"/>
            </a:endParaRPr>
          </a:p>
          <a:p>
            <a:r>
              <a:rPr lang="en-US" sz="1100" dirty="0">
                <a:effectLst/>
              </a:rPr>
              <a:t>Assess opportunities to integrate information, tools or practices presented in this conference into how you deliver or support research and patient care</a:t>
            </a:r>
            <a:endParaRPr lang="en-US" sz="1200" dirty="0">
              <a:effectLst/>
              <a:latin typeface="Times New Roman" panose="02020603050405020304" pitchFamily="18" charset="0"/>
              <a:ea typeface="Times New Roman" panose="02020603050405020304" pitchFamily="18" charset="0"/>
            </a:endParaRPr>
          </a:p>
          <a:p>
            <a:r>
              <a:rPr lang="en-US" sz="1100" dirty="0">
                <a:effectLst/>
              </a:rPr>
              <a:t>Incorporate new information or perspectives from this conference into specific aspects of your responsibilities in patient care, research or the system in which you work</a:t>
            </a:r>
            <a:endParaRPr lang="en-US" sz="1200" dirty="0">
              <a:effectLst/>
              <a:latin typeface="Times New Roman" panose="02020603050405020304" pitchFamily="18" charset="0"/>
              <a:ea typeface="Times New Roman" panose="02020603050405020304" pitchFamily="18" charset="0"/>
            </a:endParaRPr>
          </a:p>
          <a:p>
            <a:r>
              <a:rPr lang="en-US" sz="1100" dirty="0">
                <a:effectLst/>
              </a:rPr>
              <a:t>Recognize evolving landscape of cancer care worldwide</a:t>
            </a:r>
            <a:endParaRPr lang="en-US" sz="1100" dirty="0">
              <a:effectLst/>
              <a:latin typeface="Cambria" panose="02040503050406030204" pitchFamily="18" charset="0"/>
              <a:ea typeface="Cambria" panose="02040503050406030204" pitchFamily="18" charset="0"/>
            </a:endParaRPr>
          </a:p>
          <a:p>
            <a:r>
              <a:rPr lang="en-US" sz="1100" dirty="0">
                <a:effectLst/>
              </a:rPr>
              <a:t>Demonstrate the role of team science in the advancement of hematology/oncology treatment, clinical research and/or basic science investigation presented in this series</a:t>
            </a:r>
            <a:endParaRPr lang="en-US" sz="1100" dirty="0">
              <a:effectLst/>
              <a:latin typeface="Cambria" panose="02040503050406030204" pitchFamily="18" charset="0"/>
              <a:ea typeface="Cambria" panose="02040503050406030204" pitchFamily="18" charset="0"/>
            </a:endParaRPr>
          </a:p>
          <a:p>
            <a:pPr marL="0" indent="0">
              <a:buNone/>
            </a:pPr>
            <a:endParaRPr lang="en-US" sz="1100" b="1" dirty="0">
              <a:solidFill>
                <a:srgbClr val="009B9C"/>
              </a:solidFill>
              <a:cs typeface="Calibri" panose="020F0502020204030204" pitchFamily="34" charset="0"/>
            </a:endParaRPr>
          </a:p>
          <a:p>
            <a:pPr marL="0" indent="0">
              <a:lnSpc>
                <a:spcPct val="100000"/>
              </a:lnSpc>
              <a:spcBef>
                <a:spcPts val="0"/>
              </a:spcBef>
              <a:buNone/>
            </a:pPr>
            <a:r>
              <a:rPr lang="en-US" sz="1100" b="1" dirty="0">
                <a:solidFill>
                  <a:srgbClr val="009B9C"/>
                </a:solidFill>
                <a:cs typeface="Calibri" panose="020F0502020204030204" pitchFamily="34" charset="0"/>
              </a:rPr>
              <a:t>Target Audience</a:t>
            </a:r>
            <a:br>
              <a:rPr lang="en-US" sz="1100" b="1" dirty="0">
                <a:solidFill>
                  <a:srgbClr val="008AB0"/>
                </a:solidFill>
                <a:cs typeface="Calibri" panose="020F0502020204030204" pitchFamily="34" charset="0"/>
              </a:rPr>
            </a:br>
            <a:r>
              <a:rPr lang="en-US" sz="1100" dirty="0">
                <a:cs typeface="Calibri" panose="020F0502020204030204" pitchFamily="34" charset="0"/>
              </a:rPr>
              <a:t>This activity is intended for medical professionals in the field of oncology.</a:t>
            </a:r>
            <a:br>
              <a:rPr lang="en-US" sz="1100" dirty="0">
                <a:cs typeface="Calibri" panose="020F0502020204030204" pitchFamily="34" charset="0"/>
              </a:rPr>
            </a:br>
            <a:br>
              <a:rPr lang="en-US" sz="1100" dirty="0">
                <a:cs typeface="Calibri" panose="020F0502020204030204" pitchFamily="34" charset="0"/>
              </a:rPr>
            </a:br>
            <a:br>
              <a:rPr lang="en-US" sz="1100" dirty="0">
                <a:cs typeface="Calibri" panose="020F0502020204030204" pitchFamily="34" charset="0"/>
              </a:rPr>
            </a:br>
            <a:r>
              <a:rPr lang="en-US" sz="1100" b="1" dirty="0">
                <a:solidFill>
                  <a:srgbClr val="009B9C"/>
                </a:solidFill>
                <a:cs typeface="Calibri" panose="020F0502020204030204" pitchFamily="34" charset="0"/>
              </a:rPr>
              <a:t>Course Director</a:t>
            </a:r>
            <a:br>
              <a:rPr lang="en-US" sz="1100" b="1" dirty="0">
                <a:solidFill>
                  <a:srgbClr val="008AB0"/>
                </a:solidFill>
                <a:cs typeface="Calibri" panose="020F0502020204030204" pitchFamily="34" charset="0"/>
              </a:rPr>
            </a:br>
            <a:r>
              <a:rPr lang="en-US" sz="1100" dirty="0"/>
              <a:t>Colin D. Weekes, MD, PhD</a:t>
            </a:r>
          </a:p>
          <a:p>
            <a:pPr marL="0" indent="0">
              <a:lnSpc>
                <a:spcPct val="100000"/>
              </a:lnSpc>
              <a:spcBef>
                <a:spcPts val="0"/>
              </a:spcBef>
              <a:buNone/>
            </a:pPr>
            <a:r>
              <a:rPr lang="en-US" sz="1100" i="1" dirty="0"/>
              <a:t>Massachusetts General Hospital Cancer Center</a:t>
            </a:r>
          </a:p>
          <a:p>
            <a:pPr marL="0" indent="0">
              <a:lnSpc>
                <a:spcPct val="100000"/>
              </a:lnSpc>
              <a:spcBef>
                <a:spcPts val="0"/>
              </a:spcBef>
              <a:buNone/>
            </a:pPr>
            <a:br>
              <a:rPr lang="en-US" sz="1100" i="1" dirty="0"/>
            </a:br>
            <a:r>
              <a:rPr lang="en-US" sz="1100" b="1" dirty="0">
                <a:solidFill>
                  <a:srgbClr val="009B9C"/>
                </a:solidFill>
                <a:cs typeface="Calibri" panose="020F0502020204030204" pitchFamily="34" charset="0"/>
              </a:rPr>
              <a:t>Speaker/Faculty</a:t>
            </a:r>
            <a:br>
              <a:rPr lang="en-US" sz="1100" b="1" dirty="0">
                <a:solidFill>
                  <a:srgbClr val="008AB0"/>
                </a:solidFill>
                <a:cs typeface="Calibri" panose="020F0502020204030204" pitchFamily="34" charset="0"/>
              </a:rPr>
            </a:br>
            <a:r>
              <a:rPr lang="en-US" sz="1100" b="0" i="0" dirty="0">
                <a:effectLst/>
              </a:rPr>
              <a:t>Roisin O’Cearbhaill, MD</a:t>
            </a:r>
          </a:p>
          <a:p>
            <a:pPr marL="0" indent="0">
              <a:lnSpc>
                <a:spcPct val="100000"/>
              </a:lnSpc>
              <a:spcBef>
                <a:spcPts val="0"/>
              </a:spcBef>
              <a:buNone/>
            </a:pPr>
            <a:r>
              <a:rPr lang="en-US" sz="1100" b="0" i="0" dirty="0">
                <a:effectLst/>
              </a:rPr>
              <a:t>Memorial Sloan-Kettering Cancer Center</a:t>
            </a:r>
            <a:br>
              <a:rPr lang="en-US" sz="1100" b="1" dirty="0">
                <a:solidFill>
                  <a:srgbClr val="008AB0"/>
                </a:solidFill>
                <a:cs typeface="Calibri" panose="020F0502020204030204" pitchFamily="34" charset="0"/>
              </a:rPr>
            </a:br>
            <a:br>
              <a:rPr lang="en-US" sz="1100" dirty="0"/>
            </a:br>
            <a:endParaRPr lang="en-US" sz="1100" dirty="0">
              <a:cs typeface="Calibri" panose="020F0502020204030204" pitchFamily="34" charset="0"/>
            </a:endParaRPr>
          </a:p>
          <a:p>
            <a:pPr marL="0" indent="0">
              <a:buNone/>
            </a:pPr>
            <a:endParaRPr lang="en-US" sz="1100" dirty="0">
              <a:cs typeface="Calibri" panose="020F0502020204030204" pitchFamily="34" charset="0"/>
            </a:endParaRPr>
          </a:p>
        </p:txBody>
      </p:sp>
      <p:sp>
        <p:nvSpPr>
          <p:cNvPr id="6" name="TextBox 5">
            <a:extLst>
              <a:ext uri="{FF2B5EF4-FFF2-40B4-BE49-F238E27FC236}">
                <a16:creationId xmlns:a16="http://schemas.microsoft.com/office/drawing/2014/main" id="{D6B82526-7EF1-42DE-82D9-AAAF9A551C89}"/>
              </a:ext>
            </a:extLst>
          </p:cNvPr>
          <p:cNvSpPr txBox="1"/>
          <p:nvPr/>
        </p:nvSpPr>
        <p:spPr>
          <a:xfrm>
            <a:off x="6913229" y="1994327"/>
            <a:ext cx="5103303" cy="2800767"/>
          </a:xfrm>
          <a:prstGeom prst="rect">
            <a:avLst/>
          </a:prstGeom>
          <a:noFill/>
          <a:ln>
            <a:solidFill>
              <a:schemeClr val="bg1">
                <a:lumMod val="75000"/>
              </a:schemeClr>
            </a:solidFill>
          </a:ln>
        </p:spPr>
        <p:txBody>
          <a:bodyPr wrap="square" rtlCol="0">
            <a:spAutoFit/>
          </a:bodyPr>
          <a:lstStyle/>
          <a:p>
            <a:pPr algn="ctr"/>
            <a:r>
              <a:rPr lang="en-US" sz="1100" b="1" dirty="0">
                <a:solidFill>
                  <a:srgbClr val="009B9C"/>
                </a:solidFill>
                <a:latin typeface="Calibri" panose="020F0502020204030204" pitchFamily="34" charset="0"/>
                <a:cs typeface="Calibri" panose="020F0502020204030204" pitchFamily="34" charset="0"/>
              </a:rPr>
              <a:t>ACCREDITATION</a:t>
            </a:r>
            <a:r>
              <a:rPr lang="en-US" sz="1100" b="1" dirty="0">
                <a:latin typeface="Calibri" panose="020F0502020204030204" pitchFamily="34" charset="0"/>
                <a:cs typeface="Calibri" panose="020F0502020204030204" pitchFamily="34" charset="0"/>
              </a:rPr>
              <a:t> </a:t>
            </a:r>
            <a:br>
              <a:rPr lang="en-US" sz="1100" b="1" dirty="0">
                <a:latin typeface="Calibri" panose="020F0502020204030204" pitchFamily="34" charset="0"/>
                <a:cs typeface="Calibri" panose="020F0502020204030204" pitchFamily="34" charset="0"/>
              </a:rPr>
            </a:br>
            <a:r>
              <a:rPr lang="en-US" sz="1100" dirty="0">
                <a:effectLst/>
              </a:rPr>
              <a:t>In support of improving patient care, Mass General Brigham is jointly accredited by the Accreditation Council for Continuing Medical Education (ACCME), the Accreditation Council for Pharmacy Education (ACPE), and the American Nurses Credentialing Center (ANCC), to provide continuing education for the healthcare team.</a:t>
            </a:r>
          </a:p>
          <a:p>
            <a:pPr algn="ctr"/>
            <a:endParaRPr lang="en-US" sz="1100" dirty="0">
              <a:effectLst/>
            </a:endParaRPr>
          </a:p>
          <a:p>
            <a:pPr algn="ctr"/>
            <a:r>
              <a:rPr lang="en-US" sz="1100" b="1" dirty="0">
                <a:effectLst/>
              </a:rPr>
              <a:t>Credit Designation Statements</a:t>
            </a:r>
            <a:endParaRPr lang="en-US" sz="1100" dirty="0">
              <a:effectLst/>
            </a:endParaRPr>
          </a:p>
          <a:p>
            <a:pPr algn="ctr"/>
            <a:r>
              <a:rPr lang="en-US" sz="1100" b="1" i="1" u="sng" dirty="0">
                <a:effectLst/>
              </a:rPr>
              <a:t>AMA PRA Category 1 </a:t>
            </a:r>
            <a:r>
              <a:rPr lang="en-US" sz="1100" b="1" i="1" u="sng" dirty="0" err="1">
                <a:effectLst/>
              </a:rPr>
              <a:t>Credit</a:t>
            </a:r>
            <a:r>
              <a:rPr lang="en-US" sz="1100" b="1" i="1" u="sng" baseline="30000" dirty="0" err="1">
                <a:effectLst/>
              </a:rPr>
              <a:t>TM</a:t>
            </a:r>
            <a:br>
              <a:rPr lang="en-US" sz="1100" dirty="0">
                <a:effectLst/>
              </a:rPr>
            </a:br>
            <a:r>
              <a:rPr lang="en-US" sz="1100" dirty="0">
                <a:effectLst/>
              </a:rPr>
              <a:t>Mass General Brigham designates this live activity for a maximum of 1</a:t>
            </a:r>
            <a:r>
              <a:rPr lang="en-US" sz="1100" i="1" dirty="0">
                <a:effectLst/>
              </a:rPr>
              <a:t> AMA PRA Category 1 </a:t>
            </a:r>
            <a:r>
              <a:rPr lang="en-US" sz="1100" i="1" dirty="0" err="1">
                <a:effectLst/>
              </a:rPr>
              <a:t>Credit</a:t>
            </a:r>
            <a:r>
              <a:rPr lang="en-US" sz="1100" i="1" baseline="30000" dirty="0" err="1">
                <a:effectLst/>
              </a:rPr>
              <a:t>TM</a:t>
            </a:r>
            <a:r>
              <a:rPr lang="en-US" sz="1100" dirty="0">
                <a:effectLst/>
              </a:rPr>
              <a:t>. Physicians should claim only the credit commensurate with the extent of their participation in the activity.</a:t>
            </a:r>
          </a:p>
          <a:p>
            <a:pPr algn="ctr"/>
            <a:endParaRPr lang="en-US" sz="1100" dirty="0">
              <a:effectLst/>
            </a:endParaRPr>
          </a:p>
          <a:p>
            <a:pPr algn="ctr"/>
            <a:r>
              <a:rPr lang="en-US" sz="1100" b="1" u="sng" dirty="0">
                <a:effectLst/>
              </a:rPr>
              <a:t>Nursing</a:t>
            </a:r>
            <a:br>
              <a:rPr lang="en-US" sz="1100" dirty="0">
                <a:effectLst/>
              </a:rPr>
            </a:br>
            <a:r>
              <a:rPr lang="en-US" sz="1100" dirty="0">
                <a:effectLst/>
              </a:rPr>
              <a:t>Mass General Brigham designates this activity for 1 ANCC contact hour. Nurses should only claim credit commensurate with the extent of their participation in the activity.</a:t>
            </a:r>
          </a:p>
          <a:p>
            <a:endParaRPr lang="en-US" sz="1100" dirty="0"/>
          </a:p>
        </p:txBody>
      </p:sp>
      <p:sp>
        <p:nvSpPr>
          <p:cNvPr id="7" name="TextBox 6">
            <a:extLst>
              <a:ext uri="{FF2B5EF4-FFF2-40B4-BE49-F238E27FC236}">
                <a16:creationId xmlns:a16="http://schemas.microsoft.com/office/drawing/2014/main" id="{96DC3CFB-91E3-4C15-8888-FBDD3490FED5}"/>
              </a:ext>
            </a:extLst>
          </p:cNvPr>
          <p:cNvSpPr txBox="1"/>
          <p:nvPr/>
        </p:nvSpPr>
        <p:spPr>
          <a:xfrm>
            <a:off x="6913229" y="1206443"/>
            <a:ext cx="4854218" cy="677108"/>
          </a:xfrm>
          <a:prstGeom prst="rect">
            <a:avLst/>
          </a:prstGeom>
          <a:noFill/>
          <a:ln w="28575">
            <a:solidFill>
              <a:schemeClr val="accent4"/>
            </a:solidFill>
          </a:ln>
        </p:spPr>
        <p:txBody>
          <a:bodyPr wrap="square">
            <a:spAutoFit/>
          </a:bodyPr>
          <a:lstStyle/>
          <a:p>
            <a:pPr algn="l"/>
            <a:r>
              <a:rPr lang="en-US" sz="1800" b="1" dirty="0">
                <a:solidFill>
                  <a:srgbClr val="FF0000"/>
                </a:solidFill>
                <a:latin typeface="Calibri" panose="020F0502020204030204" pitchFamily="34" charset="0"/>
                <a:cs typeface="Calibri" panose="020F0502020204030204" pitchFamily="34" charset="0"/>
              </a:rPr>
              <a:t>SMS Code for Attendance: </a:t>
            </a:r>
          </a:p>
          <a:p>
            <a:pPr algn="l"/>
            <a:r>
              <a:rPr lang="en-US" sz="2000" dirty="0"/>
              <a:t>Text</a:t>
            </a:r>
            <a:r>
              <a:rPr lang="en-US" sz="1800" b="1" dirty="0">
                <a:solidFill>
                  <a:srgbClr val="FF0000"/>
                </a:solidFill>
                <a:latin typeface="Calibri" panose="020F0502020204030204" pitchFamily="34" charset="0"/>
                <a:cs typeface="Calibri" panose="020F0502020204030204" pitchFamily="34" charset="0"/>
              </a:rPr>
              <a:t> </a:t>
            </a:r>
            <a:r>
              <a:rPr lang="en-US" b="1" i="0" dirty="0">
                <a:solidFill>
                  <a:srgbClr val="2F2F2F"/>
                </a:solidFill>
                <a:effectLst/>
                <a:highlight>
                  <a:srgbClr val="FFFF00"/>
                </a:highlight>
                <a:latin typeface="muli"/>
              </a:rPr>
              <a:t>####</a:t>
            </a:r>
            <a:r>
              <a:rPr lang="en-US" b="1" i="0" dirty="0">
                <a:solidFill>
                  <a:srgbClr val="2F2F2F"/>
                </a:solidFill>
                <a:effectLst/>
                <a:latin typeface="muli"/>
              </a:rPr>
              <a:t> </a:t>
            </a:r>
            <a:r>
              <a:rPr lang="en-US" sz="1800" b="1" dirty="0">
                <a:latin typeface="Calibri" panose="020F0502020204030204" pitchFamily="34" charset="0"/>
                <a:cs typeface="Calibri" panose="020F0502020204030204" pitchFamily="34" charset="0"/>
              </a:rPr>
              <a:t>to </a:t>
            </a:r>
            <a:r>
              <a:rPr lang="en-US" sz="2000" dirty="0"/>
              <a:t>857-214-2277</a:t>
            </a:r>
            <a:endParaRPr lang="en-US" sz="1100" b="1" dirty="0">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24E8D993-6EBC-B322-D4C5-EB1D1B2259DA}"/>
              </a:ext>
            </a:extLst>
          </p:cNvPr>
          <p:cNvSpPr txBox="1"/>
          <p:nvPr/>
        </p:nvSpPr>
        <p:spPr>
          <a:xfrm>
            <a:off x="3370502" y="6209582"/>
            <a:ext cx="6094378" cy="369332"/>
          </a:xfrm>
          <a:prstGeom prst="rect">
            <a:avLst/>
          </a:prstGeom>
          <a:noFill/>
        </p:spPr>
        <p:txBody>
          <a:bodyPr wrap="square">
            <a:spAutoFit/>
          </a:bodyPr>
          <a:lstStyle/>
          <a:p>
            <a:r>
              <a:rPr lang="en-US" b="1" i="1" dirty="0"/>
              <a:t>This session will broadcast outside of Mass General Brigham</a:t>
            </a:r>
            <a:endParaRPr lang="en-US" dirty="0"/>
          </a:p>
        </p:txBody>
      </p:sp>
      <p:sp>
        <p:nvSpPr>
          <p:cNvPr id="3" name="TextBox 2">
            <a:extLst>
              <a:ext uri="{FF2B5EF4-FFF2-40B4-BE49-F238E27FC236}">
                <a16:creationId xmlns:a16="http://schemas.microsoft.com/office/drawing/2014/main" id="{70F537D8-BDC6-A3DC-1534-906112529BBB}"/>
              </a:ext>
            </a:extLst>
          </p:cNvPr>
          <p:cNvSpPr txBox="1"/>
          <p:nvPr/>
        </p:nvSpPr>
        <p:spPr>
          <a:xfrm>
            <a:off x="6913228" y="4873782"/>
            <a:ext cx="5103303" cy="369332"/>
          </a:xfrm>
          <a:prstGeom prst="rect">
            <a:avLst/>
          </a:prstGeom>
          <a:noFill/>
        </p:spPr>
        <p:txBody>
          <a:bodyPr wrap="square">
            <a:spAutoFit/>
          </a:bodyPr>
          <a:lstStyle/>
          <a:p>
            <a:pPr algn="ctr"/>
            <a:r>
              <a:rPr lang="en-US" b="1" i="1" dirty="0"/>
              <a:t>The sessions in this series are being recorded</a:t>
            </a:r>
            <a:endParaRPr lang="en-US" dirty="0"/>
          </a:p>
        </p:txBody>
      </p:sp>
    </p:spTree>
    <p:extLst>
      <p:ext uri="{BB962C8B-B14F-4D97-AF65-F5344CB8AC3E}">
        <p14:creationId xmlns:p14="http://schemas.microsoft.com/office/powerpoint/2010/main" val="2505002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2EA6C-81A6-4DA1-B05E-74AA088091A7}"/>
              </a:ext>
            </a:extLst>
          </p:cNvPr>
          <p:cNvSpPr>
            <a:spLocks noGrp="1"/>
          </p:cNvSpPr>
          <p:nvPr>
            <p:ph type="ctrTitle"/>
          </p:nvPr>
        </p:nvSpPr>
        <p:spPr>
          <a:xfrm>
            <a:off x="2902226" y="126447"/>
            <a:ext cx="6387548" cy="342900"/>
          </a:xfrm>
          <a:solidFill>
            <a:srgbClr val="009CA6"/>
          </a:solidFill>
          <a:ln>
            <a:solidFill>
              <a:schemeClr val="bg1">
                <a:lumMod val="50000"/>
              </a:schemeClr>
            </a:solidFill>
          </a:ln>
        </p:spPr>
        <p:txBody>
          <a:bodyPr>
            <a:noAutofit/>
          </a:bodyPr>
          <a:lstStyle/>
          <a:p>
            <a:r>
              <a:rPr lang="en-US" sz="2000" b="1" dirty="0">
                <a:solidFill>
                  <a:schemeClr val="bg1"/>
                </a:solidFill>
              </a:rPr>
              <a:t>Disclosure Summary of Relevant Financial Relationships</a:t>
            </a:r>
          </a:p>
        </p:txBody>
      </p:sp>
      <p:sp>
        <p:nvSpPr>
          <p:cNvPr id="3" name="Subtitle 2">
            <a:extLst>
              <a:ext uri="{FF2B5EF4-FFF2-40B4-BE49-F238E27FC236}">
                <a16:creationId xmlns:a16="http://schemas.microsoft.com/office/drawing/2014/main" id="{00300E14-F918-4E7C-8175-9CE9B13D1F0A}"/>
              </a:ext>
            </a:extLst>
          </p:cNvPr>
          <p:cNvSpPr>
            <a:spLocks noGrp="1"/>
          </p:cNvSpPr>
          <p:nvPr>
            <p:ph type="subTitle" idx="1"/>
          </p:nvPr>
        </p:nvSpPr>
        <p:spPr>
          <a:xfrm>
            <a:off x="171349" y="657142"/>
            <a:ext cx="11615837" cy="5354551"/>
          </a:xfrm>
        </p:spPr>
        <p:txBody>
          <a:bodyPr>
            <a:noAutofit/>
          </a:bodyPr>
          <a:lstStyle/>
          <a:p>
            <a:pPr marL="0" marR="400050" algn="l">
              <a:spcBef>
                <a:spcPts val="0"/>
              </a:spcBef>
              <a:spcAft>
                <a:spcPts val="0"/>
              </a:spcAft>
            </a:pPr>
            <a:r>
              <a:rPr lang="en-US" sz="1100" b="1" dirty="0">
                <a:effectLst/>
                <a:latin typeface="Calibri" panose="020F050202020403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MITIGATION STRATEGIES </a:t>
            </a:r>
            <a:br>
              <a:rPr lang="en-US" sz="1100" dirty="0">
                <a:solidFill>
                  <a:srgbClr val="000000"/>
                </a:solidFill>
                <a:effectLst/>
                <a:latin typeface="Calibri" panose="020F0502020204030204" pitchFamily="34" charset="0"/>
                <a:ea typeface="Times New Roman" panose="02020603050405020304" pitchFamily="18" charset="0"/>
              </a:rPr>
            </a:br>
            <a:r>
              <a:rPr lang="en-US" sz="1100" dirty="0">
                <a:solidFill>
                  <a:srgbClr val="000000"/>
                </a:solidFill>
                <a:effectLst/>
                <a:latin typeface="Calibri" panose="020F0502020204030204" pitchFamily="34" charset="0"/>
                <a:ea typeface="Times New Roman" panose="02020603050405020304" pitchFamily="18" charset="0"/>
              </a:rPr>
              <a:t>Mass General Brigham has implemented a process to mitigate relevant financial relationships for this continuing education (CE) </a:t>
            </a:r>
            <a:br>
              <a:rPr lang="en-US" sz="1100" dirty="0">
                <a:solidFill>
                  <a:srgbClr val="000000"/>
                </a:solidFill>
                <a:effectLst/>
                <a:latin typeface="Calibri" panose="020F0502020204030204" pitchFamily="34" charset="0"/>
                <a:ea typeface="Times New Roman" panose="02020603050405020304" pitchFamily="18" charset="0"/>
              </a:rPr>
            </a:br>
            <a:r>
              <a:rPr lang="en-US" sz="1100" dirty="0">
                <a:solidFill>
                  <a:srgbClr val="000000"/>
                </a:solidFill>
                <a:effectLst/>
                <a:latin typeface="Calibri" panose="020F0502020204030204" pitchFamily="34" charset="0"/>
                <a:ea typeface="Times New Roman" panose="02020603050405020304" pitchFamily="18" charset="0"/>
              </a:rPr>
              <a:t>activity to help ensure content objectivity, independence, fair balance and ensure that the content is aligned with the interest of the public.  </a:t>
            </a:r>
            <a:endParaRPr lang="en-US" sz="1100" dirty="0">
              <a:solidFill>
                <a:srgbClr val="000000"/>
              </a:solidFill>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400" b="1" dirty="0">
                <a:effectLst/>
                <a:latin typeface="Calibri" panose="020F0502020204030204" pitchFamily="34" charset="0"/>
                <a:ea typeface="Times New Roman" panose="02020603050405020304" pitchFamily="18" charset="0"/>
              </a:rPr>
              <a:t> </a:t>
            </a:r>
            <a:endParaRPr lang="en-US" sz="100" dirty="0">
              <a:effectLst/>
              <a:latin typeface="Times New Roman" panose="02020603050405020304" pitchFamily="18" charset="0"/>
              <a:ea typeface="Times New Roman" panose="02020603050405020304" pitchFamily="18" charset="0"/>
            </a:endParaRPr>
          </a:p>
          <a:p>
            <a:pPr marL="0" marR="0" algn="l">
              <a:spcBef>
                <a:spcPts val="500"/>
              </a:spcBef>
              <a:spcAft>
                <a:spcPts val="500"/>
              </a:spcAft>
            </a:pPr>
            <a:r>
              <a:rPr lang="en-US" sz="1100" b="1" dirty="0">
                <a:solidFill>
                  <a:srgbClr val="000000"/>
                </a:solidFill>
                <a:effectLst/>
                <a:latin typeface="Calibri" panose="020F0502020204030204" pitchFamily="34" charset="0"/>
                <a:ea typeface="MS Mincho" panose="02020609040205080304" pitchFamily="49" charset="-128"/>
              </a:rPr>
              <a:t>The following planners have reported no relevant financial relationship with an ineligible company: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err="1">
                <a:effectLst/>
                <a:latin typeface="Calibri" panose="020F0502020204030204" pitchFamily="34" charset="0"/>
                <a:ea typeface="Times New Roman" panose="02020603050405020304" pitchFamily="18" charset="0"/>
              </a:rPr>
              <a:t>Kellyann</a:t>
            </a:r>
            <a:r>
              <a:rPr lang="en-US" sz="1100" b="1" dirty="0">
                <a:effectLst/>
                <a:latin typeface="Calibri" panose="020F0502020204030204" pitchFamily="34" charset="0"/>
                <a:ea typeface="Times New Roman" panose="02020603050405020304" pitchFamily="18" charset="0"/>
              </a:rPr>
              <a:t> Jeffries, CNP</a:t>
            </a:r>
          </a:p>
          <a:p>
            <a:pPr marL="0" marR="400050" algn="l">
              <a:spcBef>
                <a:spcPts val="0"/>
              </a:spcBef>
              <a:spcAft>
                <a:spcPts val="0"/>
              </a:spcAft>
            </a:pPr>
            <a:r>
              <a:rPr lang="en-US" sz="1100" i="1" dirty="0">
                <a:effectLst/>
                <a:latin typeface="Calibri" panose="020F050202020403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effectLst/>
                <a:latin typeface="Calibri" panose="020F0502020204030204" pitchFamily="34" charset="0"/>
                <a:ea typeface="MS Mincho" panose="02020609040205080304" pitchFamily="49" charset="-128"/>
              </a:rPr>
              <a:t>The following planners have reported a relevant financial relationship with </a:t>
            </a:r>
            <a:r>
              <a:rPr lang="en-US" sz="1100" b="1" dirty="0">
                <a:solidFill>
                  <a:srgbClr val="000000"/>
                </a:solidFill>
                <a:effectLst/>
                <a:latin typeface="Calibri" panose="020F0502020204030204" pitchFamily="34" charset="0"/>
                <a:ea typeface="MS Mincho" panose="02020609040205080304" pitchFamily="49" charset="-128"/>
              </a:rPr>
              <a:t>an ineligible company:</a:t>
            </a:r>
            <a:br>
              <a:rPr lang="en-US" sz="1100" b="1" dirty="0">
                <a:solidFill>
                  <a:srgbClr val="000000"/>
                </a:solidFill>
                <a:effectLst/>
                <a:latin typeface="Calibri" panose="020F0502020204030204" pitchFamily="34" charset="0"/>
                <a:ea typeface="MS Mincho" panose="02020609040205080304" pitchFamily="49" charset="-128"/>
              </a:rPr>
            </a:br>
            <a:endParaRPr lang="en-US" sz="500" dirty="0">
              <a:effectLst/>
              <a:latin typeface="Times New Roman" panose="02020603050405020304" pitchFamily="18" charset="0"/>
              <a:ea typeface="Times New Roman" panose="02020603050405020304" pitchFamily="18" charset="0"/>
            </a:endParaRPr>
          </a:p>
          <a:p>
            <a:pPr marR="400050" algn="l">
              <a:spcBef>
                <a:spcPts val="0"/>
              </a:spcBef>
            </a:pPr>
            <a:r>
              <a:rPr lang="en-US" sz="1100" b="1" dirty="0">
                <a:latin typeface="Calibri" panose="020F0502020204030204" pitchFamily="34" charset="0"/>
              </a:rPr>
              <a:t>Colin D. Weekes, MD, PhD </a:t>
            </a:r>
          </a:p>
          <a:p>
            <a:pPr marR="400050" algn="l">
              <a:spcBef>
                <a:spcPts val="0"/>
              </a:spcBef>
            </a:pPr>
            <a:r>
              <a:rPr lang="en-US" sz="1100" i="1" dirty="0">
                <a:solidFill>
                  <a:srgbClr val="000000"/>
                </a:solidFill>
                <a:latin typeface="Calibri" panose="020F0502020204030204" pitchFamily="34" charset="0"/>
              </a:rPr>
              <a:t>Consultant</a:t>
            </a:r>
            <a:r>
              <a:rPr lang="en-US" sz="1100" dirty="0">
                <a:solidFill>
                  <a:srgbClr val="000000"/>
                </a:solidFill>
                <a:latin typeface="Calibri" panose="020F0502020204030204" pitchFamily="34" charset="0"/>
              </a:rPr>
              <a:t>: Ipsen, Genentech, Actuate Therapeutics</a:t>
            </a:r>
          </a:p>
          <a:p>
            <a:pPr marR="400050" algn="l">
              <a:spcBef>
                <a:spcPts val="0"/>
              </a:spcBef>
            </a:pPr>
            <a:r>
              <a:rPr lang="en-US" sz="1100" i="1" dirty="0">
                <a:solidFill>
                  <a:srgbClr val="000000"/>
                </a:solidFill>
                <a:latin typeface="Calibri" panose="020F0502020204030204" pitchFamily="34" charset="0"/>
              </a:rPr>
              <a:t>Research Funding</a:t>
            </a:r>
            <a:r>
              <a:rPr lang="en-US" sz="1100" dirty="0">
                <a:solidFill>
                  <a:srgbClr val="000000"/>
                </a:solidFill>
                <a:latin typeface="Calibri" panose="020F0502020204030204" pitchFamily="34" charset="0"/>
              </a:rPr>
              <a:t>: Novartis, Genentech, Actuate Therapeutics, </a:t>
            </a:r>
            <a:r>
              <a:rPr lang="en-US" sz="1100" dirty="0" err="1">
                <a:solidFill>
                  <a:srgbClr val="000000"/>
                </a:solidFill>
                <a:latin typeface="Calibri" panose="020F0502020204030204" pitchFamily="34" charset="0"/>
              </a:rPr>
              <a:t>Elicio</a:t>
            </a:r>
            <a:r>
              <a:rPr lang="en-US" sz="1100" dirty="0">
                <a:solidFill>
                  <a:srgbClr val="000000"/>
                </a:solidFill>
                <a:latin typeface="Calibri" panose="020F0502020204030204" pitchFamily="34" charset="0"/>
              </a:rPr>
              <a:t> Therapeutics, OncoC4, </a:t>
            </a:r>
            <a:r>
              <a:rPr lang="en-US" sz="1100" dirty="0" err="1">
                <a:solidFill>
                  <a:srgbClr val="000000"/>
                </a:solidFill>
                <a:latin typeface="Calibri" panose="020F0502020204030204" pitchFamily="34" charset="0"/>
              </a:rPr>
              <a:t>Deciphera</a:t>
            </a:r>
            <a:r>
              <a:rPr lang="en-US" sz="1100" dirty="0">
                <a:solidFill>
                  <a:srgbClr val="000000"/>
                </a:solidFill>
                <a:latin typeface="Calibri" panose="020F0502020204030204" pitchFamily="34" charset="0"/>
              </a:rPr>
              <a:t> Pharmaceuticals</a:t>
            </a:r>
          </a:p>
          <a:p>
            <a:pPr marR="400050" algn="l">
              <a:spcBef>
                <a:spcPts val="0"/>
              </a:spcBef>
            </a:pPr>
            <a:r>
              <a:rPr lang="en-US" sz="1100" i="1" dirty="0">
                <a:solidFill>
                  <a:srgbClr val="000000"/>
                </a:solidFill>
                <a:latin typeface="Calibri" panose="020F0502020204030204" pitchFamily="34" charset="0"/>
              </a:rPr>
              <a:t>Scientific Advisory Board</a:t>
            </a:r>
            <a:r>
              <a:rPr lang="en-US" sz="1100" dirty="0">
                <a:solidFill>
                  <a:srgbClr val="000000"/>
                </a:solidFill>
                <a:latin typeface="Calibri" panose="020F0502020204030204" pitchFamily="34" charset="0"/>
              </a:rPr>
              <a:t>: </a:t>
            </a:r>
            <a:r>
              <a:rPr lang="en-US" sz="1100" dirty="0" err="1">
                <a:solidFill>
                  <a:srgbClr val="000000"/>
                </a:solidFill>
                <a:latin typeface="Calibri" panose="020F0502020204030204" pitchFamily="34" charset="0"/>
              </a:rPr>
              <a:t>VRise</a:t>
            </a:r>
            <a:r>
              <a:rPr lang="en-US" sz="1100" dirty="0">
                <a:solidFill>
                  <a:srgbClr val="000000"/>
                </a:solidFill>
                <a:latin typeface="Calibri" panose="020F0502020204030204" pitchFamily="34" charset="0"/>
              </a:rPr>
              <a:t> Therapeutics</a:t>
            </a:r>
          </a:p>
          <a:p>
            <a:pPr marR="400050" algn="l">
              <a:spcBef>
                <a:spcPts val="0"/>
              </a:spcBef>
            </a:pPr>
            <a:endParaRPr lang="en-US" sz="1100" b="1" dirty="0">
              <a:latin typeface="Calibri" panose="020F0502020204030204" pitchFamily="34" charset="0"/>
            </a:endParaRPr>
          </a:p>
          <a:p>
            <a:pPr marR="400050" algn="l">
              <a:spcBef>
                <a:spcPts val="0"/>
              </a:spcBef>
            </a:pPr>
            <a:r>
              <a:rPr lang="en-US" sz="1100" b="1" dirty="0">
                <a:latin typeface="Calibri" panose="020F0502020204030204" pitchFamily="34" charset="0"/>
              </a:rPr>
              <a:t>Kerry Reynolds</a:t>
            </a:r>
          </a:p>
          <a:p>
            <a:pPr marR="400050" algn="l">
              <a:spcBef>
                <a:spcPts val="0"/>
              </a:spcBef>
            </a:pPr>
            <a:r>
              <a:rPr lang="en-US" sz="1100" i="1" dirty="0">
                <a:solidFill>
                  <a:srgbClr val="000000"/>
                </a:solidFill>
                <a:latin typeface="Calibri" panose="020F0502020204030204" pitchFamily="34" charset="0"/>
              </a:rPr>
              <a:t>Advisory Board</a:t>
            </a:r>
            <a:r>
              <a:rPr lang="en-US" sz="1100" dirty="0">
                <a:solidFill>
                  <a:srgbClr val="000000"/>
                </a:solidFill>
                <a:latin typeface="Calibri" panose="020F0502020204030204" pitchFamily="34" charset="0"/>
              </a:rPr>
              <a:t>: SAGA Diagnostics</a:t>
            </a:r>
            <a:br>
              <a:rPr lang="en-US" sz="1100" b="1" dirty="0">
                <a:latin typeface="Calibri" panose="020F0502020204030204" pitchFamily="34" charset="0"/>
              </a:rPr>
            </a:br>
            <a:r>
              <a:rPr lang="en-US" sz="1100" i="1" dirty="0">
                <a:solidFill>
                  <a:srgbClr val="000000"/>
                </a:solidFill>
                <a:latin typeface="Calibri" panose="020F0502020204030204" pitchFamily="34" charset="0"/>
              </a:rPr>
              <a:t>Public Stock</a:t>
            </a:r>
            <a:r>
              <a:rPr lang="en-US" sz="1100" dirty="0">
                <a:solidFill>
                  <a:srgbClr val="000000"/>
                </a:solidFill>
                <a:latin typeface="Calibri" panose="020F0502020204030204" pitchFamily="34" charset="0"/>
              </a:rPr>
              <a:t>: Biogen (ended)</a:t>
            </a:r>
            <a:br>
              <a:rPr lang="en-US" sz="1100" dirty="0">
                <a:solidFill>
                  <a:srgbClr val="000000"/>
                </a:solidFill>
                <a:latin typeface="Calibri" panose="020F0502020204030204" pitchFamily="34" charset="0"/>
              </a:rPr>
            </a:br>
            <a:endParaRPr lang="en-US" sz="1100" dirty="0">
              <a:solidFill>
                <a:srgbClr val="000000"/>
              </a:solidFill>
              <a:latin typeface="Calibri" panose="020F0502020204030204" pitchFamily="34" charset="0"/>
            </a:endParaRPr>
          </a:p>
          <a:p>
            <a:pPr marR="400050" algn="l">
              <a:spcBef>
                <a:spcPts val="0"/>
              </a:spcBef>
            </a:pPr>
            <a:r>
              <a:rPr lang="en-US" sz="1100" b="1" dirty="0">
                <a:latin typeface="Calibri" panose="020F0502020204030204" pitchFamily="34" charset="0"/>
              </a:rPr>
              <a:t>Priscilla Brastianos, MD </a:t>
            </a:r>
          </a:p>
          <a:p>
            <a:pPr marR="400050" algn="l">
              <a:spcBef>
                <a:spcPts val="0"/>
              </a:spcBef>
            </a:pPr>
            <a:r>
              <a:rPr lang="en-US" sz="1100" i="1" dirty="0">
                <a:solidFill>
                  <a:srgbClr val="000000"/>
                </a:solidFill>
                <a:latin typeface="Calibri" panose="020F0502020204030204" pitchFamily="34" charset="0"/>
              </a:rPr>
              <a:t>Consultant/Advisor</a:t>
            </a:r>
            <a:r>
              <a:rPr lang="en-US" sz="1100" dirty="0">
                <a:solidFill>
                  <a:srgbClr val="000000"/>
                </a:solidFill>
                <a:latin typeface="Calibri" panose="020F0502020204030204" pitchFamily="34" charset="0"/>
              </a:rPr>
              <a:t>: </a:t>
            </a:r>
            <a:r>
              <a:rPr lang="en-US" sz="1100" dirty="0" err="1">
                <a:solidFill>
                  <a:srgbClr val="000000"/>
                </a:solidFill>
                <a:latin typeface="Calibri" panose="020F0502020204030204" pitchFamily="34" charset="0"/>
              </a:rPr>
              <a:t>Kazia</a:t>
            </a:r>
            <a:br>
              <a:rPr lang="en-US" sz="1100" b="1" dirty="0">
                <a:latin typeface="Calibri" panose="020F0502020204030204" pitchFamily="34" charset="0"/>
              </a:rPr>
            </a:br>
            <a:r>
              <a:rPr lang="en-US" sz="1100" i="1" dirty="0">
                <a:solidFill>
                  <a:srgbClr val="000000"/>
                </a:solidFill>
                <a:latin typeface="Calibri" panose="020F0502020204030204" pitchFamily="34" charset="0"/>
              </a:rPr>
              <a:t>Clinical trial support</a:t>
            </a:r>
            <a:r>
              <a:rPr lang="en-US" sz="1100" dirty="0">
                <a:solidFill>
                  <a:srgbClr val="000000"/>
                </a:solidFill>
                <a:latin typeface="Calibri" panose="020F0502020204030204" pitchFamily="34" charset="0"/>
              </a:rPr>
              <a:t>: AstraZeneca, Eli Lily, </a:t>
            </a:r>
            <a:r>
              <a:rPr lang="en-US" sz="1100" dirty="0" err="1">
                <a:solidFill>
                  <a:srgbClr val="000000"/>
                </a:solidFill>
                <a:latin typeface="Calibri" panose="020F0502020204030204" pitchFamily="34" charset="0"/>
              </a:rPr>
              <a:t>Mirati</a:t>
            </a:r>
            <a:r>
              <a:rPr lang="en-US" sz="1100" dirty="0">
                <a:solidFill>
                  <a:srgbClr val="000000"/>
                </a:solidFill>
                <a:latin typeface="Calibri" panose="020F0502020204030204" pitchFamily="34" charset="0"/>
              </a:rPr>
              <a:t>, Merck, BMS, </a:t>
            </a:r>
            <a:r>
              <a:rPr lang="en-US" sz="1100" dirty="0" err="1">
                <a:solidFill>
                  <a:srgbClr val="000000"/>
                </a:solidFill>
                <a:latin typeface="Calibri" panose="020F0502020204030204" pitchFamily="34" charset="0"/>
              </a:rPr>
              <a:t>Kazia</a:t>
            </a:r>
            <a:r>
              <a:rPr lang="en-US" sz="1100" dirty="0">
                <a:solidFill>
                  <a:srgbClr val="000000"/>
                </a:solidFill>
                <a:latin typeface="Calibri" panose="020F0502020204030204" pitchFamily="34" charset="0"/>
              </a:rPr>
              <a:t>, Genentech Roche, Pfizer, GSK</a:t>
            </a:r>
            <a:br>
              <a:rPr lang="en-US" sz="1100" dirty="0">
                <a:solidFill>
                  <a:srgbClr val="000000"/>
                </a:solidFill>
                <a:latin typeface="Calibri" panose="020F0502020204030204" pitchFamily="34" charset="0"/>
              </a:rPr>
            </a:br>
            <a:r>
              <a:rPr lang="en-US" sz="1100" i="1" dirty="0">
                <a:solidFill>
                  <a:srgbClr val="000000"/>
                </a:solidFill>
                <a:latin typeface="Calibri" panose="020F0502020204030204" pitchFamily="34" charset="0"/>
              </a:rPr>
              <a:t>Institutional Research Support</a:t>
            </a:r>
            <a:r>
              <a:rPr lang="en-US" sz="1100" dirty="0">
                <a:solidFill>
                  <a:srgbClr val="000000"/>
                </a:solidFill>
                <a:latin typeface="Calibri" panose="020F0502020204030204" pitchFamily="34" charset="0"/>
              </a:rPr>
              <a:t>: Eli Lilly, </a:t>
            </a:r>
            <a:r>
              <a:rPr lang="en-US" sz="1100" dirty="0" err="1">
                <a:solidFill>
                  <a:srgbClr val="000000"/>
                </a:solidFill>
                <a:latin typeface="Calibri" panose="020F0502020204030204" pitchFamily="34" charset="0"/>
              </a:rPr>
              <a:t>Kinnate</a:t>
            </a:r>
            <a:r>
              <a:rPr lang="en-US" sz="1100" dirty="0">
                <a:solidFill>
                  <a:srgbClr val="000000"/>
                </a:solidFill>
                <a:latin typeface="Calibri" panose="020F0502020204030204" pitchFamily="34" charset="0"/>
              </a:rPr>
              <a:t> BioPharma, </a:t>
            </a:r>
            <a:r>
              <a:rPr lang="en-US" sz="1100" dirty="0" err="1">
                <a:solidFill>
                  <a:srgbClr val="000000"/>
                </a:solidFill>
                <a:latin typeface="Calibri" panose="020F0502020204030204" pitchFamily="34" charset="0"/>
              </a:rPr>
              <a:t>Mirati</a:t>
            </a:r>
            <a:r>
              <a:rPr lang="en-US" sz="1100" dirty="0">
                <a:solidFill>
                  <a:srgbClr val="000000"/>
                </a:solidFill>
                <a:latin typeface="Calibri" panose="020F0502020204030204" pitchFamily="34" charset="0"/>
              </a:rPr>
              <a:t> Therapeutics, Merck</a:t>
            </a:r>
            <a:br>
              <a:rPr lang="en-US" sz="1100" b="1" dirty="0">
                <a:latin typeface="Calibri" panose="020F0502020204030204" pitchFamily="34" charset="0"/>
              </a:rPr>
            </a:br>
            <a:r>
              <a:rPr lang="en-US" sz="1100" i="1" dirty="0">
                <a:solidFill>
                  <a:srgbClr val="000000"/>
                </a:solidFill>
                <a:latin typeface="Calibri" panose="020F0502020204030204" pitchFamily="34" charset="0"/>
              </a:rPr>
              <a:t>Consulting Fees</a:t>
            </a:r>
            <a:r>
              <a:rPr lang="en-US" sz="1100" dirty="0">
                <a:solidFill>
                  <a:srgbClr val="000000"/>
                </a:solidFill>
                <a:latin typeface="Calibri" panose="020F0502020204030204" pitchFamily="34" charset="0"/>
              </a:rPr>
              <a:t>: MPM, </a:t>
            </a:r>
            <a:r>
              <a:rPr lang="en-US" sz="1100" dirty="0" err="1">
                <a:solidFill>
                  <a:srgbClr val="000000"/>
                </a:solidFill>
                <a:latin typeface="Calibri" panose="020F0502020204030204" pitchFamily="34" charset="0"/>
              </a:rPr>
              <a:t>CraniUS</a:t>
            </a:r>
            <a:r>
              <a:rPr lang="en-US" sz="1100" dirty="0">
                <a:solidFill>
                  <a:srgbClr val="000000"/>
                </a:solidFill>
                <a:latin typeface="Calibri" panose="020F0502020204030204" pitchFamily="34" charset="0"/>
              </a:rPr>
              <a:t>, In </a:t>
            </a:r>
            <a:r>
              <a:rPr lang="en-US" sz="1100" dirty="0" err="1">
                <a:solidFill>
                  <a:srgbClr val="000000"/>
                </a:solidFill>
                <a:latin typeface="Calibri" panose="020F0502020204030204" pitchFamily="34" charset="0"/>
              </a:rPr>
              <a:t>Cephalo</a:t>
            </a:r>
            <a:r>
              <a:rPr lang="en-US" sz="1100" dirty="0">
                <a:solidFill>
                  <a:srgbClr val="000000"/>
                </a:solidFill>
                <a:latin typeface="Calibri" panose="020F0502020204030204" pitchFamily="34" charset="0"/>
              </a:rPr>
              <a:t>, Axiom </a:t>
            </a:r>
          </a:p>
          <a:p>
            <a:pPr marL="0" marR="400050" algn="l">
              <a:spcBef>
                <a:spcPts val="0"/>
              </a:spcBef>
              <a:spcAft>
                <a:spcPts val="0"/>
              </a:spcAft>
            </a:pPr>
            <a:r>
              <a:rPr lang="en-US" sz="1100" b="1" dirty="0">
                <a:effectLst/>
                <a:latin typeface="Calibri" panose="020F0502020204030204" pitchFamily="34" charset="0"/>
                <a:ea typeface="MS Mincho" panose="02020609040205080304" pitchFamily="49" charset="-128"/>
              </a:rPr>
              <a:t>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effectLst/>
                <a:latin typeface="Calibri" panose="020F0502020204030204" pitchFamily="34" charset="0"/>
                <a:ea typeface="MS Mincho" panose="02020609040205080304" pitchFamily="49" charset="-128"/>
              </a:rPr>
              <a:t>The following speaker has reported a relevant financial relationship with </a:t>
            </a:r>
            <a:r>
              <a:rPr lang="en-US" sz="1100" b="1" dirty="0">
                <a:solidFill>
                  <a:srgbClr val="000000"/>
                </a:solidFill>
                <a:effectLst/>
                <a:latin typeface="Calibri" panose="020F0502020204030204" pitchFamily="34" charset="0"/>
                <a:ea typeface="MS Mincho" panose="02020609040205080304" pitchFamily="49" charset="-128"/>
              </a:rPr>
              <a:t>an ineligible company:</a:t>
            </a:r>
            <a:br>
              <a:rPr lang="en-US" sz="1100" b="1" dirty="0">
                <a:solidFill>
                  <a:srgbClr val="000000"/>
                </a:solidFill>
                <a:effectLst/>
                <a:latin typeface="Calibri" panose="020F0502020204030204" pitchFamily="34" charset="0"/>
                <a:ea typeface="MS Mincho" panose="02020609040205080304" pitchFamily="49" charset="-128"/>
              </a:rPr>
            </a:br>
            <a:br>
              <a:rPr lang="en-US" sz="1100" b="1" i="1" dirty="0">
                <a:effectLst/>
                <a:latin typeface="Calibri" panose="020F0502020204030204" pitchFamily="34" charset="0"/>
                <a:ea typeface="Times New Roman" panose="02020603050405020304" pitchFamily="18" charset="0"/>
              </a:rPr>
            </a:br>
            <a:r>
              <a:rPr lang="en-US" sz="1100" b="1" i="0" dirty="0">
                <a:effectLst/>
              </a:rPr>
              <a:t>Roisin O’Cearbhaill, MD</a:t>
            </a:r>
          </a:p>
          <a:p>
            <a:pPr marL="0" marR="400050" algn="l">
              <a:spcBef>
                <a:spcPts val="0"/>
              </a:spcBef>
              <a:spcAft>
                <a:spcPts val="0"/>
              </a:spcAft>
            </a:pPr>
            <a:r>
              <a:rPr lang="en-US" sz="1100" i="1" dirty="0">
                <a:solidFill>
                  <a:srgbClr val="000000"/>
                </a:solidFill>
                <a:effectLst/>
                <a:latin typeface="Calibri" panose="020F0502020204030204" pitchFamily="34" charset="0"/>
                <a:ea typeface="Times New Roman" panose="02020603050405020304" pitchFamily="18" charset="0"/>
              </a:rPr>
              <a:t>Advisory Board: </a:t>
            </a:r>
            <a:r>
              <a:rPr lang="en-US" sz="1100" dirty="0" err="1">
                <a:solidFill>
                  <a:srgbClr val="000000"/>
                </a:solidFill>
                <a:latin typeface="Calibri" panose="020F0502020204030204" pitchFamily="34" charset="0"/>
                <a:ea typeface="Times New Roman" panose="02020603050405020304" pitchFamily="18" charset="0"/>
              </a:rPr>
              <a:t>Tesaro</a:t>
            </a:r>
            <a:r>
              <a:rPr lang="en-US" sz="1100" dirty="0">
                <a:solidFill>
                  <a:srgbClr val="000000"/>
                </a:solidFill>
                <a:latin typeface="Calibri" panose="020F0502020204030204" pitchFamily="34" charset="0"/>
                <a:ea typeface="Times New Roman" panose="02020603050405020304" pitchFamily="18" charset="0"/>
              </a:rPr>
              <a:t>/GSK, Regeneron, </a:t>
            </a:r>
            <a:r>
              <a:rPr lang="en-US" sz="1100" dirty="0" err="1">
                <a:solidFill>
                  <a:srgbClr val="000000"/>
                </a:solidFill>
                <a:latin typeface="Calibri" panose="020F0502020204030204" pitchFamily="34" charset="0"/>
                <a:ea typeface="Times New Roman" panose="02020603050405020304" pitchFamily="18" charset="0"/>
              </a:rPr>
              <a:t>SeaGen</a:t>
            </a:r>
            <a:r>
              <a:rPr lang="en-US" sz="1100" dirty="0">
                <a:solidFill>
                  <a:srgbClr val="000000"/>
                </a:solidFill>
                <a:latin typeface="Calibri" panose="020F0502020204030204" pitchFamily="34" charset="0"/>
                <a:ea typeface="Times New Roman" panose="02020603050405020304" pitchFamily="18" charset="0"/>
              </a:rPr>
              <a:t>, 2seventybio, </a:t>
            </a:r>
            <a:r>
              <a:rPr lang="en-US" sz="1100" dirty="0" err="1">
                <a:solidFill>
                  <a:srgbClr val="000000"/>
                </a:solidFill>
                <a:latin typeface="Calibri" panose="020F0502020204030204" pitchFamily="34" charset="0"/>
                <a:ea typeface="Times New Roman" panose="02020603050405020304" pitchFamily="18" charset="0"/>
              </a:rPr>
              <a:t>Miltenyibio</a:t>
            </a:r>
            <a:endParaRPr lang="en-US" sz="1100" dirty="0">
              <a:solidFill>
                <a:srgbClr val="000000"/>
              </a:solidFill>
              <a:latin typeface="Calibri" panose="020F0502020204030204" pitchFamily="34" charset="0"/>
              <a:ea typeface="Times New Roman" panose="02020603050405020304" pitchFamily="18" charset="0"/>
            </a:endParaRPr>
          </a:p>
          <a:p>
            <a:pPr marL="0" marR="400050" algn="l">
              <a:spcBef>
                <a:spcPts val="0"/>
              </a:spcBef>
              <a:spcAft>
                <a:spcPts val="0"/>
              </a:spcAft>
            </a:pPr>
            <a:r>
              <a:rPr lang="en-US" sz="1100" i="1" dirty="0">
                <a:solidFill>
                  <a:srgbClr val="000000"/>
                </a:solidFill>
                <a:latin typeface="Calibri" panose="020F0502020204030204" pitchFamily="34" charset="0"/>
                <a:ea typeface="Times New Roman" panose="02020603050405020304" pitchFamily="18" charset="0"/>
              </a:rPr>
              <a:t>Meal: </a:t>
            </a:r>
            <a:r>
              <a:rPr lang="en-US" sz="1100" dirty="0">
                <a:solidFill>
                  <a:srgbClr val="000000"/>
                </a:solidFill>
                <a:latin typeface="Calibri" panose="020F0502020204030204" pitchFamily="34" charset="0"/>
                <a:ea typeface="Times New Roman" panose="02020603050405020304" pitchFamily="18" charset="0"/>
              </a:rPr>
              <a:t>Immunogen</a:t>
            </a:r>
          </a:p>
          <a:p>
            <a:pPr marL="0" marR="400050" algn="l">
              <a:spcBef>
                <a:spcPts val="0"/>
              </a:spcBef>
              <a:spcAft>
                <a:spcPts val="0"/>
              </a:spcAft>
            </a:pPr>
            <a:r>
              <a:rPr lang="en-US" sz="1100" i="1" dirty="0">
                <a:solidFill>
                  <a:srgbClr val="000000"/>
                </a:solidFill>
                <a:latin typeface="Calibri" panose="020F0502020204030204" pitchFamily="34" charset="0"/>
                <a:ea typeface="Times New Roman" panose="02020603050405020304" pitchFamily="18" charset="0"/>
              </a:rPr>
              <a:t>Meeting Travel: </a:t>
            </a:r>
            <a:r>
              <a:rPr lang="en-US" sz="1100" dirty="0">
                <a:solidFill>
                  <a:srgbClr val="000000"/>
                </a:solidFill>
                <a:latin typeface="Calibri" panose="020F0502020204030204" pitchFamily="34" charset="0"/>
                <a:ea typeface="Times New Roman" panose="02020603050405020304" pitchFamily="18" charset="0"/>
              </a:rPr>
              <a:t>Gathering Around Cancer (Ireland)</a:t>
            </a:r>
          </a:p>
          <a:p>
            <a:pPr marL="0" marR="400050" algn="l">
              <a:spcBef>
                <a:spcPts val="0"/>
              </a:spcBef>
              <a:spcAft>
                <a:spcPts val="0"/>
              </a:spcAft>
            </a:pPr>
            <a:r>
              <a:rPr lang="en-US" sz="1100" i="1" dirty="0">
                <a:solidFill>
                  <a:srgbClr val="000000"/>
                </a:solidFill>
                <a:latin typeface="Calibri" panose="020F0502020204030204" pitchFamily="34" charset="0"/>
                <a:ea typeface="Times New Roman" panose="02020603050405020304" pitchFamily="18" charset="0"/>
              </a:rPr>
              <a:t>Clinical Trial Research Grants: </a:t>
            </a:r>
            <a:r>
              <a:rPr lang="en-US" sz="1100" dirty="0">
                <a:solidFill>
                  <a:srgbClr val="000000"/>
                </a:solidFill>
                <a:latin typeface="Calibri" panose="020F0502020204030204" pitchFamily="34" charset="0"/>
                <a:ea typeface="Times New Roman" panose="02020603050405020304" pitchFamily="18" charset="0"/>
              </a:rPr>
              <a:t>Bayer/Celgene/Juno, </a:t>
            </a:r>
            <a:r>
              <a:rPr lang="en-US" sz="1100" dirty="0" err="1">
                <a:solidFill>
                  <a:srgbClr val="000000"/>
                </a:solidFill>
                <a:latin typeface="Calibri" panose="020F0502020204030204" pitchFamily="34" charset="0"/>
                <a:ea typeface="Times New Roman" panose="02020603050405020304" pitchFamily="18" charset="0"/>
              </a:rPr>
              <a:t>Tesaro</a:t>
            </a:r>
            <a:r>
              <a:rPr lang="en-US" sz="1100" dirty="0">
                <a:solidFill>
                  <a:srgbClr val="000000"/>
                </a:solidFill>
                <a:latin typeface="Calibri" panose="020F0502020204030204" pitchFamily="34" charset="0"/>
                <a:ea typeface="Times New Roman" panose="02020603050405020304" pitchFamily="18" charset="0"/>
              </a:rPr>
              <a:t>/GSK, Merck, Ludwig Cancer Institute, </a:t>
            </a:r>
            <a:r>
              <a:rPr lang="en-US" sz="1100" dirty="0" err="1">
                <a:solidFill>
                  <a:srgbClr val="000000"/>
                </a:solidFill>
                <a:latin typeface="Calibri" panose="020F0502020204030204" pitchFamily="34" charset="0"/>
                <a:ea typeface="Times New Roman" panose="02020603050405020304" pitchFamily="18" charset="0"/>
              </a:rPr>
              <a:t>Abbvie</a:t>
            </a:r>
            <a:r>
              <a:rPr lang="en-US" sz="1100" dirty="0">
                <a:solidFill>
                  <a:srgbClr val="000000"/>
                </a:solidFill>
                <a:latin typeface="Calibri" panose="020F0502020204030204" pitchFamily="34" charset="0"/>
                <a:ea typeface="Times New Roman" panose="02020603050405020304" pitchFamily="18" charset="0"/>
              </a:rPr>
              <a:t>/</a:t>
            </a:r>
            <a:r>
              <a:rPr lang="en-US" sz="1100" dirty="0" err="1">
                <a:solidFill>
                  <a:srgbClr val="000000"/>
                </a:solidFill>
                <a:latin typeface="Calibri" panose="020F0502020204030204" pitchFamily="34" charset="0"/>
                <a:ea typeface="Times New Roman" panose="02020603050405020304" pitchFamily="18" charset="0"/>
              </a:rPr>
              <a:t>StemCentrx</a:t>
            </a:r>
            <a:r>
              <a:rPr lang="en-US" sz="1100" dirty="0">
                <a:solidFill>
                  <a:srgbClr val="000000"/>
                </a:solidFill>
                <a:latin typeface="Calibri" panose="020F0502020204030204" pitchFamily="34" charset="0"/>
                <a:ea typeface="Times New Roman" panose="02020603050405020304" pitchFamily="18" charset="0"/>
              </a:rPr>
              <a:t>, Regeneron, TCR2 Therapeutics, </a:t>
            </a:r>
            <a:r>
              <a:rPr lang="en-US" sz="1100" dirty="0" err="1">
                <a:solidFill>
                  <a:srgbClr val="000000"/>
                </a:solidFill>
                <a:latin typeface="Calibri" panose="020F0502020204030204" pitchFamily="34" charset="0"/>
                <a:ea typeface="Times New Roman" panose="02020603050405020304" pitchFamily="18" charset="0"/>
              </a:rPr>
              <a:t>Atara</a:t>
            </a:r>
            <a:r>
              <a:rPr lang="en-US" sz="1100" dirty="0">
                <a:solidFill>
                  <a:srgbClr val="000000"/>
                </a:solidFill>
                <a:latin typeface="Calibri" panose="020F0502020204030204" pitchFamily="34" charset="0"/>
                <a:ea typeface="Times New Roman" panose="02020603050405020304" pitchFamily="18" charset="0"/>
              </a:rPr>
              <a:t> Biotherapeutics, Marker Therapeutics, </a:t>
            </a:r>
            <a:r>
              <a:rPr lang="en-US" sz="1100" dirty="0" err="1">
                <a:solidFill>
                  <a:srgbClr val="000000"/>
                </a:solidFill>
                <a:latin typeface="Calibri" panose="020F0502020204030204" pitchFamily="34" charset="0"/>
                <a:ea typeface="Times New Roman" panose="02020603050405020304" pitchFamily="18" charset="0"/>
              </a:rPr>
              <a:t>Syndax</a:t>
            </a:r>
            <a:r>
              <a:rPr lang="en-US" sz="1100" dirty="0">
                <a:solidFill>
                  <a:srgbClr val="000000"/>
                </a:solidFill>
                <a:latin typeface="Calibri" panose="020F0502020204030204" pitchFamily="34" charset="0"/>
                <a:ea typeface="Times New Roman" panose="02020603050405020304" pitchFamily="18" charset="0"/>
              </a:rPr>
              <a:t> Pharmaceuticals, Genmab/</a:t>
            </a:r>
            <a:r>
              <a:rPr lang="en-US" sz="1100" dirty="0" err="1">
                <a:solidFill>
                  <a:srgbClr val="000000"/>
                </a:solidFill>
                <a:latin typeface="Calibri" panose="020F0502020204030204" pitchFamily="34" charset="0"/>
                <a:ea typeface="Times New Roman" panose="02020603050405020304" pitchFamily="18" charset="0"/>
              </a:rPr>
              <a:t>Seagen</a:t>
            </a:r>
            <a:r>
              <a:rPr lang="en-US" sz="1100" dirty="0">
                <a:solidFill>
                  <a:srgbClr val="000000"/>
                </a:solidFill>
                <a:latin typeface="Calibri" panose="020F0502020204030204" pitchFamily="34" charset="0"/>
                <a:ea typeface="Times New Roman" panose="02020603050405020304" pitchFamily="18" charset="0"/>
              </a:rPr>
              <a:t> Therapeutics, Genentech, Alkermes, Kite Pharma, </a:t>
            </a:r>
            <a:r>
              <a:rPr lang="en-US" sz="1100" dirty="0" err="1">
                <a:solidFill>
                  <a:srgbClr val="000000"/>
                </a:solidFill>
                <a:latin typeface="Calibri" panose="020F0502020204030204" pitchFamily="34" charset="0"/>
                <a:ea typeface="Times New Roman" panose="02020603050405020304" pitchFamily="18" charset="0"/>
              </a:rPr>
              <a:t>Acrivon</a:t>
            </a:r>
            <a:r>
              <a:rPr lang="en-US" sz="1100" dirty="0">
                <a:solidFill>
                  <a:srgbClr val="000000"/>
                </a:solidFill>
                <a:latin typeface="Calibri" panose="020F0502020204030204" pitchFamily="34" charset="0"/>
                <a:ea typeface="Times New Roman" panose="02020603050405020304" pitchFamily="18" charset="0"/>
              </a:rPr>
              <a:t>, </a:t>
            </a:r>
            <a:r>
              <a:rPr lang="en-US" sz="1100" dirty="0" err="1">
                <a:solidFill>
                  <a:srgbClr val="000000"/>
                </a:solidFill>
                <a:latin typeface="Calibri" panose="020F0502020204030204" pitchFamily="34" charset="0"/>
                <a:ea typeface="Times New Roman" panose="02020603050405020304" pitchFamily="18" charset="0"/>
              </a:rPr>
              <a:t>Arsenalobio</a:t>
            </a:r>
            <a:r>
              <a:rPr lang="en-US" sz="1100" dirty="0">
                <a:solidFill>
                  <a:srgbClr val="000000"/>
                </a:solidFill>
                <a:latin typeface="Calibri" panose="020F0502020204030204" pitchFamily="34" charset="0"/>
                <a:ea typeface="Times New Roman" panose="02020603050405020304" pitchFamily="18" charset="0"/>
              </a:rPr>
              <a:t> and Gynecologic Oncology Foundation, Lyell </a:t>
            </a:r>
            <a:r>
              <a:rPr lang="en-US" sz="1100" dirty="0" err="1">
                <a:solidFill>
                  <a:srgbClr val="000000"/>
                </a:solidFill>
                <a:latin typeface="Calibri" panose="020F0502020204030204" pitchFamily="34" charset="0"/>
                <a:ea typeface="Times New Roman" panose="02020603050405020304" pitchFamily="18" charset="0"/>
              </a:rPr>
              <a:t>Immunopharma</a:t>
            </a:r>
            <a:endParaRPr lang="en-US" sz="1100" i="1" dirty="0">
              <a:solidFill>
                <a:srgbClr val="000000"/>
              </a:solidFill>
              <a:latin typeface="Calibri" panose="020F0502020204030204" pitchFamily="34" charset="0"/>
              <a:ea typeface="Times New Roman" panose="02020603050405020304" pitchFamily="18" charset="0"/>
            </a:endParaRPr>
          </a:p>
          <a:p>
            <a:pPr marL="0" marR="400050" algn="l">
              <a:spcBef>
                <a:spcPts val="0"/>
              </a:spcBef>
              <a:spcAft>
                <a:spcPts val="0"/>
              </a:spcAft>
            </a:pPr>
            <a:endParaRPr lang="en-US" sz="1100" i="1" dirty="0">
              <a:solidFill>
                <a:srgbClr val="000000"/>
              </a:solidFill>
              <a:effectLst/>
              <a:latin typeface="Times New Roman" panose="02020603050405020304" pitchFamily="18" charset="0"/>
              <a:ea typeface="Times New Roman" panose="02020603050405020304" pitchFamily="18" charset="0"/>
            </a:endParaRPr>
          </a:p>
          <a:p>
            <a:pPr algn="l"/>
            <a:br>
              <a:rPr lang="en-US" sz="100" b="1" dirty="0">
                <a:latin typeface="Calibri" panose="020F0502020204030204" pitchFamily="34" charset="0"/>
                <a:cs typeface="Calibri" panose="020F0502020204030204" pitchFamily="34" charset="0"/>
              </a:rPr>
            </a:br>
            <a:endParaRPr lang="en-US" sz="11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18886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1162</TotalTime>
  <Words>657</Words>
  <Application>Microsoft Office PowerPoint</Application>
  <PresentationFormat>Widescreen</PresentationFormat>
  <Paragraphs>50</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Cambria</vt:lpstr>
      <vt:lpstr>muli</vt:lpstr>
      <vt:lpstr>Times New Roman</vt:lpstr>
      <vt:lpstr>Office Theme</vt:lpstr>
      <vt:lpstr>PowerPoint Presentation</vt:lpstr>
      <vt:lpstr>Disclosure Summary of Relevant Financial Relationships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Disclosure Summary &amp; Accreditation Statement</dc:title>
  <dc:creator>Emily Welch</dc:creator>
  <cp:lastModifiedBy>Alley, Michelle</cp:lastModifiedBy>
  <cp:revision>42</cp:revision>
  <cp:lastPrinted>2020-03-12T11:43:35Z</cp:lastPrinted>
  <dcterms:created xsi:type="dcterms:W3CDTF">2020-03-11T18:32:17Z</dcterms:created>
  <dcterms:modified xsi:type="dcterms:W3CDTF">2023-10-11T16:40:25Z</dcterms:modified>
</cp:coreProperties>
</file>