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CA6"/>
    <a:srgbClr val="008AB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51" autoAdjust="0"/>
    <p:restoredTop sz="94660"/>
  </p:normalViewPr>
  <p:slideViewPr>
    <p:cSldViewPr snapToGrid="0">
      <p:cViewPr varScale="1">
        <p:scale>
          <a:sx n="73" d="100"/>
          <a:sy n="73" d="100"/>
        </p:scale>
        <p:origin x="394" y="9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53A58-DBAE-4BA7-833F-A22D5F0B4DF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FFE168B-2218-4943-89A8-D18D1D84E1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E43860A-DA98-48D6-8B80-0940732CDC29}"/>
              </a:ext>
            </a:extLst>
          </p:cNvPr>
          <p:cNvSpPr>
            <a:spLocks noGrp="1"/>
          </p:cNvSpPr>
          <p:nvPr>
            <p:ph type="dt" sz="half" idx="10"/>
          </p:nvPr>
        </p:nvSpPr>
        <p:spPr/>
        <p:txBody>
          <a:bodyPr/>
          <a:lstStyle/>
          <a:p>
            <a:fld id="{F72B63F2-6571-448C-9518-551AF4D04BD2}" type="datetimeFigureOut">
              <a:rPr lang="en-US" smtClean="0"/>
              <a:t>11/10/2023</a:t>
            </a:fld>
            <a:endParaRPr lang="en-US"/>
          </a:p>
        </p:txBody>
      </p:sp>
      <p:sp>
        <p:nvSpPr>
          <p:cNvPr id="5" name="Footer Placeholder 4">
            <a:extLst>
              <a:ext uri="{FF2B5EF4-FFF2-40B4-BE49-F238E27FC236}">
                <a16:creationId xmlns:a16="http://schemas.microsoft.com/office/drawing/2014/main" id="{597C22EB-B2ED-4843-AB96-982EE944C5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4A192E-F9CD-4CF5-AB66-0B87C0449CA1}"/>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728757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9497C-C8AC-4ED7-9822-6AC9277EF2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62F96CD-03F3-482A-AD18-3338900E7A0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A7829D-25AA-43E2-87A7-84B8FE853849}"/>
              </a:ext>
            </a:extLst>
          </p:cNvPr>
          <p:cNvSpPr>
            <a:spLocks noGrp="1"/>
          </p:cNvSpPr>
          <p:nvPr>
            <p:ph type="dt" sz="half" idx="10"/>
          </p:nvPr>
        </p:nvSpPr>
        <p:spPr/>
        <p:txBody>
          <a:bodyPr/>
          <a:lstStyle/>
          <a:p>
            <a:fld id="{F72B63F2-6571-448C-9518-551AF4D04BD2}" type="datetimeFigureOut">
              <a:rPr lang="en-US" smtClean="0"/>
              <a:t>11/10/2023</a:t>
            </a:fld>
            <a:endParaRPr lang="en-US"/>
          </a:p>
        </p:txBody>
      </p:sp>
      <p:sp>
        <p:nvSpPr>
          <p:cNvPr id="5" name="Footer Placeholder 4">
            <a:extLst>
              <a:ext uri="{FF2B5EF4-FFF2-40B4-BE49-F238E27FC236}">
                <a16:creationId xmlns:a16="http://schemas.microsoft.com/office/drawing/2014/main" id="{7971EE20-EB41-4266-BB87-85820A8F47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E68506-A5A5-412A-9015-BD465F5A98DA}"/>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3110231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AD1015-B38C-4B46-8BC4-A41F1570CFD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1683E89-5F67-4E14-B40C-88C7DA89F4F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2FAF45-CED4-461F-A018-5D56AA64BF1B}"/>
              </a:ext>
            </a:extLst>
          </p:cNvPr>
          <p:cNvSpPr>
            <a:spLocks noGrp="1"/>
          </p:cNvSpPr>
          <p:nvPr>
            <p:ph type="dt" sz="half" idx="10"/>
          </p:nvPr>
        </p:nvSpPr>
        <p:spPr/>
        <p:txBody>
          <a:bodyPr/>
          <a:lstStyle/>
          <a:p>
            <a:fld id="{F72B63F2-6571-448C-9518-551AF4D04BD2}" type="datetimeFigureOut">
              <a:rPr lang="en-US" smtClean="0"/>
              <a:t>11/10/2023</a:t>
            </a:fld>
            <a:endParaRPr lang="en-US"/>
          </a:p>
        </p:txBody>
      </p:sp>
      <p:sp>
        <p:nvSpPr>
          <p:cNvPr id="5" name="Footer Placeholder 4">
            <a:extLst>
              <a:ext uri="{FF2B5EF4-FFF2-40B4-BE49-F238E27FC236}">
                <a16:creationId xmlns:a16="http://schemas.microsoft.com/office/drawing/2014/main" id="{F7BB2BE1-C3CF-4AC4-B9C8-E332235DF8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85D8B3-D6BA-46C0-AF57-D21038F145C1}"/>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1791933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716B2-4953-4684-B178-1A6E59485B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F151751-4469-4802-BA09-82862D243C3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C667B0-6742-453B-A643-B75659836E60}"/>
              </a:ext>
            </a:extLst>
          </p:cNvPr>
          <p:cNvSpPr>
            <a:spLocks noGrp="1"/>
          </p:cNvSpPr>
          <p:nvPr>
            <p:ph type="dt" sz="half" idx="10"/>
          </p:nvPr>
        </p:nvSpPr>
        <p:spPr/>
        <p:txBody>
          <a:bodyPr/>
          <a:lstStyle/>
          <a:p>
            <a:fld id="{F72B63F2-6571-448C-9518-551AF4D04BD2}" type="datetimeFigureOut">
              <a:rPr lang="en-US" smtClean="0"/>
              <a:t>11/10/2023</a:t>
            </a:fld>
            <a:endParaRPr lang="en-US"/>
          </a:p>
        </p:txBody>
      </p:sp>
      <p:sp>
        <p:nvSpPr>
          <p:cNvPr id="5" name="Footer Placeholder 4">
            <a:extLst>
              <a:ext uri="{FF2B5EF4-FFF2-40B4-BE49-F238E27FC236}">
                <a16:creationId xmlns:a16="http://schemas.microsoft.com/office/drawing/2014/main" id="{855A2FA7-E84A-4F09-8A5E-4DF768D042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91EB56-A7BC-44D4-983B-AEFADB448A94}"/>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1024575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DE11C-2A1C-47DA-B83B-3BBB609C91F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194A0C1-BDE6-439F-A821-1B5BA7AAAD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A0E8C8-4445-43BB-82D7-347EF8311F0B}"/>
              </a:ext>
            </a:extLst>
          </p:cNvPr>
          <p:cNvSpPr>
            <a:spLocks noGrp="1"/>
          </p:cNvSpPr>
          <p:nvPr>
            <p:ph type="dt" sz="half" idx="10"/>
          </p:nvPr>
        </p:nvSpPr>
        <p:spPr/>
        <p:txBody>
          <a:bodyPr/>
          <a:lstStyle/>
          <a:p>
            <a:fld id="{F72B63F2-6571-448C-9518-551AF4D04BD2}" type="datetimeFigureOut">
              <a:rPr lang="en-US" smtClean="0"/>
              <a:t>11/10/2023</a:t>
            </a:fld>
            <a:endParaRPr lang="en-US"/>
          </a:p>
        </p:txBody>
      </p:sp>
      <p:sp>
        <p:nvSpPr>
          <p:cNvPr id="5" name="Footer Placeholder 4">
            <a:extLst>
              <a:ext uri="{FF2B5EF4-FFF2-40B4-BE49-F238E27FC236}">
                <a16:creationId xmlns:a16="http://schemas.microsoft.com/office/drawing/2014/main" id="{5D8CA931-EB6E-4885-A576-A5267A2BFE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AADEC4-F755-4024-8943-27100D9F8E26}"/>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105867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223A3-45CC-4F35-8577-33614C7706C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0AA798-4EE3-47CB-8674-B6FEEF4D48E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C9B703-1032-4796-96F8-C1162531A08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602A49E-A2D6-4E0D-8EE1-4BB594B10D48}"/>
              </a:ext>
            </a:extLst>
          </p:cNvPr>
          <p:cNvSpPr>
            <a:spLocks noGrp="1"/>
          </p:cNvSpPr>
          <p:nvPr>
            <p:ph type="dt" sz="half" idx="10"/>
          </p:nvPr>
        </p:nvSpPr>
        <p:spPr/>
        <p:txBody>
          <a:bodyPr/>
          <a:lstStyle/>
          <a:p>
            <a:fld id="{F72B63F2-6571-448C-9518-551AF4D04BD2}" type="datetimeFigureOut">
              <a:rPr lang="en-US" smtClean="0"/>
              <a:t>11/10/2023</a:t>
            </a:fld>
            <a:endParaRPr lang="en-US"/>
          </a:p>
        </p:txBody>
      </p:sp>
      <p:sp>
        <p:nvSpPr>
          <p:cNvPr id="6" name="Footer Placeholder 5">
            <a:extLst>
              <a:ext uri="{FF2B5EF4-FFF2-40B4-BE49-F238E27FC236}">
                <a16:creationId xmlns:a16="http://schemas.microsoft.com/office/drawing/2014/main" id="{016C4727-349C-4367-821B-6F85F38E81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455929-5D5C-4684-BE2E-DED4931F425A}"/>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663119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4CE02-B9CB-4C88-B9FB-36378DF084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5BD3948-16F7-4D34-8FF5-732B1E0CD8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4C1FC2-DBC3-4C20-92FE-C8576AAA6CB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62931CC-C6DB-4319-95C1-9A3125B28D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E74245F-8387-4440-8750-CEBFB06CA75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2D2B4BB-074A-49F9-B932-2F77BA27E90A}"/>
              </a:ext>
            </a:extLst>
          </p:cNvPr>
          <p:cNvSpPr>
            <a:spLocks noGrp="1"/>
          </p:cNvSpPr>
          <p:nvPr>
            <p:ph type="dt" sz="half" idx="10"/>
          </p:nvPr>
        </p:nvSpPr>
        <p:spPr/>
        <p:txBody>
          <a:bodyPr/>
          <a:lstStyle/>
          <a:p>
            <a:fld id="{F72B63F2-6571-448C-9518-551AF4D04BD2}" type="datetimeFigureOut">
              <a:rPr lang="en-US" smtClean="0"/>
              <a:t>11/10/2023</a:t>
            </a:fld>
            <a:endParaRPr lang="en-US"/>
          </a:p>
        </p:txBody>
      </p:sp>
      <p:sp>
        <p:nvSpPr>
          <p:cNvPr id="8" name="Footer Placeholder 7">
            <a:extLst>
              <a:ext uri="{FF2B5EF4-FFF2-40B4-BE49-F238E27FC236}">
                <a16:creationId xmlns:a16="http://schemas.microsoft.com/office/drawing/2014/main" id="{F4FEF036-7B9D-4822-B931-1A2B93E4A33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953BEAE-F409-4F47-B5E2-D7867650BE28}"/>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1184410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C76CA-657A-4C9D-9FB7-5FD18B4A5D2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04E69BD-A3F3-4BCC-A5A5-3E6BA30D3D87}"/>
              </a:ext>
            </a:extLst>
          </p:cNvPr>
          <p:cNvSpPr>
            <a:spLocks noGrp="1"/>
          </p:cNvSpPr>
          <p:nvPr>
            <p:ph type="dt" sz="half" idx="10"/>
          </p:nvPr>
        </p:nvSpPr>
        <p:spPr/>
        <p:txBody>
          <a:bodyPr/>
          <a:lstStyle/>
          <a:p>
            <a:fld id="{F72B63F2-6571-448C-9518-551AF4D04BD2}" type="datetimeFigureOut">
              <a:rPr lang="en-US" smtClean="0"/>
              <a:t>11/10/2023</a:t>
            </a:fld>
            <a:endParaRPr lang="en-US"/>
          </a:p>
        </p:txBody>
      </p:sp>
      <p:sp>
        <p:nvSpPr>
          <p:cNvPr id="4" name="Footer Placeholder 3">
            <a:extLst>
              <a:ext uri="{FF2B5EF4-FFF2-40B4-BE49-F238E27FC236}">
                <a16:creationId xmlns:a16="http://schemas.microsoft.com/office/drawing/2014/main" id="{43FACF45-868C-4708-940A-049443247C3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169E70-79F1-4BE2-ADF7-5BAE2A3FDFD6}"/>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1484422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63FEE0C-5A70-43D9-97F7-5AB954EE7D17}"/>
              </a:ext>
            </a:extLst>
          </p:cNvPr>
          <p:cNvSpPr>
            <a:spLocks noGrp="1"/>
          </p:cNvSpPr>
          <p:nvPr>
            <p:ph type="dt" sz="half" idx="10"/>
          </p:nvPr>
        </p:nvSpPr>
        <p:spPr/>
        <p:txBody>
          <a:bodyPr/>
          <a:lstStyle/>
          <a:p>
            <a:fld id="{F72B63F2-6571-448C-9518-551AF4D04BD2}" type="datetimeFigureOut">
              <a:rPr lang="en-US" smtClean="0"/>
              <a:t>11/10/2023</a:t>
            </a:fld>
            <a:endParaRPr lang="en-US"/>
          </a:p>
        </p:txBody>
      </p:sp>
      <p:sp>
        <p:nvSpPr>
          <p:cNvPr id="3" name="Footer Placeholder 2">
            <a:extLst>
              <a:ext uri="{FF2B5EF4-FFF2-40B4-BE49-F238E27FC236}">
                <a16:creationId xmlns:a16="http://schemas.microsoft.com/office/drawing/2014/main" id="{C5CCEF82-9BA7-48A7-B4BD-7FFC02C489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AF611A3-2314-4F56-B683-50858C10D391}"/>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3097604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F0E47-8137-4005-B107-322C1D2087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AC84419-AD21-414B-9366-92C7207C4C8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36926BE-828F-4412-BAB9-63C4901F44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898EC9-92B7-4202-8905-36CA2B97E4A4}"/>
              </a:ext>
            </a:extLst>
          </p:cNvPr>
          <p:cNvSpPr>
            <a:spLocks noGrp="1"/>
          </p:cNvSpPr>
          <p:nvPr>
            <p:ph type="dt" sz="half" idx="10"/>
          </p:nvPr>
        </p:nvSpPr>
        <p:spPr/>
        <p:txBody>
          <a:bodyPr/>
          <a:lstStyle/>
          <a:p>
            <a:fld id="{F72B63F2-6571-448C-9518-551AF4D04BD2}" type="datetimeFigureOut">
              <a:rPr lang="en-US" smtClean="0"/>
              <a:t>11/10/2023</a:t>
            </a:fld>
            <a:endParaRPr lang="en-US"/>
          </a:p>
        </p:txBody>
      </p:sp>
      <p:sp>
        <p:nvSpPr>
          <p:cNvPr id="6" name="Footer Placeholder 5">
            <a:extLst>
              <a:ext uri="{FF2B5EF4-FFF2-40B4-BE49-F238E27FC236}">
                <a16:creationId xmlns:a16="http://schemas.microsoft.com/office/drawing/2014/main" id="{E5A6E040-761C-499B-9D85-489AAA5035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0D1566-4745-403E-B8B0-E5B96D4DF081}"/>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3752272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BA8FB-8D6C-464F-9962-5276D35E5C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CAC5D41-1B0A-4424-AD20-F3D5B16A3D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E0F837D-3C17-4494-A230-DE22E1BDEE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3C2745-5120-4C4D-A807-1DC1D6EEFE71}"/>
              </a:ext>
            </a:extLst>
          </p:cNvPr>
          <p:cNvSpPr>
            <a:spLocks noGrp="1"/>
          </p:cNvSpPr>
          <p:nvPr>
            <p:ph type="dt" sz="half" idx="10"/>
          </p:nvPr>
        </p:nvSpPr>
        <p:spPr/>
        <p:txBody>
          <a:bodyPr/>
          <a:lstStyle/>
          <a:p>
            <a:fld id="{F72B63F2-6571-448C-9518-551AF4D04BD2}" type="datetimeFigureOut">
              <a:rPr lang="en-US" smtClean="0"/>
              <a:t>11/10/2023</a:t>
            </a:fld>
            <a:endParaRPr lang="en-US"/>
          </a:p>
        </p:txBody>
      </p:sp>
      <p:sp>
        <p:nvSpPr>
          <p:cNvPr id="6" name="Footer Placeholder 5">
            <a:extLst>
              <a:ext uri="{FF2B5EF4-FFF2-40B4-BE49-F238E27FC236}">
                <a16:creationId xmlns:a16="http://schemas.microsoft.com/office/drawing/2014/main" id="{A94659E1-8365-4205-B697-CEA24F0A17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1996B4-6D92-42AC-AE81-06A555B7D4A4}"/>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2336460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6357CC-3B34-4010-8B5B-C794A8FA0F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65D9268-7DCF-456C-AA02-84C383E4F0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8A73ED-5FF7-433F-80DA-770FF55CFF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2B63F2-6571-448C-9518-551AF4D04BD2}" type="datetimeFigureOut">
              <a:rPr lang="en-US" smtClean="0"/>
              <a:t>11/10/2023</a:t>
            </a:fld>
            <a:endParaRPr lang="en-US"/>
          </a:p>
        </p:txBody>
      </p:sp>
      <p:sp>
        <p:nvSpPr>
          <p:cNvPr id="5" name="Footer Placeholder 4">
            <a:extLst>
              <a:ext uri="{FF2B5EF4-FFF2-40B4-BE49-F238E27FC236}">
                <a16:creationId xmlns:a16="http://schemas.microsoft.com/office/drawing/2014/main" id="{A3BB76B5-B928-4940-8650-829080B170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DDF43FC-14AD-4F90-89C9-8B4EEE683E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23AC62-FB8B-4CBA-9382-690C60CF7CF0}" type="slidenum">
              <a:rPr lang="en-US" smtClean="0"/>
              <a:t>‹#›</a:t>
            </a:fld>
            <a:endParaRPr lang="en-US"/>
          </a:p>
        </p:txBody>
      </p:sp>
    </p:spTree>
    <p:extLst>
      <p:ext uri="{BB962C8B-B14F-4D97-AF65-F5344CB8AC3E}">
        <p14:creationId xmlns:p14="http://schemas.microsoft.com/office/powerpoint/2010/main" val="23185798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cpd.partners.org/content/mgb-em-faculty-development-series-updates-emergency-medicine-2023-2024-archived"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100A894-9125-4518-8D94-71839370BD41}"/>
              </a:ext>
            </a:extLst>
          </p:cNvPr>
          <p:cNvSpPr txBox="1">
            <a:spLocks/>
          </p:cNvSpPr>
          <p:nvPr/>
        </p:nvSpPr>
        <p:spPr>
          <a:xfrm>
            <a:off x="324431" y="120452"/>
            <a:ext cx="11692101" cy="835845"/>
          </a:xfrm>
          <a:prstGeom prst="rect">
            <a:avLst/>
          </a:prstGeom>
          <a:solidFill>
            <a:srgbClr val="009B9C"/>
          </a:solidFill>
          <a:ln>
            <a:solidFill>
              <a:schemeClr val="bg1">
                <a:lumMod val="50000"/>
              </a:schemeClr>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1800" b="1" dirty="0"/>
              <a:t>MGB EM Faculty Development Series: Updates in Emergency Medicine 2023-2024</a:t>
            </a:r>
          </a:p>
          <a:p>
            <a:pPr algn="ctr"/>
            <a:r>
              <a:rPr lang="en-US" sz="1800" b="1" dirty="0">
                <a:solidFill>
                  <a:schemeClr val="bg1"/>
                </a:solidFill>
                <a:latin typeface="Calibri" panose="020F0502020204030204" pitchFamily="34" charset="0"/>
              </a:rPr>
              <a:t>Geriatric Emergency Departments: Is that a thing?  </a:t>
            </a:r>
            <a:r>
              <a:rPr lang="en-US" sz="1400" b="1" i="1" dirty="0">
                <a:solidFill>
                  <a:schemeClr val="bg1"/>
                </a:solidFill>
                <a:latin typeface="Calibri" panose="020F0502020204030204" pitchFamily="34" charset="0"/>
              </a:rPr>
              <a:t>History, Concept, and Evolving Evidence</a:t>
            </a:r>
            <a:r>
              <a:rPr lang="en-US" sz="1800" b="1" dirty="0">
                <a:solidFill>
                  <a:schemeClr val="bg1"/>
                </a:solidFill>
              </a:rPr>
              <a:t> |Nov. 8</a:t>
            </a:r>
            <a:r>
              <a:rPr lang="en-US" sz="1800" b="1" baseline="30000" dirty="0">
                <a:solidFill>
                  <a:schemeClr val="bg1"/>
                </a:solidFill>
              </a:rPr>
              <a:t>th</a:t>
            </a:r>
            <a:r>
              <a:rPr lang="en-US" sz="1800" b="1" dirty="0">
                <a:solidFill>
                  <a:schemeClr val="bg1"/>
                </a:solidFill>
              </a:rPr>
              <a:t>, 2023 | 11:00a.m. – 12:00p.m. </a:t>
            </a:r>
          </a:p>
        </p:txBody>
      </p:sp>
      <p:sp>
        <p:nvSpPr>
          <p:cNvPr id="5" name="Subtitle 2">
            <a:extLst>
              <a:ext uri="{FF2B5EF4-FFF2-40B4-BE49-F238E27FC236}">
                <a16:creationId xmlns:a16="http://schemas.microsoft.com/office/drawing/2014/main" id="{576761A3-34DC-469B-A3E0-3E92328EDB52}"/>
              </a:ext>
            </a:extLst>
          </p:cNvPr>
          <p:cNvSpPr txBox="1">
            <a:spLocks/>
          </p:cNvSpPr>
          <p:nvPr/>
        </p:nvSpPr>
        <p:spPr>
          <a:xfrm>
            <a:off x="324430" y="1184681"/>
            <a:ext cx="6451508" cy="540368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100" b="1" dirty="0">
                <a:solidFill>
                  <a:srgbClr val="009B9C"/>
                </a:solidFill>
                <a:cs typeface="Calibri" panose="020F0502020204030204" pitchFamily="34" charset="0"/>
              </a:rPr>
              <a:t>Learning Objectives</a:t>
            </a:r>
            <a:br>
              <a:rPr lang="en-US" sz="1100" b="1" dirty="0">
                <a:solidFill>
                  <a:srgbClr val="008AB0"/>
                </a:solidFill>
                <a:cs typeface="Calibri" panose="020F0502020204030204" pitchFamily="34" charset="0"/>
              </a:rPr>
            </a:br>
            <a:r>
              <a:rPr lang="en-US" sz="1100" i="1" dirty="0">
                <a:cs typeface="Calibri" panose="020F0502020204030204" pitchFamily="34" charset="0"/>
              </a:rPr>
              <a:t>Upon completion of this activity, participants will be able to:</a:t>
            </a:r>
          </a:p>
          <a:p>
            <a:pPr>
              <a:spcBef>
                <a:spcPts val="0"/>
              </a:spcBef>
            </a:pPr>
            <a:r>
              <a:rPr lang="en-US" sz="1100" dirty="0">
                <a:cs typeface="Calibri" panose="020F0502020204030204" pitchFamily="34" charset="0"/>
              </a:rPr>
              <a:t>Describe the development of the field of geriatric emergency medicine and evolution of the Geriatric Emergency Department (GED).</a:t>
            </a:r>
          </a:p>
          <a:p>
            <a:pPr>
              <a:spcBef>
                <a:spcPts val="0"/>
              </a:spcBef>
            </a:pPr>
            <a:r>
              <a:rPr lang="en-US" sz="1100" dirty="0">
                <a:cs typeface="Calibri" panose="020F0502020204030204" pitchFamily="34" charset="0"/>
              </a:rPr>
              <a:t>Summarize the process for obtaining (GED) accreditation and compare requirements for the different levels of (GED) accreditation.</a:t>
            </a:r>
          </a:p>
          <a:p>
            <a:pPr>
              <a:spcBef>
                <a:spcPts val="0"/>
              </a:spcBef>
            </a:pPr>
            <a:r>
              <a:rPr lang="en-US" sz="1100" dirty="0">
                <a:cs typeface="Calibri" panose="020F0502020204030204" pitchFamily="34" charset="0"/>
              </a:rPr>
              <a:t>Evaluate the current body of evidence on the impact of GEDs on patient outcomes and care utilization.</a:t>
            </a:r>
          </a:p>
          <a:p>
            <a:pPr marL="0" indent="0">
              <a:spcBef>
                <a:spcPts val="0"/>
              </a:spcBef>
              <a:buNone/>
            </a:pPr>
            <a:endParaRPr lang="en-US" sz="1100" b="1" dirty="0">
              <a:solidFill>
                <a:srgbClr val="009B9C"/>
              </a:solidFill>
              <a:cs typeface="Calibri" panose="020F0502020204030204" pitchFamily="34" charset="0"/>
            </a:endParaRPr>
          </a:p>
          <a:p>
            <a:pPr marL="0" indent="0">
              <a:buNone/>
            </a:pPr>
            <a:r>
              <a:rPr lang="en-US" sz="1100" b="1" dirty="0">
                <a:solidFill>
                  <a:srgbClr val="009B9C"/>
                </a:solidFill>
                <a:cs typeface="Calibri" panose="020F0502020204030204" pitchFamily="34" charset="0"/>
              </a:rPr>
              <a:t>Target Audience</a:t>
            </a:r>
            <a:br>
              <a:rPr lang="en-US" sz="1100" b="1" dirty="0">
                <a:solidFill>
                  <a:srgbClr val="008AB0"/>
                </a:solidFill>
                <a:cs typeface="Calibri" panose="020F0502020204030204" pitchFamily="34" charset="0"/>
              </a:rPr>
            </a:br>
            <a:r>
              <a:rPr lang="en-US" sz="1100" dirty="0">
                <a:cs typeface="Calibri" panose="020F0502020204030204" pitchFamily="34" charset="0"/>
              </a:rPr>
              <a:t>This activity is intended for </a:t>
            </a:r>
            <a:r>
              <a:rPr lang="en-US" sz="1100" dirty="0">
                <a:highlight>
                  <a:srgbClr val="FFFF00"/>
                </a:highlight>
                <a:cs typeface="Calibri" panose="020F0502020204030204" pitchFamily="34" charset="0"/>
              </a:rPr>
              <a:t>MGB Enterprise Department of Emergency Medicine Attending Physicians Faculty.</a:t>
            </a:r>
            <a:br>
              <a:rPr lang="en-US" sz="1100" dirty="0">
                <a:highlight>
                  <a:srgbClr val="FFFF00"/>
                </a:highlight>
                <a:cs typeface="Calibri" panose="020F0502020204030204" pitchFamily="34" charset="0"/>
              </a:rPr>
            </a:br>
            <a:br>
              <a:rPr lang="en-US" sz="1100" dirty="0">
                <a:highlight>
                  <a:srgbClr val="FFFF00"/>
                </a:highlight>
                <a:cs typeface="Calibri" panose="020F0502020204030204" pitchFamily="34" charset="0"/>
              </a:rPr>
            </a:br>
            <a:br>
              <a:rPr lang="en-US" sz="1100" dirty="0">
                <a:cs typeface="Calibri" panose="020F0502020204030204" pitchFamily="34" charset="0"/>
              </a:rPr>
            </a:br>
            <a:r>
              <a:rPr lang="en-US" sz="1100" b="1" dirty="0">
                <a:solidFill>
                  <a:srgbClr val="009B9C"/>
                </a:solidFill>
                <a:cs typeface="Calibri" panose="020F0502020204030204" pitchFamily="34" charset="0"/>
              </a:rPr>
              <a:t>Course Director</a:t>
            </a:r>
            <a:br>
              <a:rPr lang="en-US" sz="1100" b="1" dirty="0">
                <a:solidFill>
                  <a:srgbClr val="008AB0"/>
                </a:solidFill>
                <a:cs typeface="Calibri" panose="020F0502020204030204" pitchFamily="34" charset="0"/>
              </a:rPr>
            </a:br>
            <a:r>
              <a:rPr lang="en-US" sz="1100" b="1" dirty="0"/>
              <a:t>Josh Goldstein MD PhD</a:t>
            </a:r>
            <a:br>
              <a:rPr lang="en-US" sz="1100" b="1" dirty="0"/>
            </a:br>
            <a:r>
              <a:rPr lang="en-US" sz="1100" dirty="0"/>
              <a:t>Vice Chair, Academic Affairs,</a:t>
            </a:r>
            <a:br>
              <a:rPr lang="en-US" sz="1100" dirty="0"/>
            </a:br>
            <a:r>
              <a:rPr lang="en-US" sz="1100" i="1" dirty="0"/>
              <a:t>Massachusetts General Hospital</a:t>
            </a:r>
          </a:p>
          <a:p>
            <a:pPr marL="0" indent="0">
              <a:buNone/>
            </a:pPr>
            <a:r>
              <a:rPr lang="en-US" sz="1100" b="1" dirty="0"/>
              <a:t>Tim Erickson MD</a:t>
            </a:r>
            <a:br>
              <a:rPr lang="en-US" sz="1100" b="1" dirty="0"/>
            </a:br>
            <a:r>
              <a:rPr lang="en-US" sz="1100" dirty="0"/>
              <a:t>Vice Chair, Academic Affairs,</a:t>
            </a:r>
            <a:br>
              <a:rPr lang="en-US" sz="1100" dirty="0"/>
            </a:br>
            <a:r>
              <a:rPr lang="en-US" sz="1100" i="1" dirty="0"/>
              <a:t>Brigham and Women’s Hospital</a:t>
            </a:r>
          </a:p>
          <a:p>
            <a:pPr marL="0" indent="0">
              <a:buNone/>
            </a:pPr>
            <a:r>
              <a:rPr lang="en-US" sz="1100" b="1" dirty="0"/>
              <a:t>Melisa Lai-Becker MD</a:t>
            </a:r>
            <a:br>
              <a:rPr lang="en-US" sz="1100" b="1" dirty="0"/>
            </a:br>
            <a:r>
              <a:rPr lang="en-US" sz="1100" dirty="0"/>
              <a:t>Deputy Chief, MGB Enterprise Emergency Medicine</a:t>
            </a:r>
            <a:br>
              <a:rPr lang="en-US" sz="1100" dirty="0"/>
            </a:br>
            <a:r>
              <a:rPr lang="en-US" sz="1100" i="1" dirty="0"/>
              <a:t>Mass General Brigham</a:t>
            </a:r>
          </a:p>
          <a:p>
            <a:pPr marL="0" indent="0">
              <a:spcBef>
                <a:spcPts val="400"/>
              </a:spcBef>
              <a:buNone/>
            </a:pPr>
            <a:br>
              <a:rPr lang="en-US" sz="1100" b="1" dirty="0">
                <a:highlight>
                  <a:srgbClr val="FFFF00"/>
                </a:highlight>
              </a:rPr>
            </a:br>
            <a:r>
              <a:rPr lang="en-US" sz="1100" b="1" dirty="0">
                <a:solidFill>
                  <a:srgbClr val="009B9C"/>
                </a:solidFill>
                <a:cs typeface="Calibri" panose="020F0502020204030204" pitchFamily="34" charset="0"/>
              </a:rPr>
              <a:t>Speaker/Faculty</a:t>
            </a:r>
            <a:br>
              <a:rPr lang="en-US" sz="1100" b="1" dirty="0">
                <a:solidFill>
                  <a:srgbClr val="008AB0"/>
                </a:solidFill>
                <a:cs typeface="Calibri" panose="020F0502020204030204" pitchFamily="34" charset="0"/>
              </a:rPr>
            </a:br>
            <a:r>
              <a:rPr lang="en-US" sz="1100" b="1" dirty="0">
                <a:cs typeface="Calibri" panose="020F0502020204030204" pitchFamily="34" charset="0"/>
              </a:rPr>
              <a:t>Maura Kennedy, MD, MPH </a:t>
            </a:r>
          </a:p>
          <a:p>
            <a:pPr marL="0" indent="0">
              <a:spcBef>
                <a:spcPts val="400"/>
              </a:spcBef>
              <a:buNone/>
            </a:pPr>
            <a:endParaRPr lang="en-US" sz="1100" b="1" dirty="0">
              <a:cs typeface="Calibri" panose="020F0502020204030204" pitchFamily="34" charset="0"/>
            </a:endParaRPr>
          </a:p>
          <a:p>
            <a:pPr marL="0" indent="0">
              <a:spcBef>
                <a:spcPts val="400"/>
              </a:spcBef>
              <a:buNone/>
            </a:pPr>
            <a:endParaRPr lang="en-US" sz="1100" b="1" dirty="0">
              <a:cs typeface="Calibri" panose="020F0502020204030204" pitchFamily="34" charset="0"/>
            </a:endParaRPr>
          </a:p>
          <a:p>
            <a:pPr marL="0" indent="0">
              <a:buNone/>
            </a:pPr>
            <a:endParaRPr lang="en-US" sz="1100" i="1" dirty="0">
              <a:highlight>
                <a:srgbClr val="FFFF00"/>
              </a:highlight>
            </a:endParaRPr>
          </a:p>
          <a:p>
            <a:pPr marL="0" indent="0">
              <a:buNone/>
            </a:pPr>
            <a:br>
              <a:rPr lang="en-US" sz="1100" b="1" dirty="0">
                <a:solidFill>
                  <a:srgbClr val="008AB0"/>
                </a:solidFill>
                <a:cs typeface="Calibri" panose="020F0502020204030204" pitchFamily="34" charset="0"/>
              </a:rPr>
            </a:br>
            <a:br>
              <a:rPr lang="en-US" sz="1100" dirty="0"/>
            </a:br>
            <a:endParaRPr lang="en-US" sz="1100" dirty="0">
              <a:cs typeface="Calibri" panose="020F0502020204030204" pitchFamily="34" charset="0"/>
            </a:endParaRPr>
          </a:p>
          <a:p>
            <a:endParaRPr lang="en-US" sz="1100" dirty="0">
              <a:cs typeface="Calibri" panose="020F0502020204030204" pitchFamily="34" charset="0"/>
            </a:endParaRPr>
          </a:p>
        </p:txBody>
      </p:sp>
      <p:sp>
        <p:nvSpPr>
          <p:cNvPr id="6" name="TextBox 5">
            <a:extLst>
              <a:ext uri="{FF2B5EF4-FFF2-40B4-BE49-F238E27FC236}">
                <a16:creationId xmlns:a16="http://schemas.microsoft.com/office/drawing/2014/main" id="{D6B82526-7EF1-42DE-82D9-AAAF9A551C89}"/>
              </a:ext>
            </a:extLst>
          </p:cNvPr>
          <p:cNvSpPr txBox="1"/>
          <p:nvPr/>
        </p:nvSpPr>
        <p:spPr>
          <a:xfrm>
            <a:off x="6913229" y="1142441"/>
            <a:ext cx="5103303" cy="2123658"/>
          </a:xfrm>
          <a:prstGeom prst="rect">
            <a:avLst/>
          </a:prstGeom>
          <a:noFill/>
          <a:ln>
            <a:solidFill>
              <a:schemeClr val="bg1">
                <a:lumMod val="75000"/>
              </a:schemeClr>
            </a:solidFill>
          </a:ln>
        </p:spPr>
        <p:txBody>
          <a:bodyPr wrap="square" rtlCol="0">
            <a:spAutoFit/>
          </a:bodyPr>
          <a:lstStyle/>
          <a:p>
            <a:pPr algn="ctr"/>
            <a:r>
              <a:rPr lang="en-US" sz="1100" b="1" dirty="0">
                <a:solidFill>
                  <a:srgbClr val="009B9C"/>
                </a:solidFill>
                <a:latin typeface="Calibri" panose="020F0502020204030204" pitchFamily="34" charset="0"/>
                <a:cs typeface="Calibri" panose="020F0502020204030204" pitchFamily="34" charset="0"/>
              </a:rPr>
              <a:t>ACCREDITATION</a:t>
            </a:r>
            <a:r>
              <a:rPr lang="en-US" sz="1100" b="1" dirty="0">
                <a:latin typeface="Calibri" panose="020F0502020204030204" pitchFamily="34" charset="0"/>
                <a:cs typeface="Calibri" panose="020F0502020204030204" pitchFamily="34" charset="0"/>
              </a:rPr>
              <a:t> </a:t>
            </a:r>
            <a:br>
              <a:rPr lang="en-US" sz="1100" b="1" dirty="0">
                <a:latin typeface="Calibri" panose="020F0502020204030204" pitchFamily="34" charset="0"/>
                <a:cs typeface="Calibri" panose="020F0502020204030204" pitchFamily="34" charset="0"/>
              </a:rPr>
            </a:br>
            <a:r>
              <a:rPr lang="en-US" sz="1100" b="0" i="0" dirty="0">
                <a:solidFill>
                  <a:srgbClr val="2F2F2F"/>
                </a:solidFill>
                <a:effectLst/>
                <a:latin typeface="muli"/>
              </a:rPr>
              <a:t>In support of improving patient care, Mass General Brigham is jointly accredited by the Accreditation Council for Continuing Medical Education (ACCME), the Accreditation Council for Pharmacy Education (ACPE), and the American Nurses Credentialing Center (ANCC), to provide continuing education for the healthcare team.</a:t>
            </a:r>
          </a:p>
          <a:p>
            <a:pPr algn="ctr"/>
            <a:endParaRPr lang="en-US" sz="1100" b="0" i="0" dirty="0">
              <a:solidFill>
                <a:srgbClr val="2F2F2F"/>
              </a:solidFill>
              <a:effectLst/>
              <a:latin typeface="muli"/>
            </a:endParaRPr>
          </a:p>
          <a:p>
            <a:pPr algn="ctr"/>
            <a:r>
              <a:rPr lang="en-US" sz="1100" b="1" i="0" dirty="0">
                <a:solidFill>
                  <a:srgbClr val="2F2F2F"/>
                </a:solidFill>
                <a:effectLst/>
                <a:latin typeface="muli"/>
              </a:rPr>
              <a:t>Credit Designation Statements</a:t>
            </a:r>
            <a:endParaRPr lang="en-US" sz="1100" b="0" i="0" dirty="0">
              <a:solidFill>
                <a:srgbClr val="2F2F2F"/>
              </a:solidFill>
              <a:effectLst/>
              <a:latin typeface="muli"/>
            </a:endParaRPr>
          </a:p>
          <a:p>
            <a:pPr algn="ctr"/>
            <a:r>
              <a:rPr lang="en-US" sz="1100" b="1" i="1" u="sng" dirty="0">
                <a:solidFill>
                  <a:srgbClr val="2F2F2F"/>
                </a:solidFill>
                <a:effectLst/>
                <a:latin typeface="muli"/>
              </a:rPr>
              <a:t>AMA PRA Category 1 </a:t>
            </a:r>
            <a:r>
              <a:rPr lang="en-US" sz="1100" b="1" i="1" u="sng" dirty="0" err="1">
                <a:solidFill>
                  <a:srgbClr val="2F2F2F"/>
                </a:solidFill>
                <a:effectLst/>
                <a:latin typeface="muli"/>
              </a:rPr>
              <a:t>Credit</a:t>
            </a:r>
            <a:r>
              <a:rPr lang="en-US" sz="1100" b="1" i="1" u="sng" baseline="30000" dirty="0" err="1">
                <a:solidFill>
                  <a:srgbClr val="2F2F2F"/>
                </a:solidFill>
                <a:effectLst/>
                <a:latin typeface="muli"/>
              </a:rPr>
              <a:t>TM</a:t>
            </a:r>
            <a:br>
              <a:rPr lang="en-US" sz="1100" b="0" i="0" dirty="0">
                <a:solidFill>
                  <a:srgbClr val="2F2F2F"/>
                </a:solidFill>
                <a:effectLst/>
                <a:latin typeface="muli"/>
              </a:rPr>
            </a:br>
            <a:r>
              <a:rPr lang="en-US" sz="1100" b="0" i="0" dirty="0">
                <a:solidFill>
                  <a:srgbClr val="2F2F2F"/>
                </a:solidFill>
                <a:effectLst/>
                <a:latin typeface="muli"/>
              </a:rPr>
              <a:t>Mass General Brigham designates this live activity for a maximum of 1</a:t>
            </a:r>
            <a:r>
              <a:rPr lang="en-US" sz="1100" b="0" i="1" dirty="0">
                <a:solidFill>
                  <a:srgbClr val="2F2F2F"/>
                </a:solidFill>
                <a:effectLst/>
                <a:latin typeface="muli"/>
              </a:rPr>
              <a:t> AMA PRA Category 1 </a:t>
            </a:r>
            <a:r>
              <a:rPr lang="en-US" sz="1100" b="0" i="1" dirty="0" err="1">
                <a:solidFill>
                  <a:srgbClr val="2F2F2F"/>
                </a:solidFill>
                <a:effectLst/>
                <a:latin typeface="muli"/>
              </a:rPr>
              <a:t>Credit</a:t>
            </a:r>
            <a:r>
              <a:rPr lang="en-US" sz="1100" b="0" i="1" baseline="30000" dirty="0" err="1">
                <a:solidFill>
                  <a:srgbClr val="2F2F2F"/>
                </a:solidFill>
                <a:effectLst/>
                <a:latin typeface="muli"/>
              </a:rPr>
              <a:t>TM</a:t>
            </a:r>
            <a:r>
              <a:rPr lang="en-US" sz="1100" b="0" i="0" dirty="0">
                <a:solidFill>
                  <a:srgbClr val="2F2F2F"/>
                </a:solidFill>
                <a:effectLst/>
                <a:latin typeface="muli"/>
              </a:rPr>
              <a:t>. Physicians should claim only the credit commensurate with the extent of their participation in the activity.</a:t>
            </a:r>
          </a:p>
          <a:p>
            <a:endParaRPr lang="en-US" sz="1100" dirty="0"/>
          </a:p>
        </p:txBody>
      </p:sp>
      <p:sp>
        <p:nvSpPr>
          <p:cNvPr id="7" name="TextBox 6">
            <a:extLst>
              <a:ext uri="{FF2B5EF4-FFF2-40B4-BE49-F238E27FC236}">
                <a16:creationId xmlns:a16="http://schemas.microsoft.com/office/drawing/2014/main" id="{96DC3CFB-91E3-4C15-8888-FBDD3490FED5}"/>
              </a:ext>
            </a:extLst>
          </p:cNvPr>
          <p:cNvSpPr txBox="1"/>
          <p:nvPr/>
        </p:nvSpPr>
        <p:spPr>
          <a:xfrm>
            <a:off x="6741798" y="3591902"/>
            <a:ext cx="5274734" cy="1015663"/>
          </a:xfrm>
          <a:prstGeom prst="rect">
            <a:avLst/>
          </a:prstGeom>
          <a:noFill/>
          <a:ln w="28575">
            <a:solidFill>
              <a:schemeClr val="accent4"/>
            </a:solidFill>
          </a:ln>
        </p:spPr>
        <p:txBody>
          <a:bodyPr wrap="square">
            <a:spAutoFit/>
          </a:bodyPr>
          <a:lstStyle/>
          <a:p>
            <a:pPr algn="ctr"/>
            <a:r>
              <a:rPr lang="en-US" sz="2800" b="1" dirty="0">
                <a:solidFill>
                  <a:srgbClr val="FF0000"/>
                </a:solidFill>
                <a:latin typeface="Calibri" panose="020F0502020204030204" pitchFamily="34" charset="0"/>
                <a:cs typeface="Calibri" panose="020F0502020204030204" pitchFamily="34" charset="0"/>
              </a:rPr>
              <a:t>SMS Code for Attendance: </a:t>
            </a:r>
          </a:p>
          <a:p>
            <a:pPr algn="ctr"/>
            <a:r>
              <a:rPr lang="en-US" sz="2800" b="1" dirty="0">
                <a:latin typeface="Calibri" panose="020F0502020204030204" pitchFamily="34" charset="0"/>
                <a:cs typeface="Calibri" panose="020F0502020204030204" pitchFamily="34" charset="0"/>
              </a:rPr>
              <a:t> </a:t>
            </a:r>
            <a:r>
              <a:rPr lang="en-US" sz="2800" dirty="0">
                <a:highlight>
                  <a:srgbClr val="FFFF00"/>
                </a:highlight>
                <a:latin typeface="Calibri" panose="020F0502020204030204" pitchFamily="34" charset="0"/>
                <a:cs typeface="Calibri" panose="020F0502020204030204" pitchFamily="34" charset="0"/>
              </a:rPr>
              <a:t>_______</a:t>
            </a:r>
            <a:r>
              <a:rPr lang="en-US" sz="2800" dirty="0">
                <a:latin typeface="Calibri" panose="020F0502020204030204" pitchFamily="34" charset="0"/>
                <a:cs typeface="Calibri" panose="020F0502020204030204" pitchFamily="34" charset="0"/>
              </a:rPr>
              <a:t> </a:t>
            </a:r>
            <a:r>
              <a:rPr lang="en-US" sz="2800" b="1" dirty="0">
                <a:latin typeface="Calibri" panose="020F0502020204030204" pitchFamily="34" charset="0"/>
                <a:cs typeface="Calibri" panose="020F0502020204030204" pitchFamily="34" charset="0"/>
              </a:rPr>
              <a:t>to  </a:t>
            </a:r>
            <a:r>
              <a:rPr lang="en-US" sz="3200" dirty="0"/>
              <a:t>857-214-2277</a:t>
            </a:r>
            <a:endParaRPr lang="en-US" sz="1600" b="1"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4AB2FBC7-C343-5836-C4FD-F3533364520D}"/>
              </a:ext>
            </a:extLst>
          </p:cNvPr>
          <p:cNvSpPr txBox="1"/>
          <p:nvPr/>
        </p:nvSpPr>
        <p:spPr>
          <a:xfrm>
            <a:off x="4036159" y="5988205"/>
            <a:ext cx="5048574" cy="800219"/>
          </a:xfrm>
          <a:prstGeom prst="rect">
            <a:avLst/>
          </a:prstGeom>
          <a:noFill/>
        </p:spPr>
        <p:txBody>
          <a:bodyPr wrap="square">
            <a:spAutoFit/>
          </a:bodyPr>
          <a:lstStyle/>
          <a:p>
            <a:pPr algn="ctr"/>
            <a:r>
              <a:rPr lang="en-US" sz="1100" b="1" i="1" dirty="0">
                <a:solidFill>
                  <a:srgbClr val="2F2F2F"/>
                </a:solidFill>
                <a:effectLst/>
                <a:latin typeface="muli"/>
              </a:rPr>
              <a:t>The sessions in this series are being recorded.  The link is: </a:t>
            </a:r>
            <a:r>
              <a:rPr lang="en-US" sz="1200" u="sng" dirty="0">
                <a:solidFill>
                  <a:srgbClr val="0000FF"/>
                </a:solidFill>
                <a:effectLst/>
                <a:latin typeface="Calibri" panose="020F0502020204030204" pitchFamily="34" charset="0"/>
                <a:ea typeface="Calibri" panose="020F0502020204030204" pitchFamily="34" charset="0"/>
                <a:hlinkClick r:id="rId2"/>
              </a:rPr>
              <a:t>https://cpd.partners.org/content/mgb-em-faculty-development-series-updates-emergency-medicine-2023-2024-archived</a:t>
            </a:r>
            <a:endParaRPr lang="en-US" sz="1200" dirty="0">
              <a:effectLst/>
              <a:latin typeface="Calibri" panose="020F0502020204030204" pitchFamily="34" charset="0"/>
              <a:ea typeface="Calibri" panose="020F0502020204030204" pitchFamily="34" charset="0"/>
            </a:endParaRPr>
          </a:p>
          <a:p>
            <a:pPr algn="ctr"/>
            <a:endParaRPr lang="en-US" sz="1100" dirty="0"/>
          </a:p>
        </p:txBody>
      </p:sp>
    </p:spTree>
    <p:extLst>
      <p:ext uri="{BB962C8B-B14F-4D97-AF65-F5344CB8AC3E}">
        <p14:creationId xmlns:p14="http://schemas.microsoft.com/office/powerpoint/2010/main" val="2505002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2EA6C-81A6-4DA1-B05E-74AA088091A7}"/>
              </a:ext>
            </a:extLst>
          </p:cNvPr>
          <p:cNvSpPr>
            <a:spLocks noGrp="1"/>
          </p:cNvSpPr>
          <p:nvPr>
            <p:ph type="ctrTitle"/>
          </p:nvPr>
        </p:nvSpPr>
        <p:spPr>
          <a:xfrm>
            <a:off x="2902226" y="126447"/>
            <a:ext cx="6387548" cy="342900"/>
          </a:xfrm>
          <a:solidFill>
            <a:srgbClr val="009CA6"/>
          </a:solidFill>
          <a:ln>
            <a:solidFill>
              <a:schemeClr val="bg1">
                <a:lumMod val="50000"/>
              </a:schemeClr>
            </a:solidFill>
          </a:ln>
        </p:spPr>
        <p:txBody>
          <a:bodyPr>
            <a:noAutofit/>
          </a:bodyPr>
          <a:lstStyle/>
          <a:p>
            <a:r>
              <a:rPr lang="en-US" sz="2000" b="1" dirty="0">
                <a:solidFill>
                  <a:schemeClr val="bg1"/>
                </a:solidFill>
              </a:rPr>
              <a:t>Disclosure Summary of Relevant Financial Relationships</a:t>
            </a:r>
          </a:p>
        </p:txBody>
      </p:sp>
      <p:sp>
        <p:nvSpPr>
          <p:cNvPr id="3" name="Subtitle 2">
            <a:extLst>
              <a:ext uri="{FF2B5EF4-FFF2-40B4-BE49-F238E27FC236}">
                <a16:creationId xmlns:a16="http://schemas.microsoft.com/office/drawing/2014/main" id="{00300E14-F918-4E7C-8175-9CE9B13D1F0A}"/>
              </a:ext>
            </a:extLst>
          </p:cNvPr>
          <p:cNvSpPr>
            <a:spLocks noGrp="1"/>
          </p:cNvSpPr>
          <p:nvPr>
            <p:ph type="subTitle" idx="1"/>
          </p:nvPr>
        </p:nvSpPr>
        <p:spPr>
          <a:xfrm>
            <a:off x="288081" y="1124070"/>
            <a:ext cx="11615837" cy="4102272"/>
          </a:xfrm>
        </p:spPr>
        <p:txBody>
          <a:bodyPr>
            <a:noAutofit/>
          </a:bodyPr>
          <a:lstStyle/>
          <a:p>
            <a:pPr marL="0" marR="400050" algn="l">
              <a:spcBef>
                <a:spcPts val="0"/>
              </a:spcBef>
              <a:spcAft>
                <a:spcPts val="0"/>
              </a:spcAft>
            </a:pPr>
            <a:r>
              <a:rPr lang="en-US" sz="1100" b="1" dirty="0">
                <a:effectLst/>
                <a:latin typeface="Calibri" panose="020F0502020204030204" pitchFamily="34"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MITIGATION STRATEGIES </a:t>
            </a:r>
            <a:br>
              <a:rPr lang="en-US" sz="1100" dirty="0">
                <a:solidFill>
                  <a:srgbClr val="000000"/>
                </a:solidFill>
                <a:effectLst/>
                <a:latin typeface="Calibri" panose="020F0502020204030204" pitchFamily="34" charset="0"/>
                <a:ea typeface="Times New Roman" panose="02020603050405020304" pitchFamily="18" charset="0"/>
              </a:rPr>
            </a:br>
            <a:r>
              <a:rPr lang="en-US" sz="1100" dirty="0">
                <a:solidFill>
                  <a:srgbClr val="000000"/>
                </a:solidFill>
                <a:effectLst/>
                <a:latin typeface="Calibri" panose="020F0502020204030204" pitchFamily="34" charset="0"/>
                <a:ea typeface="Times New Roman" panose="02020603050405020304" pitchFamily="18" charset="0"/>
              </a:rPr>
              <a:t>Mass General Brigham has implemented a process to mitigate relevant financial relationships for this continuing education (CE) </a:t>
            </a:r>
            <a:br>
              <a:rPr lang="en-US" sz="1100" dirty="0">
                <a:solidFill>
                  <a:srgbClr val="000000"/>
                </a:solidFill>
                <a:effectLst/>
                <a:latin typeface="Calibri" panose="020F0502020204030204" pitchFamily="34" charset="0"/>
                <a:ea typeface="Times New Roman" panose="02020603050405020304" pitchFamily="18" charset="0"/>
              </a:rPr>
            </a:br>
            <a:r>
              <a:rPr lang="en-US" sz="1100" dirty="0">
                <a:solidFill>
                  <a:srgbClr val="000000"/>
                </a:solidFill>
                <a:effectLst/>
                <a:latin typeface="Calibri" panose="020F0502020204030204" pitchFamily="34" charset="0"/>
                <a:ea typeface="Times New Roman" panose="02020603050405020304" pitchFamily="18" charset="0"/>
              </a:rPr>
              <a:t>activity to help ensure content objectivity, independence, fair balance and ensure that the content is aligned with the interest of the public.  </a:t>
            </a:r>
            <a:endParaRPr lang="en-US" sz="1100" dirty="0">
              <a:solidFill>
                <a:srgbClr val="000000"/>
              </a:solidFill>
              <a:effectLst/>
              <a:latin typeface="Times New Roman" panose="02020603050405020304" pitchFamily="18" charset="0"/>
              <a:ea typeface="Times New Roman" panose="02020603050405020304" pitchFamily="18" charset="0"/>
            </a:endParaRPr>
          </a:p>
          <a:p>
            <a:pPr marL="0" marR="400050" algn="l">
              <a:spcBef>
                <a:spcPts val="0"/>
              </a:spcBef>
              <a:spcAft>
                <a:spcPts val="0"/>
              </a:spcAft>
            </a:pPr>
            <a:r>
              <a:rPr lang="en-US" sz="400" b="1" dirty="0">
                <a:effectLst/>
                <a:latin typeface="Calibri" panose="020F0502020204030204" pitchFamily="34" charset="0"/>
                <a:ea typeface="Times New Roman" panose="02020603050405020304" pitchFamily="18" charset="0"/>
              </a:rPr>
              <a:t> </a:t>
            </a:r>
            <a:endParaRPr lang="en-US" sz="100" dirty="0">
              <a:effectLst/>
              <a:latin typeface="Times New Roman" panose="02020603050405020304" pitchFamily="18" charset="0"/>
              <a:ea typeface="Times New Roman" panose="02020603050405020304" pitchFamily="18" charset="0"/>
            </a:endParaRPr>
          </a:p>
          <a:p>
            <a:pPr marL="0" marR="0" algn="l">
              <a:spcBef>
                <a:spcPts val="500"/>
              </a:spcBef>
              <a:spcAft>
                <a:spcPts val="500"/>
              </a:spcAft>
            </a:pPr>
            <a:r>
              <a:rPr lang="en-US" sz="1100" b="1" dirty="0">
                <a:solidFill>
                  <a:srgbClr val="000000"/>
                </a:solidFill>
                <a:effectLst/>
                <a:latin typeface="Calibri" panose="020F0502020204030204" pitchFamily="34" charset="0"/>
                <a:ea typeface="MS Mincho" panose="02020609040205080304" pitchFamily="49" charset="-128"/>
              </a:rPr>
              <a:t>The following planners have reported no relevant financial relationship with an ineligible company: </a:t>
            </a:r>
            <a:endParaRPr lang="en-US" sz="1100" dirty="0">
              <a:effectLst/>
              <a:latin typeface="Times New Roman" panose="02020603050405020304" pitchFamily="18" charset="0"/>
              <a:ea typeface="Times New Roman" panose="02020603050405020304" pitchFamily="18" charset="0"/>
            </a:endParaRPr>
          </a:p>
          <a:p>
            <a:pPr marL="0" marR="400050" algn="l">
              <a:spcBef>
                <a:spcPts val="0"/>
              </a:spcBef>
              <a:spcAft>
                <a:spcPts val="0"/>
              </a:spcAft>
            </a:pPr>
            <a:r>
              <a:rPr lang="en-US" sz="1100" b="1" dirty="0">
                <a:latin typeface="Calibri" panose="020F0502020204030204" pitchFamily="34" charset="0"/>
              </a:rPr>
              <a:t>Tim Erickson MD			Melisa Lai-Becker MD </a:t>
            </a:r>
          </a:p>
          <a:p>
            <a:pPr marL="0" marR="400050" algn="l">
              <a:spcBef>
                <a:spcPts val="0"/>
              </a:spcBef>
              <a:spcAft>
                <a:spcPts val="0"/>
              </a:spcAft>
            </a:pPr>
            <a:r>
              <a:rPr lang="en-US" sz="1100" i="1" dirty="0">
                <a:effectLst/>
                <a:latin typeface="Calibri" panose="020F0502020204030204" pitchFamily="34"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p>
            <a:pPr marL="0" marR="400050" algn="l">
              <a:spcBef>
                <a:spcPts val="0"/>
              </a:spcBef>
              <a:spcAft>
                <a:spcPts val="0"/>
              </a:spcAft>
            </a:pPr>
            <a:r>
              <a:rPr lang="en-US" sz="1100" b="1" dirty="0">
                <a:effectLst/>
                <a:latin typeface="Calibri" panose="020F0502020204030204" pitchFamily="34" charset="0"/>
                <a:ea typeface="MS Mincho" panose="02020609040205080304" pitchFamily="49" charset="-128"/>
              </a:rPr>
              <a:t>The following planners have reported a relevant financial relationship with </a:t>
            </a:r>
            <a:r>
              <a:rPr lang="en-US" sz="1100" b="1" dirty="0">
                <a:solidFill>
                  <a:srgbClr val="000000"/>
                </a:solidFill>
                <a:effectLst/>
                <a:latin typeface="Calibri" panose="020F0502020204030204" pitchFamily="34" charset="0"/>
                <a:ea typeface="MS Mincho" panose="02020609040205080304" pitchFamily="49" charset="-128"/>
              </a:rPr>
              <a:t>an ineligible company:</a:t>
            </a:r>
            <a:br>
              <a:rPr lang="en-US" sz="1100" b="1" dirty="0">
                <a:solidFill>
                  <a:srgbClr val="000000"/>
                </a:solidFill>
                <a:effectLst/>
                <a:latin typeface="Calibri" panose="020F0502020204030204" pitchFamily="34" charset="0"/>
                <a:ea typeface="MS Mincho" panose="02020609040205080304" pitchFamily="49" charset="-128"/>
              </a:rPr>
            </a:br>
            <a:endParaRPr lang="en-US" sz="500" dirty="0">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100" b="1" dirty="0">
                <a:solidFill>
                  <a:srgbClr val="000000"/>
                </a:solidFill>
                <a:latin typeface="Calibri" panose="020F0502020204030204" pitchFamily="34" charset="0"/>
              </a:rPr>
              <a:t>Josh Goldstein MD PhD </a:t>
            </a:r>
          </a:p>
          <a:p>
            <a:pPr marL="0" marR="0" algn="l">
              <a:spcBef>
                <a:spcPts val="0"/>
              </a:spcBef>
              <a:spcAft>
                <a:spcPts val="0"/>
              </a:spcAft>
            </a:pPr>
            <a:r>
              <a:rPr lang="en-US" sz="1100" i="1" dirty="0">
                <a:solidFill>
                  <a:srgbClr val="000000"/>
                </a:solidFill>
                <a:latin typeface="Calibri" panose="020F0502020204030204" pitchFamily="34" charset="0"/>
              </a:rPr>
              <a:t>Consulting</a:t>
            </a:r>
            <a:r>
              <a:rPr lang="en-US" sz="1100" dirty="0">
                <a:solidFill>
                  <a:srgbClr val="000000"/>
                </a:solidFill>
                <a:effectLst/>
                <a:latin typeface="Times New Roman" panose="02020603050405020304" pitchFamily="18" charset="0"/>
                <a:ea typeface="Times New Roman" panose="02020603050405020304" pitchFamily="18" charset="0"/>
              </a:rPr>
              <a:t>: </a:t>
            </a:r>
            <a:r>
              <a:rPr lang="en-US" sz="1100" dirty="0">
                <a:solidFill>
                  <a:srgbClr val="000000"/>
                </a:solidFill>
                <a:latin typeface="Calibri" panose="020F0502020204030204" pitchFamily="34" charset="0"/>
              </a:rPr>
              <a:t>Pfizer, Takeda, </a:t>
            </a:r>
            <a:r>
              <a:rPr lang="en-US" sz="1100" dirty="0" err="1">
                <a:solidFill>
                  <a:srgbClr val="000000"/>
                </a:solidFill>
                <a:latin typeface="Calibri" panose="020F0502020204030204" pitchFamily="34" charset="0"/>
              </a:rPr>
              <a:t>Octapharma</a:t>
            </a:r>
            <a:r>
              <a:rPr lang="en-US" sz="1100" dirty="0">
                <a:solidFill>
                  <a:srgbClr val="000000"/>
                </a:solidFill>
                <a:latin typeface="Calibri" panose="020F0502020204030204" pitchFamily="34" charset="0"/>
              </a:rPr>
              <a:t>, AstraZeneca, CSL Behring, </a:t>
            </a:r>
            <a:r>
              <a:rPr lang="en-US" sz="1100" dirty="0" err="1">
                <a:solidFill>
                  <a:srgbClr val="000000"/>
                </a:solidFill>
                <a:latin typeface="Calibri" panose="020F0502020204030204" pitchFamily="34" charset="0"/>
              </a:rPr>
              <a:t>NControl</a:t>
            </a:r>
            <a:r>
              <a:rPr lang="en-US" sz="1100" dirty="0">
                <a:solidFill>
                  <a:srgbClr val="000000"/>
                </a:solidFill>
                <a:latin typeface="Calibri" panose="020F0502020204030204" pitchFamily="34" charset="0"/>
              </a:rPr>
              <a:t>, Cayuga</a:t>
            </a:r>
          </a:p>
          <a:p>
            <a:pPr marL="0" marR="0" algn="l">
              <a:spcBef>
                <a:spcPts val="0"/>
              </a:spcBef>
              <a:spcAft>
                <a:spcPts val="0"/>
              </a:spcAft>
            </a:pPr>
            <a:r>
              <a:rPr lang="en-US" sz="1100" i="1" dirty="0">
                <a:solidFill>
                  <a:srgbClr val="000000"/>
                </a:solidFill>
                <a:latin typeface="Calibri" panose="020F0502020204030204" pitchFamily="34" charset="0"/>
              </a:rPr>
              <a:t>Research</a:t>
            </a:r>
            <a:r>
              <a:rPr lang="en-US" sz="1100" dirty="0">
                <a:solidFill>
                  <a:srgbClr val="000000"/>
                </a:solidFill>
                <a:effectLst/>
                <a:latin typeface="Times New Roman" panose="02020603050405020304" pitchFamily="18" charset="0"/>
                <a:ea typeface="Times New Roman" panose="02020603050405020304" pitchFamily="18" charset="0"/>
              </a:rPr>
              <a:t>: </a:t>
            </a:r>
            <a:r>
              <a:rPr lang="en-US" sz="1100" dirty="0">
                <a:solidFill>
                  <a:srgbClr val="000000"/>
                </a:solidFill>
                <a:latin typeface="Calibri" panose="020F0502020204030204" pitchFamily="34" charset="0"/>
              </a:rPr>
              <a:t>Pfizer, Takeda, </a:t>
            </a:r>
            <a:r>
              <a:rPr lang="en-US" sz="1100" dirty="0" err="1">
                <a:solidFill>
                  <a:srgbClr val="000000"/>
                </a:solidFill>
                <a:latin typeface="Calibri" panose="020F0502020204030204" pitchFamily="34" charset="0"/>
              </a:rPr>
              <a:t>Octapharma</a:t>
            </a:r>
            <a:endParaRPr lang="en-US" sz="1100" dirty="0">
              <a:solidFill>
                <a:srgbClr val="000000"/>
              </a:solidFill>
              <a:latin typeface="Calibri" panose="020F0502020204030204" pitchFamily="34" charset="0"/>
            </a:endParaRPr>
          </a:p>
          <a:p>
            <a:pPr marL="0" marR="400050" algn="l">
              <a:spcBef>
                <a:spcPts val="0"/>
              </a:spcBef>
              <a:spcAft>
                <a:spcPts val="0"/>
              </a:spcAft>
            </a:pPr>
            <a:r>
              <a:rPr lang="en-US" sz="1100" b="1" dirty="0">
                <a:effectLst/>
                <a:latin typeface="Calibri" panose="020F0502020204030204" pitchFamily="34" charset="0"/>
                <a:ea typeface="MS Mincho" panose="02020609040205080304" pitchFamily="49" charset="-128"/>
              </a:rPr>
              <a:t> </a:t>
            </a:r>
            <a:endParaRPr lang="en-US" sz="1100" dirty="0">
              <a:effectLst/>
              <a:latin typeface="Times New Roman" panose="02020603050405020304" pitchFamily="18" charset="0"/>
              <a:ea typeface="Times New Roman" panose="02020603050405020304" pitchFamily="18" charset="0"/>
            </a:endParaRPr>
          </a:p>
          <a:p>
            <a:pPr marL="0" marR="400050" algn="l">
              <a:spcBef>
                <a:spcPts val="0"/>
              </a:spcBef>
              <a:spcAft>
                <a:spcPts val="0"/>
              </a:spcAft>
            </a:pPr>
            <a:r>
              <a:rPr lang="en-US" sz="1100" b="1" dirty="0">
                <a:latin typeface="Calibri" panose="020F0502020204030204" pitchFamily="34" charset="0"/>
                <a:ea typeface="MS Mincho" panose="02020609040205080304" pitchFamily="49" charset="-128"/>
              </a:rPr>
              <a:t>The following speakers have reported no relevant financial relationships with an ineligible company:</a:t>
            </a:r>
          </a:p>
          <a:p>
            <a:pPr marL="0" marR="400050" algn="l">
              <a:spcBef>
                <a:spcPts val="0"/>
              </a:spcBef>
              <a:spcAft>
                <a:spcPts val="0"/>
              </a:spcAft>
            </a:pPr>
            <a:r>
              <a:rPr lang="en-US" sz="1100" b="1" dirty="0">
                <a:latin typeface="Calibri" panose="020F0502020204030204" pitchFamily="34" charset="0"/>
              </a:rPr>
              <a:t>Maura Kennedy, MD, MPH </a:t>
            </a:r>
          </a:p>
          <a:p>
            <a:pPr marL="0" marR="400050" algn="l">
              <a:spcBef>
                <a:spcPts val="0"/>
              </a:spcBef>
              <a:spcAft>
                <a:spcPts val="0"/>
              </a:spcAft>
            </a:pPr>
            <a:endParaRPr lang="en-US" sz="1100" b="1" dirty="0">
              <a:latin typeface="Calibri" panose="020F0502020204030204" pitchFamily="34" charset="0"/>
            </a:endParaRPr>
          </a:p>
          <a:p>
            <a:pPr marL="0" marR="400050" algn="l">
              <a:spcBef>
                <a:spcPts val="0"/>
              </a:spcBef>
              <a:spcAft>
                <a:spcPts val="0"/>
              </a:spcAft>
            </a:pPr>
            <a:endParaRPr lang="en-US" sz="1100" b="1" dirty="0">
              <a:latin typeface="Calibri" panose="020F0502020204030204" pitchFamily="34" charset="0"/>
            </a:endParaRPr>
          </a:p>
          <a:p>
            <a:pPr marL="0" marR="400050" algn="l">
              <a:spcBef>
                <a:spcPts val="0"/>
              </a:spcBef>
              <a:spcAft>
                <a:spcPts val="0"/>
              </a:spcAft>
            </a:pPr>
            <a:endParaRPr lang="en-US" sz="1100" b="1" dirty="0">
              <a:latin typeface="Calibri" panose="020F0502020204030204" pitchFamily="34" charset="0"/>
            </a:endParaRPr>
          </a:p>
          <a:p>
            <a:pPr marL="0" marR="400050" algn="l">
              <a:spcBef>
                <a:spcPts val="0"/>
              </a:spcBef>
              <a:spcAft>
                <a:spcPts val="0"/>
              </a:spcAft>
            </a:pPr>
            <a:endParaRPr lang="en-US" sz="1100" b="1" dirty="0">
              <a:highlight>
                <a:srgbClr val="FFFF00"/>
              </a:highlight>
              <a:latin typeface="Calibri" panose="020F0502020204030204" pitchFamily="34" charset="0"/>
            </a:endParaRPr>
          </a:p>
          <a:p>
            <a:pPr marL="0" marR="400050" algn="l">
              <a:spcBef>
                <a:spcPts val="0"/>
              </a:spcBef>
              <a:spcAft>
                <a:spcPts val="0"/>
              </a:spcAft>
            </a:pPr>
            <a:r>
              <a:rPr lang="en-US" sz="1100" b="1" dirty="0">
                <a:effectLst/>
                <a:latin typeface="Calibri" panose="020F0502020204030204" pitchFamily="34"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100" b="1" dirty="0">
                <a:effectLst/>
                <a:latin typeface="Calibri" panose="020F0502020204030204" pitchFamily="34" charset="0"/>
                <a:ea typeface="MS Mincho" panose="02020609040205080304" pitchFamily="49" charset="-128"/>
              </a:rPr>
              <a:t>The following speakers have reported a relevant financial relationship with </a:t>
            </a:r>
            <a:r>
              <a:rPr lang="en-US" sz="1100" b="1" dirty="0">
                <a:solidFill>
                  <a:srgbClr val="000000"/>
                </a:solidFill>
                <a:effectLst/>
                <a:latin typeface="Calibri" panose="020F0502020204030204" pitchFamily="34" charset="0"/>
                <a:ea typeface="MS Mincho" panose="02020609040205080304" pitchFamily="49" charset="-128"/>
              </a:rPr>
              <a:t>an ineligible company:</a:t>
            </a:r>
            <a:br>
              <a:rPr lang="en-US" sz="1100" b="1" dirty="0">
                <a:solidFill>
                  <a:srgbClr val="000000"/>
                </a:solidFill>
                <a:effectLst/>
                <a:latin typeface="Calibri" panose="020F0502020204030204" pitchFamily="34" charset="0"/>
                <a:ea typeface="MS Mincho" panose="02020609040205080304" pitchFamily="49" charset="-128"/>
              </a:rPr>
            </a:br>
            <a:r>
              <a:rPr lang="en-US" sz="1100" b="1" dirty="0">
                <a:solidFill>
                  <a:srgbClr val="000000"/>
                </a:solidFill>
                <a:latin typeface="Calibri" panose="020F0502020204030204" pitchFamily="34" charset="0"/>
              </a:rPr>
              <a:t>Josh Goldstein MD PhD </a:t>
            </a:r>
          </a:p>
          <a:p>
            <a:pPr marL="0" marR="0" algn="l">
              <a:spcBef>
                <a:spcPts val="0"/>
              </a:spcBef>
              <a:spcAft>
                <a:spcPts val="0"/>
              </a:spcAft>
            </a:pPr>
            <a:r>
              <a:rPr lang="en-US" sz="1100" i="1" dirty="0">
                <a:solidFill>
                  <a:srgbClr val="000000"/>
                </a:solidFill>
                <a:latin typeface="Calibri" panose="020F0502020204030204" pitchFamily="34" charset="0"/>
              </a:rPr>
              <a:t>Consulting</a:t>
            </a:r>
            <a:r>
              <a:rPr lang="en-US" sz="1100" dirty="0">
                <a:solidFill>
                  <a:srgbClr val="000000"/>
                </a:solidFill>
                <a:effectLst/>
                <a:latin typeface="Times New Roman" panose="02020603050405020304" pitchFamily="18" charset="0"/>
                <a:ea typeface="Times New Roman" panose="02020603050405020304" pitchFamily="18" charset="0"/>
              </a:rPr>
              <a:t>: </a:t>
            </a:r>
            <a:r>
              <a:rPr lang="en-US" sz="1100" dirty="0">
                <a:solidFill>
                  <a:srgbClr val="000000"/>
                </a:solidFill>
                <a:latin typeface="Calibri" panose="020F0502020204030204" pitchFamily="34" charset="0"/>
              </a:rPr>
              <a:t>Pfizer, Takeda, </a:t>
            </a:r>
            <a:r>
              <a:rPr lang="en-US" sz="1100" dirty="0" err="1">
                <a:solidFill>
                  <a:srgbClr val="000000"/>
                </a:solidFill>
                <a:latin typeface="Calibri" panose="020F0502020204030204" pitchFamily="34" charset="0"/>
              </a:rPr>
              <a:t>Octapharma</a:t>
            </a:r>
            <a:r>
              <a:rPr lang="en-US" sz="1100" dirty="0">
                <a:solidFill>
                  <a:srgbClr val="000000"/>
                </a:solidFill>
                <a:latin typeface="Calibri" panose="020F0502020204030204" pitchFamily="34" charset="0"/>
              </a:rPr>
              <a:t>, AstraZeneca, CSL Behring, </a:t>
            </a:r>
            <a:r>
              <a:rPr lang="en-US" sz="1100" dirty="0" err="1">
                <a:solidFill>
                  <a:srgbClr val="000000"/>
                </a:solidFill>
                <a:latin typeface="Calibri" panose="020F0502020204030204" pitchFamily="34" charset="0"/>
              </a:rPr>
              <a:t>NControl</a:t>
            </a:r>
            <a:r>
              <a:rPr lang="en-US" sz="1100" dirty="0">
                <a:solidFill>
                  <a:srgbClr val="000000"/>
                </a:solidFill>
                <a:latin typeface="Calibri" panose="020F0502020204030204" pitchFamily="34" charset="0"/>
              </a:rPr>
              <a:t>, Cayuga</a:t>
            </a:r>
          </a:p>
          <a:p>
            <a:pPr marL="0" marR="0" algn="l">
              <a:spcBef>
                <a:spcPts val="0"/>
              </a:spcBef>
              <a:spcAft>
                <a:spcPts val="0"/>
              </a:spcAft>
            </a:pPr>
            <a:r>
              <a:rPr lang="en-US" sz="1100" i="1" dirty="0">
                <a:solidFill>
                  <a:srgbClr val="000000"/>
                </a:solidFill>
                <a:latin typeface="Calibri" panose="020F0502020204030204" pitchFamily="34" charset="0"/>
              </a:rPr>
              <a:t>Research</a:t>
            </a:r>
            <a:r>
              <a:rPr lang="en-US" sz="1100" dirty="0">
                <a:solidFill>
                  <a:srgbClr val="000000"/>
                </a:solidFill>
                <a:effectLst/>
                <a:latin typeface="Times New Roman" panose="02020603050405020304" pitchFamily="18" charset="0"/>
                <a:ea typeface="Times New Roman" panose="02020603050405020304" pitchFamily="18" charset="0"/>
              </a:rPr>
              <a:t>: </a:t>
            </a:r>
            <a:r>
              <a:rPr lang="en-US" sz="1100" dirty="0">
                <a:solidFill>
                  <a:srgbClr val="000000"/>
                </a:solidFill>
                <a:latin typeface="Calibri" panose="020F0502020204030204" pitchFamily="34" charset="0"/>
              </a:rPr>
              <a:t>Pfizer, Takeda, </a:t>
            </a:r>
            <a:r>
              <a:rPr lang="en-US" sz="1100" dirty="0" err="1">
                <a:solidFill>
                  <a:srgbClr val="000000"/>
                </a:solidFill>
                <a:latin typeface="Calibri" panose="020F0502020204030204" pitchFamily="34" charset="0"/>
              </a:rPr>
              <a:t>Octapharma</a:t>
            </a:r>
            <a:endParaRPr lang="en-US" sz="1100" dirty="0">
              <a:solidFill>
                <a:srgbClr val="000000"/>
              </a:solidFill>
              <a:latin typeface="Calibri" panose="020F0502020204030204" pitchFamily="34" charset="0"/>
            </a:endParaRPr>
          </a:p>
          <a:p>
            <a:pPr marL="0" marR="400050" algn="l">
              <a:spcBef>
                <a:spcPts val="0"/>
              </a:spcBef>
              <a:spcAft>
                <a:spcPts val="0"/>
              </a:spcAft>
            </a:pPr>
            <a:br>
              <a:rPr lang="en-US" sz="1100" b="1" i="1" dirty="0">
                <a:effectLst/>
                <a:latin typeface="Calibri" panose="020F0502020204030204" pitchFamily="34" charset="0"/>
                <a:ea typeface="Times New Roman" panose="02020603050405020304" pitchFamily="18" charset="0"/>
              </a:rPr>
            </a:br>
            <a:br>
              <a:rPr lang="en-US" sz="100" b="1" dirty="0">
                <a:latin typeface="Calibri" panose="020F0502020204030204" pitchFamily="34" charset="0"/>
                <a:cs typeface="Calibri" panose="020F0502020204030204" pitchFamily="34" charset="0"/>
              </a:rPr>
            </a:br>
            <a:endParaRPr lang="en-US" sz="11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188865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1211</TotalTime>
  <Words>518</Words>
  <Application>Microsoft Office PowerPoint</Application>
  <PresentationFormat>Widescreen</PresentationFormat>
  <Paragraphs>45</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muli</vt:lpstr>
      <vt:lpstr>Times New Roman</vt:lpstr>
      <vt:lpstr>Office Theme</vt:lpstr>
      <vt:lpstr>PowerPoint Presentation</vt:lpstr>
      <vt:lpstr>Disclosure Summary of Relevant Financial Relationships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Disclosure Summary &amp; Accreditation Statement</dc:title>
  <dc:creator>Emily Welch</dc:creator>
  <cp:lastModifiedBy>Alley, Michelle</cp:lastModifiedBy>
  <cp:revision>58</cp:revision>
  <cp:lastPrinted>2020-03-12T11:43:35Z</cp:lastPrinted>
  <dcterms:created xsi:type="dcterms:W3CDTF">2020-03-11T18:32:17Z</dcterms:created>
  <dcterms:modified xsi:type="dcterms:W3CDTF">2023-11-10T15:45:55Z</dcterms:modified>
</cp:coreProperties>
</file>