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72" d="100"/>
          <a:sy n="72" d="100"/>
        </p:scale>
        <p:origin x="7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Women in Cancer: Navigating the Glass Ceiling</a:t>
            </a:r>
          </a:p>
          <a:p>
            <a:pPr algn="ctr"/>
            <a:r>
              <a:rPr lang="en-US" sz="1800" b="1" dirty="0">
                <a:solidFill>
                  <a:schemeClr val="bg1"/>
                </a:solidFill>
              </a:rPr>
              <a:t>October 12,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en-US" sz="1100" b="0" i="0" dirty="0">
                <a:effectLst/>
              </a:rPr>
              <a:t>Lisa Butterfield, PhD</a:t>
            </a:r>
          </a:p>
          <a:p>
            <a:pPr marL="0" indent="0">
              <a:lnSpc>
                <a:spcPct val="100000"/>
              </a:lnSpc>
              <a:spcBef>
                <a:spcPts val="0"/>
              </a:spcBef>
              <a:buNone/>
            </a:pPr>
            <a:r>
              <a:rPr lang="en-US" sz="1100" b="0" i="1" dirty="0">
                <a:effectLst/>
              </a:rPr>
              <a:t>University of California San Francisco</a:t>
            </a:r>
          </a:p>
          <a:p>
            <a:pPr marL="0" indent="0">
              <a:lnSpc>
                <a:spcPct val="100000"/>
              </a:lnSpc>
              <a:spcBef>
                <a:spcPts val="0"/>
              </a:spcBef>
              <a:buNone/>
            </a:pPr>
            <a:endParaRPr lang="en-US" sz="1100" b="0" i="0" dirty="0">
              <a:effectLst/>
            </a:endParaRPr>
          </a:p>
          <a:p>
            <a:pPr marL="0" indent="0">
              <a:lnSpc>
                <a:spcPct val="100000"/>
              </a:lnSpc>
              <a:spcBef>
                <a:spcPts val="0"/>
              </a:spcBef>
              <a:buNone/>
            </a:pPr>
            <a:r>
              <a:rPr lang="en-US" sz="1100" b="0" i="0" dirty="0" err="1">
                <a:effectLst/>
              </a:rPr>
              <a:t>Kornelia</a:t>
            </a:r>
            <a:r>
              <a:rPr lang="en-US" sz="1100" b="0" i="0" dirty="0">
                <a:effectLst/>
              </a:rPr>
              <a:t> Polyak, MD, PhD</a:t>
            </a:r>
          </a:p>
          <a:p>
            <a:pPr marL="0" indent="0">
              <a:lnSpc>
                <a:spcPct val="100000"/>
              </a:lnSpc>
              <a:spcBef>
                <a:spcPts val="0"/>
              </a:spcBef>
              <a:buNone/>
            </a:pPr>
            <a:r>
              <a:rPr lang="en-US" sz="1100" b="0" i="1" dirty="0">
                <a:effectLst/>
              </a:rPr>
              <a:t>Dana-Farber Cancer Institute</a:t>
            </a:r>
          </a:p>
          <a:p>
            <a:pPr marL="0" indent="0">
              <a:lnSpc>
                <a:spcPct val="100000"/>
              </a:lnSpc>
              <a:spcBef>
                <a:spcPts val="0"/>
              </a:spcBef>
              <a:buNone/>
            </a:pPr>
            <a:endParaRPr lang="en-US" sz="1100" b="0" i="0" dirty="0">
              <a:effectLst/>
            </a:endParaRPr>
          </a:p>
          <a:p>
            <a:pPr marL="0" indent="0">
              <a:lnSpc>
                <a:spcPct val="100000"/>
              </a:lnSpc>
              <a:spcBef>
                <a:spcPts val="0"/>
              </a:spcBef>
              <a:buNone/>
            </a:pPr>
            <a:r>
              <a:rPr lang="en-US" sz="1100" b="0" i="0" dirty="0">
                <a:effectLst/>
              </a:rPr>
              <a:t>Noopur Raje, MD</a:t>
            </a:r>
          </a:p>
          <a:p>
            <a:pPr marL="0" indent="0">
              <a:lnSpc>
                <a:spcPct val="100000"/>
              </a:lnSpc>
              <a:spcBef>
                <a:spcPts val="0"/>
              </a:spcBef>
              <a:buNone/>
            </a:pPr>
            <a:r>
              <a:rPr lang="en-US" sz="1100" b="0" i="1" dirty="0">
                <a:effectLst/>
              </a:rPr>
              <a:t>Mass General Cancer Center</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rPr>
              <a:t>Lisa Butterfield, PhD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Employee: </a:t>
            </a:r>
            <a:r>
              <a:rPr lang="en-US" sz="1100" dirty="0">
                <a:effectLst/>
                <a:latin typeface="Calibri" panose="020F0502020204030204" pitchFamily="34" charset="0"/>
                <a:ea typeface="Times New Roman" panose="02020603050405020304" pitchFamily="18" charset="0"/>
              </a:rPr>
              <a:t>Merck Research Laboratories</a:t>
            </a:r>
          </a:p>
          <a:p>
            <a:pPr marL="0" marR="400050" algn="l">
              <a:spcBef>
                <a:spcPts val="0"/>
              </a:spcBef>
              <a:spcAft>
                <a:spcPts val="0"/>
              </a:spcAft>
            </a:pP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Kornelia</a:t>
            </a:r>
            <a:r>
              <a:rPr lang="en-US" sz="1100" b="1" dirty="0">
                <a:effectLst/>
                <a:latin typeface="Calibri" panose="020F0502020204030204" pitchFamily="34" charset="0"/>
                <a:ea typeface="Times New Roman" panose="02020603050405020304" pitchFamily="18" charset="0"/>
              </a:rPr>
              <a:t> Polyak, MD, PhD</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Consultant: </a:t>
            </a:r>
            <a:r>
              <a:rPr lang="en-US" sz="1100" dirty="0" err="1">
                <a:latin typeface="Calibri" panose="020F0502020204030204" pitchFamily="34" charset="0"/>
                <a:ea typeface="Times New Roman" panose="02020603050405020304" pitchFamily="18" charset="0"/>
              </a:rPr>
              <a:t>Redona</a:t>
            </a:r>
            <a:r>
              <a:rPr lang="en-US" sz="1100" dirty="0">
                <a:latin typeface="Calibri" panose="020F0502020204030204" pitchFamily="34" charset="0"/>
                <a:ea typeface="Times New Roman" panose="02020603050405020304" pitchFamily="18" charset="0"/>
              </a:rPr>
              <a:t> Therapeutics</a:t>
            </a:r>
            <a:endParaRPr lang="en-US" sz="1100" i="1" dirty="0">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Scientific Advisory Board: </a:t>
            </a:r>
            <a:r>
              <a:rPr lang="en-US" sz="1100" dirty="0">
                <a:latin typeface="Calibri" panose="020F0502020204030204" pitchFamily="34" charset="0"/>
                <a:ea typeface="Times New Roman" panose="02020603050405020304" pitchFamily="18" charset="0"/>
              </a:rPr>
              <a:t>Novartis, </a:t>
            </a:r>
            <a:r>
              <a:rPr lang="en-US" sz="1100" dirty="0" err="1">
                <a:latin typeface="Calibri" panose="020F0502020204030204" pitchFamily="34" charset="0"/>
                <a:ea typeface="Times New Roman" panose="02020603050405020304" pitchFamily="18" charset="0"/>
              </a:rPr>
              <a:t>Ideya</a:t>
            </a:r>
            <a:r>
              <a:rPr lang="en-US" sz="1100" dirty="0">
                <a:latin typeface="Calibri" panose="020F0502020204030204" pitchFamily="34" charset="0"/>
                <a:ea typeface="Times New Roman" panose="02020603050405020304" pitchFamily="18" charset="0"/>
              </a:rPr>
              <a:t> Biosciences, Scorpion Therapeutics</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Sponsored Research: </a:t>
            </a:r>
            <a:r>
              <a:rPr lang="en-US" sz="1100" dirty="0">
                <a:latin typeface="Calibri" panose="020F0502020204030204" pitchFamily="34" charset="0"/>
                <a:ea typeface="Times New Roman" panose="02020603050405020304" pitchFamily="18" charset="0"/>
              </a:rPr>
              <a:t>Novartis</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Stock Options: </a:t>
            </a:r>
            <a:r>
              <a:rPr lang="en-US" sz="1100" dirty="0" err="1">
                <a:latin typeface="Calibri" panose="020F0502020204030204" pitchFamily="34" charset="0"/>
                <a:ea typeface="Times New Roman" panose="02020603050405020304" pitchFamily="18" charset="0"/>
              </a:rPr>
              <a:t>Ideya</a:t>
            </a:r>
            <a:r>
              <a:rPr lang="en-US" sz="1100" dirty="0">
                <a:latin typeface="Calibri" panose="020F0502020204030204" pitchFamily="34" charset="0"/>
                <a:ea typeface="Times New Roman" panose="02020603050405020304" pitchFamily="18" charset="0"/>
              </a:rPr>
              <a:t> Biosciences, Scorpion Therapeutics</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Noopur Raje, MD</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Consultant: </a:t>
            </a:r>
            <a:r>
              <a:rPr lang="en-US" sz="1100" dirty="0">
                <a:latin typeface="Calibri" panose="020F0502020204030204" pitchFamily="34" charset="0"/>
                <a:ea typeface="Times New Roman" panose="02020603050405020304" pitchFamily="18" charset="0"/>
              </a:rPr>
              <a:t>Caribou Bioscience, </a:t>
            </a:r>
            <a:r>
              <a:rPr lang="en-US" sz="1100" dirty="0" err="1">
                <a:latin typeface="Calibri" panose="020F0502020204030204" pitchFamily="34" charset="0"/>
                <a:ea typeface="Times New Roman" panose="02020603050405020304" pitchFamily="18" charset="0"/>
              </a:rPr>
              <a:t>Immuneel</a:t>
            </a:r>
            <a:r>
              <a:rPr lang="en-US" sz="1100" dirty="0">
                <a:latin typeface="Calibri" panose="020F0502020204030204" pitchFamily="34" charset="0"/>
                <a:ea typeface="Times New Roman" panose="02020603050405020304" pitchFamily="18" charset="0"/>
              </a:rPr>
              <a:t>, BMS, Pfizer, Amgen, Takeda, </a:t>
            </a:r>
            <a:r>
              <a:rPr lang="en-US" sz="1100" dirty="0" err="1">
                <a:latin typeface="Calibri" panose="020F0502020204030204" pitchFamily="34" charset="0"/>
                <a:ea typeface="Times New Roman" panose="02020603050405020304" pitchFamily="18" charset="0"/>
              </a:rPr>
              <a:t>Abbvie</a:t>
            </a:r>
            <a:r>
              <a:rPr lang="en-US" sz="1100" dirty="0">
                <a:latin typeface="Calibri" panose="020F0502020204030204" pitchFamily="34" charset="0"/>
                <a:ea typeface="Times New Roman" panose="02020603050405020304" pitchFamily="18" charset="0"/>
              </a:rPr>
              <a:t>, Sanofi</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Research Funding: </a:t>
            </a:r>
            <a:r>
              <a:rPr lang="en-US" sz="1100" dirty="0">
                <a:effectLst/>
                <a:latin typeface="Calibri" panose="020F0502020204030204" pitchFamily="34" charset="0"/>
                <a:ea typeface="Times New Roman" panose="02020603050405020304" pitchFamily="18" charset="0"/>
              </a:rPr>
              <a:t>Bluebird Bio</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TotalTime>
  <Words>651</Words>
  <Application>Microsoft Office PowerPoint</Application>
  <PresentationFormat>Widescreen</PresentationFormat>
  <Paragraphs>69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45</cp:revision>
  <cp:lastPrinted>2020-03-12T11:43:35Z</cp:lastPrinted>
  <dcterms:created xsi:type="dcterms:W3CDTF">2020-03-11T18:32:17Z</dcterms:created>
  <dcterms:modified xsi:type="dcterms:W3CDTF">2024-01-10T15:18:41Z</dcterms:modified>
</cp:coreProperties>
</file>