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varScale="1">
        <p:scale>
          <a:sx n="73" d="100"/>
          <a:sy n="73" d="100"/>
        </p:scale>
        <p:origin x="7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1/10/2024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1/10/2024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3"/>
            <a:ext cx="11692101"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Targeted Therapy for Premenopausal Early Breast Cancer: A 100-Year-Old Strategy</a:t>
            </a:r>
          </a:p>
          <a:p>
            <a:pPr algn="ctr"/>
            <a:r>
              <a:rPr lang="en-US" sz="1800" b="1" dirty="0">
                <a:solidFill>
                  <a:schemeClr val="bg1"/>
                </a:solidFill>
              </a:rPr>
              <a:t>December 14, 2023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9B9C"/>
                </a:solidFill>
                <a:cs typeface="Calibri" panose="020F0502020204030204" pitchFamily="34" charset="0"/>
              </a:rPr>
            </a:b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Sandra Swain, MD</a:t>
            </a:r>
          </a:p>
          <a:p>
            <a:pPr marL="0" indent="0">
              <a:lnSpc>
                <a:spcPct val="100000"/>
              </a:lnSpc>
              <a:spcBef>
                <a:spcPts val="0"/>
              </a:spcBef>
              <a:buNone/>
            </a:pPr>
            <a:r>
              <a:rPr lang="en-US" sz="1100" b="0" i="1" dirty="0">
                <a:effectLst/>
              </a:rPr>
              <a:t>Georgetown University Medical Center</a:t>
            </a:r>
          </a:p>
          <a:p>
            <a:pPr marL="0" indent="0">
              <a:lnSpc>
                <a:spcPct val="100000"/>
              </a:lnSpc>
              <a:spcBef>
                <a:spcPts val="0"/>
              </a:spcBef>
              <a:buNone/>
            </a:pPr>
            <a:endParaRPr lang="en-US" sz="1100" b="0" i="0" dirty="0">
              <a:effectLst/>
            </a:endParaRPr>
          </a:p>
          <a:p>
            <a:pPr marL="0" indent="0">
              <a:lnSpc>
                <a:spcPct val="100000"/>
              </a:lnSpc>
              <a:spcBef>
                <a:spcPts val="0"/>
              </a:spcBef>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4854218"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en-US" sz="1100" b="1" dirty="0">
                <a:effectLst/>
                <a:latin typeface="Calibri" panose="020F0502020204030204" pitchFamily="34" charset="0"/>
                <a:ea typeface="Times New Roman" panose="02020603050405020304" pitchFamily="18" charset="0"/>
              </a:rPr>
              <a:t>Sandra Swain, MD</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Advisory Board: </a:t>
            </a:r>
            <a:r>
              <a:rPr lang="en-US" sz="1100" dirty="0">
                <a:effectLst/>
                <a:latin typeface="Calibri" panose="020F0502020204030204" pitchFamily="34" charset="0"/>
                <a:ea typeface="Times New Roman" panose="02020603050405020304" pitchFamily="18" charset="0"/>
              </a:rPr>
              <a:t>AstraZeneca, Daiichi Sankyo, Sanofi, </a:t>
            </a:r>
            <a:r>
              <a:rPr lang="en-US" sz="1100" dirty="0" err="1">
                <a:effectLst/>
                <a:latin typeface="Calibri" panose="020F0502020204030204" pitchFamily="34" charset="0"/>
                <a:ea typeface="Times New Roman" panose="02020603050405020304" pitchFamily="18" charset="0"/>
              </a:rPr>
              <a:t>Natera</a:t>
            </a:r>
            <a:r>
              <a:rPr lang="en-US" sz="1100" dirty="0">
                <a:effectLst/>
                <a:latin typeface="Calibri" panose="020F0502020204030204" pitchFamily="34" charset="0"/>
                <a:ea typeface="Times New Roman" panose="02020603050405020304" pitchFamily="18" charset="0"/>
              </a:rPr>
              <a:t>, </a:t>
            </a:r>
            <a:r>
              <a:rPr lang="en-US" sz="1100" dirty="0" err="1">
                <a:effectLst/>
                <a:latin typeface="Calibri" panose="020F0502020204030204" pitchFamily="34" charset="0"/>
                <a:ea typeface="Times New Roman" panose="02020603050405020304" pitchFamily="18" charset="0"/>
              </a:rPr>
              <a:t>Biotheranostics</a:t>
            </a:r>
            <a:r>
              <a:rPr lang="en-US" sz="1100" dirty="0">
                <a:effectLst/>
                <a:latin typeface="Calibri" panose="020F0502020204030204" pitchFamily="34" charset="0"/>
                <a:ea typeface="Times New Roman" panose="02020603050405020304" pitchFamily="18" charset="0"/>
              </a:rPr>
              <a:t>, Napo Pharmaceuticals</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Third Party In-Kind Writing: </a:t>
            </a:r>
            <a:r>
              <a:rPr lang="en-US" sz="1100" dirty="0">
                <a:effectLst/>
                <a:latin typeface="Calibri" panose="020F0502020204030204" pitchFamily="34" charset="0"/>
                <a:ea typeface="Times New Roman" panose="02020603050405020304" pitchFamily="18" charset="0"/>
              </a:rPr>
              <a:t>AstraZeneca, Genentech/Roche</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Board of Directors (w/ stock &amp; stock options): </a:t>
            </a:r>
            <a:r>
              <a:rPr lang="en-US" sz="1100" dirty="0" err="1">
                <a:effectLst/>
                <a:latin typeface="Calibri" panose="020F0502020204030204" pitchFamily="34" charset="0"/>
                <a:ea typeface="Times New Roman" panose="02020603050405020304" pitchFamily="18" charset="0"/>
              </a:rPr>
              <a:t>Seagen</a:t>
            </a:r>
            <a:endParaRPr lang="en-US" sz="1100"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Consulting: </a:t>
            </a:r>
            <a:r>
              <a:rPr lang="en-US" sz="1100" dirty="0" err="1">
                <a:effectLst/>
                <a:latin typeface="Calibri" panose="020F0502020204030204" pitchFamily="34" charset="0"/>
                <a:ea typeface="Times New Roman" panose="02020603050405020304" pitchFamily="18" charset="0"/>
              </a:rPr>
              <a:t>Genetech</a:t>
            </a:r>
            <a:r>
              <a:rPr lang="en-US" sz="1100" dirty="0">
                <a:effectLst/>
                <a:latin typeface="Calibri" panose="020F0502020204030204" pitchFamily="34" charset="0"/>
                <a:ea typeface="Times New Roman" panose="02020603050405020304" pitchFamily="18" charset="0"/>
              </a:rPr>
              <a:t>/Roche</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In-Kind Travel: </a:t>
            </a:r>
            <a:r>
              <a:rPr lang="en-US" sz="1100" dirty="0" err="1">
                <a:effectLst/>
                <a:latin typeface="Calibri" panose="020F0502020204030204" pitchFamily="34" charset="0"/>
                <a:ea typeface="Times New Roman" panose="02020603050405020304" pitchFamily="18" charset="0"/>
              </a:rPr>
              <a:t>Genetech</a:t>
            </a:r>
            <a:r>
              <a:rPr lang="en-US" sz="1100" dirty="0">
                <a:effectLst/>
                <a:latin typeface="Calibri" panose="020F0502020204030204" pitchFamily="34" charset="0"/>
                <a:ea typeface="Times New Roman" panose="02020603050405020304" pitchFamily="18" charset="0"/>
              </a:rPr>
              <a:t>/Roche, Sanofi, </a:t>
            </a:r>
            <a:r>
              <a:rPr lang="en-US" sz="1100" dirty="0">
                <a:latin typeface="Calibri" panose="020F0502020204030204" pitchFamily="34" charset="0"/>
                <a:ea typeface="Times New Roman" panose="02020603050405020304" pitchFamily="18" charset="0"/>
              </a:rPr>
              <a:t>Daiichi Sankyo</a:t>
            </a:r>
          </a:p>
          <a:p>
            <a:pPr marL="0" marR="400050" algn="l">
              <a:spcBef>
                <a:spcPts val="0"/>
              </a:spcBef>
              <a:spcAft>
                <a:spcPts val="0"/>
              </a:spcAft>
            </a:pPr>
            <a:r>
              <a:rPr lang="en-US" sz="1100" i="1" dirty="0">
                <a:latin typeface="Calibri" panose="020F0502020204030204" pitchFamily="34" charset="0"/>
                <a:ea typeface="Times New Roman" panose="02020603050405020304" pitchFamily="18" charset="0"/>
              </a:rPr>
              <a:t>Research Funding: </a:t>
            </a:r>
            <a:r>
              <a:rPr lang="en-US" sz="1100" dirty="0" err="1">
                <a:latin typeface="Calibri" panose="020F0502020204030204" pitchFamily="34" charset="0"/>
                <a:ea typeface="Times New Roman" panose="02020603050405020304" pitchFamily="18" charset="0"/>
              </a:rPr>
              <a:t>Kailos</a:t>
            </a:r>
            <a:r>
              <a:rPr lang="en-US" sz="1100" dirty="0">
                <a:latin typeface="Calibri" panose="020F0502020204030204" pitchFamily="34" charset="0"/>
                <a:ea typeface="Times New Roman" panose="02020603050405020304" pitchFamily="18" charset="0"/>
              </a:rPr>
              <a:t> Genetics</a:t>
            </a:r>
            <a:endParaRPr lang="en-US" sz="1100"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i="1" dirty="0">
              <a:effectLst/>
              <a:latin typeface="Calibri" panose="020F0502020204030204" pitchFamily="34" charset="0"/>
              <a:ea typeface="Times New Roman" panose="02020603050405020304" pitchFamily="18" charset="0"/>
            </a:endParaRPr>
          </a:p>
          <a:p>
            <a:pPr marL="0" marR="400050" algn="l">
              <a:spcBef>
                <a:spcPts val="0"/>
              </a:spcBef>
              <a:spcAft>
                <a:spcPts val="0"/>
              </a:spcAft>
            </a:pPr>
            <a:endParaRPr lang="en-US" sz="1100" b="1" dirty="0">
              <a:solidFill>
                <a:srgbClr val="000000"/>
              </a:solidFill>
              <a:effectLst/>
              <a:latin typeface="Times New Roman" panose="02020603050405020304" pitchFamily="18" charset="0"/>
              <a:ea typeface="Times New Roman" panose="02020603050405020304" pitchFamily="18" charset="0"/>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1177</TotalTime>
  <Words>630</Words>
  <Application>Microsoft Office PowerPoint</Application>
  <PresentationFormat>Widescreen</PresentationFormat>
  <Paragraphs>61</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50</cp:revision>
  <cp:lastPrinted>2020-03-12T11:43:35Z</cp:lastPrinted>
  <dcterms:created xsi:type="dcterms:W3CDTF">2020-03-11T18:32:17Z</dcterms:created>
  <dcterms:modified xsi:type="dcterms:W3CDTF">2024-01-10T15:44:38Z</dcterms:modified>
</cp:coreProperties>
</file>