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p:scale>
          <a:sx n="98" d="100"/>
          <a:sy n="98" d="100"/>
        </p:scale>
        <p:origin x="-56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3"/>
            <a:ext cx="11692101"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ASH Update</a:t>
            </a:r>
          </a:p>
          <a:p>
            <a:pPr algn="ctr"/>
            <a:r>
              <a:rPr lang="en-US" sz="1800" b="1" dirty="0">
                <a:solidFill>
                  <a:schemeClr val="bg1"/>
                </a:solidFill>
              </a:rPr>
              <a:t>January 4, 2024 | 12:00-1:30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9B9C"/>
                </a:solidFill>
                <a:cs typeface="Calibri" panose="020F0502020204030204" pitchFamily="34" charset="0"/>
              </a:rPr>
            </a:b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Speakers (all from Mass General Cancer Center)</a:t>
            </a:r>
            <a:br>
              <a:rPr lang="en-US" sz="1100" b="1" dirty="0">
                <a:solidFill>
                  <a:srgbClr val="008AB0"/>
                </a:solidFill>
                <a:cs typeface="Calibri" panose="020F0502020204030204" pitchFamily="34" charset="0"/>
              </a:rPr>
            </a:br>
            <a:r>
              <a:rPr lang="en-US" sz="1100" b="0" i="0" dirty="0">
                <a:effectLst/>
              </a:rPr>
              <a:t>Jonathan Carlson, MD, PhD</a:t>
            </a:r>
          </a:p>
          <a:p>
            <a:pPr marL="0" indent="0">
              <a:lnSpc>
                <a:spcPct val="100000"/>
              </a:lnSpc>
              <a:spcBef>
                <a:spcPts val="0"/>
              </a:spcBef>
              <a:buNone/>
            </a:pPr>
            <a:r>
              <a:rPr lang="en-US" sz="1100" b="0" i="0" dirty="0">
                <a:effectLst/>
              </a:rPr>
              <a:t>Mark Leick, MD</a:t>
            </a:r>
          </a:p>
          <a:p>
            <a:pPr marL="0" indent="0">
              <a:lnSpc>
                <a:spcPct val="100000"/>
              </a:lnSpc>
              <a:spcBef>
                <a:spcPts val="0"/>
              </a:spcBef>
              <a:buNone/>
            </a:pPr>
            <a:r>
              <a:rPr lang="en-US" sz="1100" b="0" i="0" dirty="0">
                <a:effectLst/>
              </a:rPr>
              <a:t>Rupa Narayan, MD</a:t>
            </a:r>
          </a:p>
          <a:p>
            <a:pPr marL="0" indent="0">
              <a:lnSpc>
                <a:spcPct val="100000"/>
              </a:lnSpc>
              <a:spcBef>
                <a:spcPts val="0"/>
              </a:spcBef>
              <a:buNone/>
            </a:pPr>
            <a:r>
              <a:rPr lang="en-US" sz="1100" b="0" i="0" dirty="0">
                <a:effectLst/>
              </a:rPr>
              <a:t>Richard Newcomb, MD</a:t>
            </a:r>
          </a:p>
          <a:p>
            <a:pPr marL="0" indent="0">
              <a:lnSpc>
                <a:spcPct val="100000"/>
              </a:lnSpc>
              <a:spcBef>
                <a:spcPts val="0"/>
              </a:spcBef>
              <a:buNone/>
            </a:pPr>
            <a:r>
              <a:rPr lang="en-US" sz="1100" b="0" i="0" dirty="0">
                <a:effectLst/>
              </a:rPr>
              <a:t>Jacob Soumerai, MD</a:t>
            </a:r>
          </a:p>
          <a:p>
            <a:pPr marL="0" indent="0">
              <a:lnSpc>
                <a:spcPct val="100000"/>
              </a:lnSpc>
              <a:spcBef>
                <a:spcPts val="0"/>
              </a:spcBef>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970044"/>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1.5</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1.5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i="0" dirty="0">
                <a:effectLst/>
              </a:rPr>
              <a:t>Mark Leick, MD</a:t>
            </a:r>
          </a:p>
          <a:p>
            <a:pPr marL="0" marR="400050" algn="l">
              <a:spcBef>
                <a:spcPts val="0"/>
              </a:spcBef>
              <a:spcAft>
                <a:spcPts val="0"/>
              </a:spcAft>
            </a:pPr>
            <a:r>
              <a:rPr lang="en-US" sz="1100" i="1" dirty="0"/>
              <a:t>Consultant: </a:t>
            </a:r>
            <a:r>
              <a:rPr lang="en-US" sz="1100" dirty="0"/>
              <a:t>BioNTech (ended)</a:t>
            </a:r>
          </a:p>
          <a:p>
            <a:pPr marL="0" marR="400050" algn="l">
              <a:spcBef>
                <a:spcPts val="0"/>
              </a:spcBef>
              <a:spcAft>
                <a:spcPts val="0"/>
              </a:spcAft>
            </a:pPr>
            <a:r>
              <a:rPr lang="en-US" sz="1100" i="1" dirty="0"/>
              <a:t>DSMB: </a:t>
            </a:r>
            <a:r>
              <a:rPr lang="en-US" sz="1100" dirty="0"/>
              <a:t>Cabaletta Bio</a:t>
            </a:r>
          </a:p>
          <a:p>
            <a:pPr marL="0" marR="400050" algn="l">
              <a:spcBef>
                <a:spcPts val="0"/>
              </a:spcBef>
              <a:spcAft>
                <a:spcPts val="0"/>
              </a:spcAft>
            </a:pPr>
            <a:r>
              <a:rPr lang="en-US" sz="1100" i="1" dirty="0"/>
              <a:t>Speaker: </a:t>
            </a:r>
            <a:r>
              <a:rPr lang="en-US" sz="1100" dirty="0" err="1"/>
              <a:t>Onclive</a:t>
            </a:r>
            <a:r>
              <a:rPr lang="en-US" sz="1100" dirty="0"/>
              <a:t> (ended)</a:t>
            </a:r>
          </a:p>
          <a:p>
            <a:pPr marL="0" marR="400050" algn="l">
              <a:spcBef>
                <a:spcPts val="0"/>
              </a:spcBef>
              <a:spcAft>
                <a:spcPts val="0"/>
              </a:spcAft>
            </a:pPr>
            <a:r>
              <a:rPr lang="en-US" sz="1100" i="1" dirty="0"/>
              <a:t>Stock Ownership: </a:t>
            </a:r>
            <a:r>
              <a:rPr lang="en-US" sz="1100" dirty="0" err="1"/>
              <a:t>Abbvie</a:t>
            </a:r>
            <a:endParaRPr lang="en-US" sz="1100" i="1" dirty="0"/>
          </a:p>
          <a:p>
            <a:pPr marL="0" marR="400050" algn="l">
              <a:spcBef>
                <a:spcPts val="0"/>
              </a:spcBef>
              <a:spcAft>
                <a:spcPts val="0"/>
              </a:spcAft>
            </a:pPr>
            <a:endParaRPr lang="en-US" sz="1100" b="1" i="0" dirty="0">
              <a:effectLst/>
            </a:endParaRPr>
          </a:p>
          <a:p>
            <a:pPr marL="0" indent="0" algn="l">
              <a:lnSpc>
                <a:spcPct val="100000"/>
              </a:lnSpc>
              <a:spcBef>
                <a:spcPts val="0"/>
              </a:spcBef>
              <a:buNone/>
            </a:pPr>
            <a:r>
              <a:rPr lang="en-US" sz="1100" b="1" i="0" dirty="0">
                <a:effectLst/>
              </a:rPr>
              <a:t>Rupa Narayan, MD</a:t>
            </a:r>
          </a:p>
          <a:p>
            <a:pPr marL="0" indent="0" algn="l">
              <a:lnSpc>
                <a:spcPct val="100000"/>
              </a:lnSpc>
              <a:spcBef>
                <a:spcPts val="0"/>
              </a:spcBef>
              <a:buNone/>
            </a:pPr>
            <a:r>
              <a:rPr lang="en-US" sz="1100" i="1" dirty="0"/>
              <a:t>Research Funding: </a:t>
            </a:r>
            <a:r>
              <a:rPr lang="en-US" sz="1100" dirty="0"/>
              <a:t>Novartis</a:t>
            </a:r>
          </a:p>
          <a:p>
            <a:pPr marL="0" indent="0" algn="l">
              <a:lnSpc>
                <a:spcPct val="100000"/>
              </a:lnSpc>
              <a:spcBef>
                <a:spcPts val="0"/>
              </a:spcBef>
              <a:buNone/>
            </a:pPr>
            <a:endParaRPr lang="en-US" sz="1100" b="1" i="1" dirty="0">
              <a:effectLst/>
            </a:endParaRPr>
          </a:p>
          <a:p>
            <a:pPr marL="0" indent="0" algn="l">
              <a:lnSpc>
                <a:spcPct val="100000"/>
              </a:lnSpc>
              <a:spcBef>
                <a:spcPts val="0"/>
              </a:spcBef>
              <a:buNone/>
            </a:pPr>
            <a:r>
              <a:rPr lang="en-US" sz="1100" b="1" i="0" dirty="0">
                <a:effectLst/>
              </a:rPr>
              <a:t>Richard Newcomb, MD</a:t>
            </a:r>
          </a:p>
          <a:p>
            <a:pPr marL="0" indent="0" algn="l">
              <a:lnSpc>
                <a:spcPct val="100000"/>
              </a:lnSpc>
              <a:spcBef>
                <a:spcPts val="0"/>
              </a:spcBef>
              <a:buNone/>
            </a:pPr>
            <a:r>
              <a:rPr lang="en-US" sz="1100" i="1" dirty="0"/>
              <a:t>Equity Disbursement: </a:t>
            </a:r>
            <a:r>
              <a:rPr lang="en-US" sz="1100" dirty="0" err="1"/>
              <a:t>Timedoc</a:t>
            </a:r>
            <a:r>
              <a:rPr lang="en-US" sz="1100" dirty="0"/>
              <a:t> (ended)</a:t>
            </a:r>
          </a:p>
          <a:p>
            <a:pPr marL="0" indent="0" algn="l">
              <a:lnSpc>
                <a:spcPct val="100000"/>
              </a:lnSpc>
              <a:spcBef>
                <a:spcPts val="0"/>
              </a:spcBef>
              <a:buNone/>
            </a:pPr>
            <a:r>
              <a:rPr lang="en-US" sz="1100" i="1" dirty="0"/>
              <a:t>Equity: </a:t>
            </a:r>
            <a:r>
              <a:rPr lang="en-US" sz="1100" dirty="0"/>
              <a:t>Vertex Pharmaceuticals (ended)</a:t>
            </a:r>
          </a:p>
          <a:p>
            <a:pPr marL="0" indent="0" algn="l">
              <a:lnSpc>
                <a:spcPct val="100000"/>
              </a:lnSpc>
              <a:spcBef>
                <a:spcPts val="0"/>
              </a:spcBef>
              <a:buNone/>
            </a:pPr>
            <a:endParaRPr lang="en-US" sz="1100" i="1" dirty="0">
              <a:effectLst/>
            </a:endParaRPr>
          </a:p>
          <a:p>
            <a:pPr marL="0" indent="0" algn="l">
              <a:lnSpc>
                <a:spcPct val="100000"/>
              </a:lnSpc>
              <a:spcBef>
                <a:spcPts val="0"/>
              </a:spcBef>
              <a:buNone/>
            </a:pPr>
            <a:r>
              <a:rPr lang="en-US" sz="1100" b="1" i="0" dirty="0">
                <a:effectLst/>
              </a:rPr>
              <a:t>Jacob Soumerai, MD</a:t>
            </a:r>
          </a:p>
          <a:p>
            <a:pPr marL="0" indent="0" algn="l">
              <a:lnSpc>
                <a:spcPct val="100000"/>
              </a:lnSpc>
              <a:spcBef>
                <a:spcPts val="0"/>
              </a:spcBef>
              <a:buNone/>
            </a:pPr>
            <a:r>
              <a:rPr lang="en-US" sz="1100" i="1" dirty="0"/>
              <a:t>Consultant: </a:t>
            </a:r>
            <a:r>
              <a:rPr lang="en-US" sz="1100" dirty="0"/>
              <a:t>AstraZeneca, </a:t>
            </a:r>
            <a:r>
              <a:rPr lang="en-US" sz="1100" dirty="0" err="1"/>
              <a:t>Beigene</a:t>
            </a:r>
            <a:r>
              <a:rPr lang="en-US" sz="1100" dirty="0"/>
              <a:t>, Bristol Myers Squibb,</a:t>
            </a:r>
          </a:p>
          <a:p>
            <a:pPr marL="0" indent="0" algn="l">
              <a:lnSpc>
                <a:spcPct val="100000"/>
              </a:lnSpc>
              <a:spcBef>
                <a:spcPts val="0"/>
              </a:spcBef>
              <a:buNone/>
            </a:pPr>
            <a:r>
              <a:rPr lang="en-US" sz="1100" dirty="0"/>
              <a:t>Roche, Seattle Genetics, </a:t>
            </a:r>
            <a:r>
              <a:rPr lang="en-US" sz="1100" dirty="0" err="1"/>
              <a:t>Loxo@Lilly</a:t>
            </a:r>
            <a:endParaRPr lang="en-US" sz="1100" dirty="0"/>
          </a:p>
          <a:p>
            <a:pPr marL="0" indent="0" algn="l">
              <a:lnSpc>
                <a:spcPct val="100000"/>
              </a:lnSpc>
              <a:spcBef>
                <a:spcPts val="0"/>
              </a:spcBef>
              <a:buNone/>
            </a:pPr>
            <a:r>
              <a:rPr lang="en-US" sz="1100" i="1" dirty="0">
                <a:effectLst/>
              </a:rPr>
              <a:t>Research Funding: </a:t>
            </a:r>
            <a:r>
              <a:rPr lang="en-US" sz="1100" dirty="0">
                <a:effectLst/>
              </a:rPr>
              <a:t>Adaptive Biotechnologies, </a:t>
            </a:r>
            <a:r>
              <a:rPr lang="en-US" sz="1100" dirty="0" err="1">
                <a:effectLst/>
              </a:rPr>
              <a:t>Beigene</a:t>
            </a:r>
            <a:r>
              <a:rPr lang="en-US" sz="1100" dirty="0">
                <a:effectLst/>
              </a:rPr>
              <a:t>,</a:t>
            </a:r>
          </a:p>
          <a:p>
            <a:pPr marL="0" indent="0" algn="l">
              <a:lnSpc>
                <a:spcPct val="100000"/>
              </a:lnSpc>
              <a:spcBef>
                <a:spcPts val="0"/>
              </a:spcBef>
              <a:buNone/>
            </a:pPr>
            <a:r>
              <a:rPr lang="en-US" sz="1100" dirty="0" err="1">
                <a:effectLst/>
              </a:rPr>
              <a:t>BostonGene</a:t>
            </a:r>
            <a:r>
              <a:rPr lang="en-US" sz="1100" dirty="0">
                <a:effectLst/>
              </a:rPr>
              <a:t>, Genentech/Roche, GSK,</a:t>
            </a:r>
          </a:p>
          <a:p>
            <a:pPr marL="0" indent="0" algn="l">
              <a:lnSpc>
                <a:spcPct val="100000"/>
              </a:lnSpc>
              <a:spcBef>
                <a:spcPts val="0"/>
              </a:spcBef>
              <a:buNone/>
            </a:pPr>
            <a:r>
              <a:rPr lang="en-US" sz="1100" dirty="0">
                <a:effectLst/>
              </a:rPr>
              <a:t>Moderna, Takeda, and TG Therapeutics</a:t>
            </a:r>
          </a:p>
          <a:p>
            <a:pPr marL="0" marR="400050" algn="l">
              <a:spcBef>
                <a:spcPts val="0"/>
              </a:spcBef>
              <a:spcAft>
                <a:spcPts val="0"/>
              </a:spcAft>
            </a:pPr>
            <a:endParaRPr lang="en-US" sz="1100" i="1" dirty="0">
              <a:effectLst/>
              <a:latin typeface="Calibri" panose="020F0502020204030204" pitchFamily="34" charset="0"/>
              <a:ea typeface="Times New Roman" panose="02020603050405020304" pitchFamily="18" charset="0"/>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no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marR="400050" algn="l">
              <a:spcBef>
                <a:spcPts val="0"/>
              </a:spcBef>
            </a:pPr>
            <a:r>
              <a:rPr lang="en-US" sz="1100" b="1" i="0" dirty="0">
                <a:effectLst/>
              </a:rPr>
              <a:t>Jonathan Carlson, MD, PhD</a:t>
            </a: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1223</TotalTime>
  <Words>695</Words>
  <Application>Microsoft Office PowerPoint</Application>
  <PresentationFormat>Widescreen</PresentationFormat>
  <Paragraphs>78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56</cp:revision>
  <cp:lastPrinted>2020-03-12T11:43:35Z</cp:lastPrinted>
  <dcterms:created xsi:type="dcterms:W3CDTF">2020-03-11T18:32:17Z</dcterms:created>
  <dcterms:modified xsi:type="dcterms:W3CDTF">2024-01-10T16:01:12Z</dcterms:modified>
</cp:coreProperties>
</file>