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0" autoAdjust="0"/>
    <p:restoredTop sz="94660"/>
  </p:normalViewPr>
  <p:slideViewPr>
    <p:cSldViewPr snapToGrid="0">
      <p:cViewPr varScale="1">
        <p:scale>
          <a:sx n="73" d="100"/>
          <a:sy n="73" d="100"/>
        </p:scale>
        <p:origin x="67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1/17/2024</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1/17/2024</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pd.partners.org/content/mgb-em-faculty-development-series-updates-emergency-medicine-2023-2024-archiv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324431" y="120452"/>
            <a:ext cx="11692101" cy="835845"/>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t>MGB EM Faculty Development Series: Updates in Emergency Medicine 2023-2024</a:t>
            </a:r>
          </a:p>
          <a:p>
            <a:pPr algn="ctr"/>
            <a:r>
              <a:rPr lang="en-US" sz="1800" b="1" dirty="0">
                <a:solidFill>
                  <a:schemeClr val="bg1"/>
                </a:solidFill>
              </a:rPr>
              <a:t>Opioid use disorder management in the </a:t>
            </a:r>
            <a:r>
              <a:rPr lang="en-US" sz="1800" b="1" dirty="0" err="1">
                <a:solidFill>
                  <a:schemeClr val="bg1"/>
                </a:solidFill>
              </a:rPr>
              <a:t>ED|January</a:t>
            </a:r>
            <a:r>
              <a:rPr lang="en-US" sz="1800" b="1" dirty="0">
                <a:solidFill>
                  <a:schemeClr val="bg1"/>
                </a:solidFill>
              </a:rPr>
              <a:t> 10</a:t>
            </a:r>
            <a:r>
              <a:rPr lang="en-US" sz="1800" b="1" baseline="30000" dirty="0">
                <a:solidFill>
                  <a:schemeClr val="bg1"/>
                </a:solidFill>
              </a:rPr>
              <a:t>th</a:t>
            </a:r>
            <a:r>
              <a:rPr lang="en-US" sz="1800" b="1" dirty="0">
                <a:solidFill>
                  <a:schemeClr val="bg1"/>
                </a:solidFill>
              </a:rPr>
              <a:t>, 2024| 11:00a.m. – 12:00p.m. </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0" y="1184681"/>
            <a:ext cx="6451508" cy="54036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pPr>
              <a:spcBef>
                <a:spcPts val="0"/>
              </a:spcBef>
            </a:pPr>
            <a:r>
              <a:rPr lang="en-US" sz="1100" dirty="0">
                <a:cs typeface="Calibri" panose="020F0502020204030204" pitchFamily="34" charset="0"/>
              </a:rPr>
              <a:t>Identify when and how to implement methadone, high dose or low dose buprenorphine protocols for OUD</a:t>
            </a:r>
          </a:p>
          <a:p>
            <a:pPr>
              <a:spcBef>
                <a:spcPts val="0"/>
              </a:spcBef>
            </a:pPr>
            <a:r>
              <a:rPr lang="en-US" sz="1100" dirty="0">
                <a:cs typeface="Calibri" panose="020F0502020204030204" pitchFamily="34" charset="0"/>
              </a:rPr>
              <a:t>Recognize precipitated withdrawal and identify the appropriate agents to treat it.</a:t>
            </a:r>
          </a:p>
          <a:p>
            <a:pPr>
              <a:spcBef>
                <a:spcPts val="0"/>
              </a:spcBef>
            </a:pPr>
            <a:r>
              <a:rPr lang="en-US" sz="1100" dirty="0">
                <a:cs typeface="Calibri" panose="020F0502020204030204" pitchFamily="34" charset="0"/>
              </a:rPr>
              <a:t>Identify when phenobarbital is the appropriate first choice for treatment of alcohol withdrawal </a:t>
            </a:r>
          </a:p>
          <a:p>
            <a:pPr marL="0" indent="0">
              <a:spcBef>
                <a:spcPts val="0"/>
              </a:spcBef>
              <a:buNone/>
            </a:pPr>
            <a:endParaRPr lang="en-US" sz="1100" dirty="0">
              <a:cs typeface="Calibri" panose="020F0502020204030204" pitchFamily="34" charset="0"/>
            </a:endParaRPr>
          </a:p>
          <a:p>
            <a:pPr marL="0" indent="0">
              <a:spcBef>
                <a:spcPts val="0"/>
              </a:spcBef>
              <a:buNone/>
            </a:pPr>
            <a:endParaRPr lang="en-US" sz="1100" b="1" dirty="0">
              <a:solidFill>
                <a:srgbClr val="009B9C"/>
              </a:solidFill>
              <a:cs typeface="Calibri" panose="020F0502020204030204" pitchFamily="34" charset="0"/>
            </a:endParaRPr>
          </a:p>
          <a:p>
            <a:pPr marL="0" indent="0">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a:t>
            </a:r>
            <a:r>
              <a:rPr lang="en-US" sz="1100" dirty="0">
                <a:highlight>
                  <a:srgbClr val="FFFF00"/>
                </a:highlight>
                <a:cs typeface="Calibri" panose="020F0502020204030204" pitchFamily="34" charset="0"/>
              </a:rPr>
              <a:t>MGB Enterprise Department of Emergency Medicine Attending Physicians Faculty.</a:t>
            </a:r>
            <a:br>
              <a:rPr lang="en-US" sz="1100" dirty="0">
                <a:highlight>
                  <a:srgbClr val="FFFF00"/>
                </a:highlight>
                <a:cs typeface="Calibri" panose="020F0502020204030204" pitchFamily="34" charset="0"/>
              </a:rPr>
            </a:br>
            <a:br>
              <a:rPr lang="en-US" sz="1100" dirty="0">
                <a:highlight>
                  <a:srgbClr val="FFFF00"/>
                </a:highlight>
                <a:cs typeface="Calibri" panose="020F0502020204030204" pitchFamily="34" charset="0"/>
              </a:rPr>
            </a:br>
            <a:br>
              <a:rPr lang="en-US" sz="1100" dirty="0">
                <a:cs typeface="Calibri" panose="020F0502020204030204" pitchFamily="34" charset="0"/>
              </a:rPr>
            </a:br>
            <a:r>
              <a:rPr lang="en-US" sz="1100" b="1" dirty="0">
                <a:solidFill>
                  <a:srgbClr val="009B9C"/>
                </a:solidFill>
                <a:cs typeface="Calibri" panose="020F0502020204030204" pitchFamily="34" charset="0"/>
              </a:rPr>
              <a:t>Course Director</a:t>
            </a:r>
            <a:br>
              <a:rPr lang="en-US" sz="1100" b="1" dirty="0">
                <a:solidFill>
                  <a:srgbClr val="008AB0"/>
                </a:solidFill>
                <a:cs typeface="Calibri" panose="020F0502020204030204" pitchFamily="34" charset="0"/>
              </a:rPr>
            </a:br>
            <a:r>
              <a:rPr lang="en-US" sz="1100" b="1" dirty="0"/>
              <a:t>Josh Goldstein MD PhD</a:t>
            </a:r>
            <a:br>
              <a:rPr lang="en-US" sz="1100" b="1" dirty="0"/>
            </a:br>
            <a:r>
              <a:rPr lang="en-US" sz="1100" dirty="0"/>
              <a:t>Vice Chair, Academic Affairs,</a:t>
            </a:r>
            <a:br>
              <a:rPr lang="en-US" sz="1100" dirty="0"/>
            </a:br>
            <a:r>
              <a:rPr lang="en-US" sz="1100" i="1" dirty="0"/>
              <a:t>Massachusetts General Hospital</a:t>
            </a:r>
          </a:p>
          <a:p>
            <a:pPr marL="0" indent="0">
              <a:buNone/>
            </a:pPr>
            <a:r>
              <a:rPr lang="en-US" sz="1100" b="1" dirty="0"/>
              <a:t>Tim Erickson MD</a:t>
            </a:r>
            <a:br>
              <a:rPr lang="en-US" sz="1100" b="1" dirty="0"/>
            </a:br>
            <a:r>
              <a:rPr lang="en-US" sz="1100" dirty="0"/>
              <a:t>Vice Chair, Academic Affairs,</a:t>
            </a:r>
            <a:br>
              <a:rPr lang="en-US" sz="1100" dirty="0"/>
            </a:br>
            <a:r>
              <a:rPr lang="en-US" sz="1100" i="1" dirty="0"/>
              <a:t>Brigham and Women’s Hospital</a:t>
            </a:r>
          </a:p>
          <a:p>
            <a:pPr marL="0" indent="0">
              <a:buNone/>
            </a:pPr>
            <a:r>
              <a:rPr lang="en-US" sz="1100" b="1" dirty="0"/>
              <a:t>Melisa Lai-Becker MD</a:t>
            </a:r>
            <a:br>
              <a:rPr lang="en-US" sz="1100" b="1" dirty="0"/>
            </a:br>
            <a:r>
              <a:rPr lang="en-US" sz="1100" dirty="0"/>
              <a:t>Deputy Chief, MGB Enterprise Emergency Medicine</a:t>
            </a:r>
            <a:br>
              <a:rPr lang="en-US" sz="1100" dirty="0"/>
            </a:br>
            <a:r>
              <a:rPr lang="en-US" sz="1100" i="1" dirty="0"/>
              <a:t>Mass General Brigham</a:t>
            </a:r>
          </a:p>
          <a:p>
            <a:pPr marL="0" indent="0">
              <a:lnSpc>
                <a:spcPct val="100000"/>
              </a:lnSpc>
              <a:spcBef>
                <a:spcPts val="0"/>
              </a:spcBef>
              <a:buNone/>
            </a:pPr>
            <a:br>
              <a:rPr lang="en-US" sz="1100" b="1" dirty="0">
                <a:highlight>
                  <a:srgbClr val="FFFF00"/>
                </a:highlight>
              </a:rPr>
            </a:br>
            <a:r>
              <a:rPr lang="en-US" sz="1100" b="1" dirty="0">
                <a:solidFill>
                  <a:srgbClr val="009B9C"/>
                </a:solidFill>
                <a:cs typeface="Calibri" panose="020F0502020204030204" pitchFamily="34" charset="0"/>
              </a:rPr>
              <a:t>Speaker/Faculty</a:t>
            </a:r>
            <a:br>
              <a:rPr lang="en-US" sz="1100" b="1" dirty="0">
                <a:solidFill>
                  <a:srgbClr val="008AB0"/>
                </a:solidFill>
                <a:cs typeface="Calibri" panose="020F0502020204030204" pitchFamily="34" charset="0"/>
              </a:rPr>
            </a:br>
            <a:r>
              <a:rPr lang="en-US" sz="1100" b="1" dirty="0">
                <a:latin typeface="Calibri" panose="020F0502020204030204" pitchFamily="34" charset="0"/>
              </a:rPr>
              <a:t>Alice Bukhman, MD, MPH</a:t>
            </a:r>
          </a:p>
          <a:p>
            <a:pPr marL="0" indent="0">
              <a:lnSpc>
                <a:spcPct val="100000"/>
              </a:lnSpc>
              <a:spcBef>
                <a:spcPts val="0"/>
              </a:spcBef>
              <a:buNone/>
            </a:pPr>
            <a:r>
              <a:rPr lang="en-US" sz="1100" b="1" dirty="0">
                <a:latin typeface="Calibri" panose="020F0502020204030204" pitchFamily="34" charset="0"/>
              </a:rPr>
              <a:t>Scott Weiner, MD, MPH</a:t>
            </a:r>
          </a:p>
          <a:p>
            <a:pPr marL="0" indent="0">
              <a:lnSpc>
                <a:spcPct val="100000"/>
              </a:lnSpc>
              <a:spcBef>
                <a:spcPts val="0"/>
              </a:spcBef>
              <a:buNone/>
            </a:pPr>
            <a:r>
              <a:rPr lang="en-US" sz="1100" b="1" dirty="0">
                <a:latin typeface="Calibri" panose="020F0502020204030204" pitchFamily="34" charset="0"/>
              </a:rPr>
              <a:t>Lauren Nentwich, MD</a:t>
            </a:r>
          </a:p>
          <a:p>
            <a:pPr marL="0" indent="0">
              <a:lnSpc>
                <a:spcPct val="100000"/>
              </a:lnSpc>
              <a:spcBef>
                <a:spcPts val="0"/>
              </a:spcBef>
              <a:buNone/>
            </a:pPr>
            <a:r>
              <a:rPr lang="en-US" sz="1100" b="1" dirty="0">
                <a:latin typeface="Calibri" panose="020F0502020204030204" pitchFamily="34" charset="0"/>
              </a:rPr>
              <a:t>Jasra Bhat, MD</a:t>
            </a:r>
          </a:p>
          <a:p>
            <a:pPr marL="0" indent="0">
              <a:lnSpc>
                <a:spcPct val="100000"/>
              </a:lnSpc>
              <a:spcBef>
                <a:spcPts val="0"/>
              </a:spcBef>
              <a:buNone/>
            </a:pPr>
            <a:r>
              <a:rPr lang="en-US" sz="1100" b="1" dirty="0">
                <a:latin typeface="Calibri" panose="020F0502020204030204" pitchFamily="34" charset="0"/>
              </a:rPr>
              <a:t>Lisa </a:t>
            </a:r>
            <a:r>
              <a:rPr lang="en-US" sz="1100" b="1" dirty="0" err="1">
                <a:latin typeface="Calibri" panose="020F0502020204030204" pitchFamily="34" charset="0"/>
              </a:rPr>
              <a:t>Vercollone</a:t>
            </a:r>
            <a:r>
              <a:rPr lang="en-US" sz="1100" b="1" dirty="0">
                <a:latin typeface="Calibri" panose="020F0502020204030204" pitchFamily="34" charset="0"/>
              </a:rPr>
              <a:t>, MD</a:t>
            </a:r>
          </a:p>
          <a:p>
            <a:pPr marL="0" indent="0">
              <a:lnSpc>
                <a:spcPct val="100000"/>
              </a:lnSpc>
              <a:spcBef>
                <a:spcPts val="0"/>
              </a:spcBef>
              <a:buNone/>
            </a:pPr>
            <a:r>
              <a:rPr lang="en-US" sz="1100" b="1" dirty="0" err="1">
                <a:latin typeface="Calibri" panose="020F0502020204030204" pitchFamily="34" charset="0"/>
              </a:rPr>
              <a:t>Da’Marcus</a:t>
            </a:r>
            <a:r>
              <a:rPr lang="en-US" sz="1100" b="1" dirty="0">
                <a:latin typeface="Calibri" panose="020F0502020204030204" pitchFamily="34" charset="0"/>
              </a:rPr>
              <a:t> </a:t>
            </a:r>
            <a:r>
              <a:rPr lang="en-US" sz="1100" b="1" dirty="0" err="1">
                <a:latin typeface="Calibri" panose="020F0502020204030204" pitchFamily="34" charset="0"/>
              </a:rPr>
              <a:t>Baymon</a:t>
            </a:r>
            <a:r>
              <a:rPr lang="en-US" sz="1100" b="1" dirty="0">
                <a:latin typeface="Calibri" panose="020F0502020204030204" pitchFamily="34" charset="0"/>
              </a:rPr>
              <a:t>, MD</a:t>
            </a:r>
          </a:p>
          <a:p>
            <a:pPr marL="0" indent="0">
              <a:lnSpc>
                <a:spcPct val="100000"/>
              </a:lnSpc>
              <a:spcBef>
                <a:spcPts val="0"/>
              </a:spcBef>
              <a:buNone/>
            </a:pPr>
            <a:endParaRPr lang="en-US" sz="1100" i="1" dirty="0">
              <a:highlight>
                <a:srgbClr val="FFFF00"/>
              </a:highlight>
            </a:endParaRPr>
          </a:p>
          <a:p>
            <a:pPr marL="0" indent="0">
              <a:buNone/>
            </a:pP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142441"/>
            <a:ext cx="5103303" cy="2123658"/>
          </a:xfrm>
          <a:prstGeom prst="rect">
            <a:avLst/>
          </a:prstGeom>
          <a:noFill/>
          <a:ln>
            <a:solidFill>
              <a:schemeClr val="bg1">
                <a:lumMod val="75000"/>
              </a:schemeClr>
            </a:solidFill>
          </a:ln>
        </p:spPr>
        <p:txBody>
          <a:bodyPr wrap="square" rtlCol="0">
            <a:spAutoFit/>
          </a:bodyPr>
          <a:lstStyle/>
          <a:p>
            <a:pPr algn="ctr"/>
            <a:r>
              <a:rPr lang="en-US" sz="1100" b="1" dirty="0">
                <a:solidFill>
                  <a:srgbClr val="009B9C"/>
                </a:solidFill>
                <a:latin typeface="Calibri" panose="020F0502020204030204" pitchFamily="34" charset="0"/>
                <a:cs typeface="Calibri" panose="020F0502020204030204" pitchFamily="34" charset="0"/>
              </a:rPr>
              <a:t>ACCREDITATION</a:t>
            </a:r>
            <a:r>
              <a:rPr lang="en-US" sz="1100" b="1" dirty="0">
                <a:latin typeface="Calibri" panose="020F0502020204030204" pitchFamily="34" charset="0"/>
                <a:cs typeface="Calibri" panose="020F0502020204030204" pitchFamily="34" charset="0"/>
              </a:rPr>
              <a:t> </a:t>
            </a:r>
            <a:br>
              <a:rPr lang="en-US" sz="1100" b="1" dirty="0">
                <a:latin typeface="Calibri" panose="020F0502020204030204" pitchFamily="34" charset="0"/>
                <a:cs typeface="Calibri" panose="020F0502020204030204" pitchFamily="34" charset="0"/>
              </a:rPr>
            </a:br>
            <a:r>
              <a:rPr lang="en-US" sz="1100" b="0" i="0" dirty="0">
                <a:solidFill>
                  <a:srgbClr val="2F2F2F"/>
                </a:solidFill>
                <a:effectLst/>
                <a:latin typeface="muli"/>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b="0" i="0" dirty="0">
              <a:solidFill>
                <a:srgbClr val="2F2F2F"/>
              </a:solidFill>
              <a:effectLst/>
              <a:latin typeface="muli"/>
            </a:endParaRPr>
          </a:p>
          <a:p>
            <a:pPr algn="ctr"/>
            <a:r>
              <a:rPr lang="en-US" sz="1100" b="1" i="0" dirty="0">
                <a:solidFill>
                  <a:srgbClr val="2F2F2F"/>
                </a:solidFill>
                <a:effectLst/>
                <a:latin typeface="muli"/>
              </a:rPr>
              <a:t>Credit Designation Statements</a:t>
            </a:r>
            <a:endParaRPr lang="en-US" sz="1100" b="0" i="0" dirty="0">
              <a:solidFill>
                <a:srgbClr val="2F2F2F"/>
              </a:solidFill>
              <a:effectLst/>
              <a:latin typeface="muli"/>
            </a:endParaRPr>
          </a:p>
          <a:p>
            <a:pPr algn="ctr"/>
            <a:r>
              <a:rPr lang="en-US" sz="1100" b="1" i="1" u="sng" dirty="0">
                <a:solidFill>
                  <a:srgbClr val="2F2F2F"/>
                </a:solidFill>
                <a:effectLst/>
                <a:latin typeface="muli"/>
              </a:rPr>
              <a:t>AMA PRA Category 1 </a:t>
            </a:r>
            <a:r>
              <a:rPr lang="en-US" sz="1100" b="1" i="1" u="sng" dirty="0" err="1">
                <a:solidFill>
                  <a:srgbClr val="2F2F2F"/>
                </a:solidFill>
                <a:effectLst/>
                <a:latin typeface="muli"/>
              </a:rPr>
              <a:t>Credit</a:t>
            </a:r>
            <a:r>
              <a:rPr lang="en-US" sz="1100" b="1" i="1" u="sng" baseline="30000" dirty="0" err="1">
                <a:solidFill>
                  <a:srgbClr val="2F2F2F"/>
                </a:solidFill>
                <a:effectLst/>
                <a:latin typeface="muli"/>
              </a:rPr>
              <a:t>TM</a:t>
            </a:r>
            <a:br>
              <a:rPr lang="en-US" sz="1100" b="0" i="0" dirty="0">
                <a:solidFill>
                  <a:srgbClr val="2F2F2F"/>
                </a:solidFill>
                <a:effectLst/>
                <a:latin typeface="muli"/>
              </a:rPr>
            </a:br>
            <a:r>
              <a:rPr lang="en-US" sz="1100" b="0" i="0" dirty="0">
                <a:solidFill>
                  <a:srgbClr val="2F2F2F"/>
                </a:solidFill>
                <a:effectLst/>
                <a:latin typeface="muli"/>
              </a:rPr>
              <a:t>Mass General Brigham designates this live activity for a maximum of 1</a:t>
            </a:r>
            <a:r>
              <a:rPr lang="en-US" sz="1100" b="0" i="1" dirty="0">
                <a:solidFill>
                  <a:srgbClr val="2F2F2F"/>
                </a:solidFill>
                <a:effectLst/>
                <a:latin typeface="muli"/>
              </a:rPr>
              <a:t> AMA PRA Category 1 </a:t>
            </a:r>
            <a:r>
              <a:rPr lang="en-US" sz="1100" b="0" i="1" dirty="0" err="1">
                <a:solidFill>
                  <a:srgbClr val="2F2F2F"/>
                </a:solidFill>
                <a:effectLst/>
                <a:latin typeface="muli"/>
              </a:rPr>
              <a:t>Credit</a:t>
            </a:r>
            <a:r>
              <a:rPr lang="en-US" sz="1100" b="0" i="1" baseline="30000" dirty="0" err="1">
                <a:solidFill>
                  <a:srgbClr val="2F2F2F"/>
                </a:solidFill>
                <a:effectLst/>
                <a:latin typeface="muli"/>
              </a:rPr>
              <a:t>TM</a:t>
            </a:r>
            <a:r>
              <a:rPr lang="en-US" sz="1100" b="0" i="0" dirty="0">
                <a:solidFill>
                  <a:srgbClr val="2F2F2F"/>
                </a:solidFill>
                <a:effectLst/>
                <a:latin typeface="muli"/>
              </a:rPr>
              <a:t>. Physicians should claim only the credit commensurate with the extent of their participation in the activity.</a:t>
            </a:r>
          </a:p>
          <a:p>
            <a:endParaRPr lang="en-US" sz="1100" dirty="0"/>
          </a:p>
        </p:txBody>
      </p:sp>
      <p:sp>
        <p:nvSpPr>
          <p:cNvPr id="7" name="TextBox 6">
            <a:extLst>
              <a:ext uri="{FF2B5EF4-FFF2-40B4-BE49-F238E27FC236}">
                <a16:creationId xmlns:a16="http://schemas.microsoft.com/office/drawing/2014/main" id="{96DC3CFB-91E3-4C15-8888-FBDD3490FED5}"/>
              </a:ext>
            </a:extLst>
          </p:cNvPr>
          <p:cNvSpPr txBox="1"/>
          <p:nvPr/>
        </p:nvSpPr>
        <p:spPr>
          <a:xfrm>
            <a:off x="6741798" y="3591902"/>
            <a:ext cx="5274734" cy="1015663"/>
          </a:xfrm>
          <a:prstGeom prst="rect">
            <a:avLst/>
          </a:prstGeom>
          <a:noFill/>
          <a:ln w="28575">
            <a:solidFill>
              <a:schemeClr val="accent4"/>
            </a:solidFill>
          </a:ln>
        </p:spPr>
        <p:txBody>
          <a:bodyPr wrap="square">
            <a:spAutoFit/>
          </a:bodyPr>
          <a:lstStyle/>
          <a:p>
            <a:pPr algn="ctr"/>
            <a:r>
              <a:rPr lang="en-US" sz="2800" b="1" dirty="0">
                <a:solidFill>
                  <a:srgbClr val="FF0000"/>
                </a:solidFill>
                <a:latin typeface="Calibri" panose="020F0502020204030204" pitchFamily="34" charset="0"/>
                <a:cs typeface="Calibri" panose="020F0502020204030204" pitchFamily="34" charset="0"/>
              </a:rPr>
              <a:t>SMS Code for Attendance: </a:t>
            </a:r>
          </a:p>
          <a:p>
            <a:pPr algn="ctr"/>
            <a:r>
              <a:rPr lang="en-US" sz="2800" b="1" dirty="0">
                <a:latin typeface="Calibri" panose="020F0502020204030204" pitchFamily="34" charset="0"/>
                <a:cs typeface="Calibri" panose="020F0502020204030204" pitchFamily="34" charset="0"/>
              </a:rPr>
              <a:t>to  </a:t>
            </a:r>
            <a:r>
              <a:rPr lang="en-US" sz="3200" dirty="0"/>
              <a:t>857-214-2277</a:t>
            </a:r>
            <a:endParaRPr lang="en-US" sz="1600"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AB2FBC7-C343-5836-C4FD-F3533364520D}"/>
              </a:ext>
            </a:extLst>
          </p:cNvPr>
          <p:cNvSpPr txBox="1"/>
          <p:nvPr/>
        </p:nvSpPr>
        <p:spPr>
          <a:xfrm>
            <a:off x="4036159" y="5988205"/>
            <a:ext cx="5048574" cy="800219"/>
          </a:xfrm>
          <a:prstGeom prst="rect">
            <a:avLst/>
          </a:prstGeom>
          <a:noFill/>
        </p:spPr>
        <p:txBody>
          <a:bodyPr wrap="square">
            <a:spAutoFit/>
          </a:bodyPr>
          <a:lstStyle/>
          <a:p>
            <a:pPr algn="ctr"/>
            <a:r>
              <a:rPr lang="en-US" sz="1100" b="1" i="1" dirty="0">
                <a:solidFill>
                  <a:srgbClr val="2F2F2F"/>
                </a:solidFill>
                <a:effectLst/>
                <a:latin typeface="muli"/>
              </a:rPr>
              <a:t>The sessions in this series are being recorded.  The link is: </a:t>
            </a:r>
            <a:r>
              <a:rPr lang="en-US" sz="1200" u="sng" dirty="0">
                <a:solidFill>
                  <a:srgbClr val="0000FF"/>
                </a:solidFill>
                <a:effectLst/>
                <a:latin typeface="Calibri" panose="020F0502020204030204" pitchFamily="34" charset="0"/>
                <a:ea typeface="Calibri" panose="020F0502020204030204" pitchFamily="34" charset="0"/>
                <a:hlinkClick r:id="rId2"/>
              </a:rPr>
              <a:t>https://cpd.partners.org/content/mgb-em-faculty-development-series-updates-emergency-medicine-2023-2024-archived</a:t>
            </a:r>
            <a:endParaRPr lang="en-US" sz="1200" dirty="0">
              <a:effectLst/>
              <a:latin typeface="Calibri" panose="020F0502020204030204" pitchFamily="34" charset="0"/>
              <a:ea typeface="Calibri" panose="020F0502020204030204" pitchFamily="34" charset="0"/>
            </a:endParaRPr>
          </a:p>
          <a:p>
            <a:pPr algn="ctr"/>
            <a:endParaRPr lang="en-US" sz="1100" dirty="0"/>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dirty="0">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288081" y="1124069"/>
            <a:ext cx="11615837" cy="5253582"/>
          </a:xfrm>
        </p:spPr>
        <p:txBody>
          <a:bodyPr>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rPr>
              <a:t>Tim Erickson MD			Melisa Lai-Becker MD </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planners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endParaRPr lang="en-US" sz="5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ea typeface="MS Mincho" panose="02020609040205080304" pitchFamily="49" charset="-128"/>
              </a:rPr>
              <a:t>The following speakers have reported no relevant financial relationships with an ineligible company:</a:t>
            </a:r>
          </a:p>
          <a:p>
            <a:pPr marL="0" marR="400050" algn="l">
              <a:spcBef>
                <a:spcPts val="0"/>
              </a:spcBef>
              <a:spcAft>
                <a:spcPts val="0"/>
              </a:spcAft>
            </a:pPr>
            <a:r>
              <a:rPr lang="en-US" sz="1100" b="1" dirty="0">
                <a:latin typeface="Calibri" panose="020F0502020204030204" pitchFamily="34" charset="0"/>
              </a:rPr>
              <a:t>Alice Bukhman, MD, MPH</a:t>
            </a:r>
          </a:p>
          <a:p>
            <a:pPr marL="0" marR="400050" algn="l">
              <a:spcBef>
                <a:spcPts val="0"/>
              </a:spcBef>
              <a:spcAft>
                <a:spcPts val="0"/>
              </a:spcAft>
            </a:pPr>
            <a:r>
              <a:rPr lang="en-US" sz="1100" b="1" dirty="0">
                <a:latin typeface="Calibri" panose="020F0502020204030204" pitchFamily="34" charset="0"/>
              </a:rPr>
              <a:t>Lauren Nentwich, MD</a:t>
            </a:r>
          </a:p>
          <a:p>
            <a:pPr marL="0" marR="400050" algn="l">
              <a:spcBef>
                <a:spcPts val="0"/>
              </a:spcBef>
              <a:spcAft>
                <a:spcPts val="0"/>
              </a:spcAft>
            </a:pPr>
            <a:r>
              <a:rPr lang="en-US" sz="1100" b="1" dirty="0">
                <a:latin typeface="Calibri" panose="020F0502020204030204" pitchFamily="34" charset="0"/>
              </a:rPr>
              <a:t>Jasra Bhat, MD</a:t>
            </a:r>
          </a:p>
          <a:p>
            <a:pPr marL="0" marR="400050" algn="l">
              <a:spcBef>
                <a:spcPts val="0"/>
              </a:spcBef>
              <a:spcAft>
                <a:spcPts val="0"/>
              </a:spcAft>
            </a:pPr>
            <a:r>
              <a:rPr lang="en-US" sz="1100" b="1" dirty="0">
                <a:latin typeface="Calibri" panose="020F0502020204030204" pitchFamily="34" charset="0"/>
              </a:rPr>
              <a:t>Lisa </a:t>
            </a:r>
            <a:r>
              <a:rPr lang="en-US" sz="1100" b="1" dirty="0" err="1">
                <a:latin typeface="Calibri" panose="020F0502020204030204" pitchFamily="34" charset="0"/>
              </a:rPr>
              <a:t>Vercollone</a:t>
            </a:r>
            <a:r>
              <a:rPr lang="en-US" sz="1100" b="1" dirty="0">
                <a:latin typeface="Calibri" panose="020F0502020204030204" pitchFamily="34" charset="0"/>
              </a:rPr>
              <a:t>, MD</a:t>
            </a:r>
          </a:p>
          <a:p>
            <a:pPr marL="0" marR="400050" algn="l">
              <a:spcBef>
                <a:spcPts val="0"/>
              </a:spcBef>
              <a:spcAft>
                <a:spcPts val="0"/>
              </a:spcAft>
            </a:pPr>
            <a:r>
              <a:rPr lang="en-US" sz="1100" b="1" dirty="0" err="1">
                <a:latin typeface="Calibri" panose="020F0502020204030204" pitchFamily="34" charset="0"/>
              </a:rPr>
              <a:t>Da’Marcus</a:t>
            </a:r>
            <a:r>
              <a:rPr lang="en-US" sz="1100" b="1" dirty="0">
                <a:latin typeface="Calibri" panose="020F0502020204030204" pitchFamily="34" charset="0"/>
              </a:rPr>
              <a:t> </a:t>
            </a:r>
            <a:r>
              <a:rPr lang="en-US" sz="1100" b="1" dirty="0" err="1">
                <a:latin typeface="Calibri" panose="020F0502020204030204" pitchFamily="34" charset="0"/>
              </a:rPr>
              <a:t>Baymon</a:t>
            </a:r>
            <a:endParaRPr lang="en-US" sz="1100" b="1" dirty="0">
              <a:latin typeface="Calibri" panose="020F0502020204030204" pitchFamily="34" charset="0"/>
            </a:endParaRPr>
          </a:p>
          <a:p>
            <a:pPr marL="0" marR="400050" algn="l">
              <a:spcBef>
                <a:spcPts val="0"/>
              </a:spcBef>
              <a:spcAft>
                <a:spcPts val="0"/>
              </a:spcAft>
            </a:pPr>
            <a:r>
              <a:rPr lang="en-US" sz="1100" b="1" dirty="0">
                <a:latin typeface="Calibri" panose="020F0502020204030204" pitchFamily="34" charset="0"/>
              </a:rPr>
              <a:t>Tim Erickson, MD</a:t>
            </a:r>
          </a:p>
          <a:p>
            <a:pPr marL="0" marR="400050" algn="l">
              <a:spcBef>
                <a:spcPts val="0"/>
              </a:spcBef>
              <a:spcAft>
                <a:spcPts val="0"/>
              </a:spcAft>
            </a:pPr>
            <a:endParaRPr lang="en-US" sz="1100" b="1" dirty="0">
              <a:highlight>
                <a:srgbClr val="FFFF00"/>
              </a:highlight>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0" algn="l">
              <a:spcBef>
                <a:spcPts val="0"/>
              </a:spcBef>
              <a:spcAft>
                <a:spcPts val="0"/>
              </a:spcAft>
            </a:pPr>
            <a:endParaRPr lang="en-US" sz="1100" dirty="0">
              <a:solidFill>
                <a:srgbClr val="000000"/>
              </a:solidFill>
              <a:latin typeface="Calibri" panose="020F0502020204030204" pitchFamily="34" charset="0"/>
            </a:endParaRPr>
          </a:p>
          <a:p>
            <a:pPr algn="l">
              <a:spcBef>
                <a:spcPts val="0"/>
              </a:spcBef>
            </a:pPr>
            <a:r>
              <a:rPr lang="en-US" sz="1100" b="1" dirty="0">
                <a:latin typeface="Calibri" panose="020F0502020204030204" pitchFamily="34" charset="0"/>
              </a:rPr>
              <a:t>Scott Weiner, MD, MPH</a:t>
            </a:r>
          </a:p>
          <a:p>
            <a:pPr algn="l">
              <a:spcBef>
                <a:spcPts val="0"/>
              </a:spcBef>
            </a:pPr>
            <a:r>
              <a:rPr lang="en-US" sz="1100" dirty="0">
                <a:latin typeface="Calibri" panose="020F0502020204030204" pitchFamily="34" charset="0"/>
              </a:rPr>
              <a:t>Vertex Pharmaceuticals</a:t>
            </a:r>
          </a:p>
          <a:p>
            <a:pPr algn="l">
              <a:spcBef>
                <a:spcPts val="0"/>
              </a:spcBef>
            </a:pPr>
            <a:r>
              <a:rPr lang="en-US" sz="1100" dirty="0">
                <a:latin typeface="Calibri" panose="020F0502020204030204" pitchFamily="34" charset="0"/>
              </a:rPr>
              <a:t>Cessation Therapeutics</a:t>
            </a:r>
          </a:p>
          <a:p>
            <a:pPr algn="l">
              <a:spcBef>
                <a:spcPts val="0"/>
              </a:spcBef>
            </a:pPr>
            <a:endParaRPr lang="en-US" sz="1100" b="1" dirty="0">
              <a:latin typeface="Calibri" panose="020F0502020204030204" pitchFamily="34" charset="0"/>
            </a:endParaRPr>
          </a:p>
          <a:p>
            <a:pPr algn="l">
              <a:spcBef>
                <a:spcPts val="0"/>
              </a:spcBef>
            </a:pPr>
            <a:endParaRPr lang="en-US" sz="1100" b="1" dirty="0">
              <a:latin typeface="Calibri" panose="020F0502020204030204" pitchFamily="34" charset="0"/>
            </a:endParaRPr>
          </a:p>
          <a:p>
            <a:pPr marL="0" marR="0" algn="l">
              <a:spcBef>
                <a:spcPts val="0"/>
              </a:spcBef>
              <a:spcAft>
                <a:spcPts val="0"/>
              </a:spcAft>
            </a:pPr>
            <a:endParaRPr lang="en-US" sz="1100" dirty="0">
              <a:solidFill>
                <a:srgbClr val="000000"/>
              </a:solidFill>
              <a:latin typeface="Calibri" panose="020F0502020204030204" pitchFamily="34" charset="0"/>
            </a:endParaRPr>
          </a:p>
          <a:p>
            <a:pPr marL="0" marR="400050" algn="l">
              <a:spcBef>
                <a:spcPts val="0"/>
              </a:spcBef>
              <a:spcAft>
                <a:spcPts val="0"/>
              </a:spcAft>
            </a:pPr>
            <a:br>
              <a:rPr lang="en-US" sz="1100" b="1" i="1" dirty="0">
                <a:effectLst/>
                <a:latin typeface="Calibri" panose="020F0502020204030204" pitchFamily="34" charset="0"/>
                <a:ea typeface="Times New Roman" panose="02020603050405020304" pitchFamily="18" charset="0"/>
              </a:rPr>
            </a:br>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1318</TotalTime>
  <Words>538</Words>
  <Application>Microsoft Office PowerPoint</Application>
  <PresentationFormat>Widescreen</PresentationFormat>
  <Paragraphs>58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54</cp:revision>
  <cp:lastPrinted>2020-03-12T11:43:35Z</cp:lastPrinted>
  <dcterms:created xsi:type="dcterms:W3CDTF">2020-03-11T18:32:17Z</dcterms:created>
  <dcterms:modified xsi:type="dcterms:W3CDTF">2024-01-17T23:34:50Z</dcterms:modified>
</cp:coreProperties>
</file>