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varScale="1">
        <p:scale>
          <a:sx n="73" d="100"/>
          <a:sy n="73" d="100"/>
        </p:scale>
        <p:origin x="71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110455" y="103675"/>
            <a:ext cx="11971090"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Integrating Clinical and Laboratory Research to Identify Mechanisms of Response and Resistance to Immune Checkpoint Therapy January 11, 2024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9B9C"/>
                </a:solidFill>
                <a:cs typeface="Calibri" panose="020F0502020204030204" pitchFamily="34" charset="0"/>
              </a:rPr>
            </a:b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a:t>
            </a:r>
            <a:br>
              <a:rPr lang="en-US" sz="1100" b="1" dirty="0">
                <a:solidFill>
                  <a:srgbClr val="008AB0"/>
                </a:solidFill>
                <a:cs typeface="Calibri" panose="020F0502020204030204" pitchFamily="34" charset="0"/>
              </a:rPr>
            </a:br>
            <a:r>
              <a:rPr lang="en-US" sz="1100" b="0" i="0" dirty="0">
                <a:effectLst/>
              </a:rPr>
              <a:t>Pam Sharma, MD, PhD</a:t>
            </a:r>
          </a:p>
          <a:p>
            <a:pPr marL="0" indent="0">
              <a:lnSpc>
                <a:spcPct val="100000"/>
              </a:lnSpc>
              <a:spcBef>
                <a:spcPts val="0"/>
              </a:spcBef>
              <a:buNone/>
            </a:pPr>
            <a:r>
              <a:rPr lang="en-US" sz="1100" b="0" i="1" dirty="0">
                <a:effectLst/>
              </a:rPr>
              <a:t>MD Anderson Cancer Center</a:t>
            </a:r>
          </a:p>
          <a:p>
            <a:pPr marL="0" indent="0">
              <a:lnSpc>
                <a:spcPct val="100000"/>
              </a:lnSpc>
              <a:spcBef>
                <a:spcPts val="0"/>
              </a:spcBef>
              <a:buNone/>
            </a:pPr>
            <a:endParaRPr lang="en-US" sz="1100" b="0" i="0" dirty="0">
              <a:effectLst/>
            </a:endParaRPr>
          </a:p>
          <a:p>
            <a:pPr marL="0" indent="0">
              <a:lnSpc>
                <a:spcPct val="100000"/>
              </a:lnSpc>
              <a:spcBef>
                <a:spcPts val="0"/>
              </a:spcBef>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4854218"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rPr>
              <a:t>Pam Sharma, MD, PhD</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Scientific Advisory Board: </a:t>
            </a:r>
            <a:r>
              <a:rPr lang="en-US" sz="1100" dirty="0" err="1">
                <a:effectLst/>
                <a:latin typeface="Calibri" panose="020F0502020204030204" pitchFamily="34" charset="0"/>
                <a:ea typeface="Times New Roman" panose="02020603050405020304" pitchFamily="18" charset="0"/>
              </a:rPr>
              <a:t>Achelois</a:t>
            </a:r>
            <a:r>
              <a:rPr lang="en-US" sz="1100" dirty="0">
                <a:effectLst/>
                <a:latin typeface="Calibri" panose="020F0502020204030204" pitchFamily="34" charset="0"/>
                <a:ea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rPr>
              <a:t>Affini</a:t>
            </a:r>
            <a:r>
              <a:rPr lang="en-US" sz="1100" dirty="0">
                <a:effectLst/>
                <a:latin typeface="Calibri" panose="020F0502020204030204" pitchFamily="34" charset="0"/>
                <a:ea typeface="Times New Roman" panose="02020603050405020304" pitchFamily="18" charset="0"/>
              </a:rPr>
              <a:t>-T, </a:t>
            </a:r>
            <a:r>
              <a:rPr lang="en-US" sz="1100" dirty="0" err="1">
                <a:effectLst/>
                <a:latin typeface="Calibri" panose="020F0502020204030204" pitchFamily="34" charset="0"/>
                <a:ea typeface="Times New Roman" panose="02020603050405020304" pitchFamily="18" charset="0"/>
              </a:rPr>
              <a:t>Apricity</a:t>
            </a:r>
            <a:r>
              <a:rPr lang="en-US" sz="1100" dirty="0">
                <a:effectLst/>
                <a:latin typeface="Calibri" panose="020F0502020204030204" pitchFamily="34" charset="0"/>
                <a:ea typeface="Times New Roman" panose="02020603050405020304" pitchFamily="18" charset="0"/>
              </a:rPr>
              <a:t>, Asher Bio, </a:t>
            </a:r>
            <a:r>
              <a:rPr lang="en-US" sz="1100" dirty="0" err="1">
                <a:effectLst/>
                <a:latin typeface="Calibri" panose="020F0502020204030204" pitchFamily="34" charset="0"/>
                <a:ea typeface="Times New Roman" panose="02020603050405020304" pitchFamily="18" charset="0"/>
              </a:rPr>
              <a:t>BioAtla</a:t>
            </a:r>
            <a:r>
              <a:rPr lang="en-US" sz="1100" dirty="0">
                <a:effectLst/>
                <a:latin typeface="Calibri" panose="020F0502020204030204" pitchFamily="34" charset="0"/>
                <a:ea typeface="Times New Roman" panose="02020603050405020304" pitchFamily="18" charset="0"/>
              </a:rPr>
              <a:t> LLC, </a:t>
            </a:r>
            <a:r>
              <a:rPr lang="en-US" sz="1100" dirty="0" err="1">
                <a:effectLst/>
                <a:latin typeface="Calibri" panose="020F0502020204030204" pitchFamily="34" charset="0"/>
                <a:ea typeface="Times New Roman" panose="02020603050405020304" pitchFamily="18" charset="0"/>
              </a:rPr>
              <a:t>Candel</a:t>
            </a:r>
            <a:r>
              <a:rPr lang="en-US" sz="1100" dirty="0">
                <a:effectLst/>
                <a:latin typeface="Calibri" panose="020F0502020204030204" pitchFamily="34" charset="0"/>
                <a:ea typeface="Times New Roman" panose="02020603050405020304" pitchFamily="18" charset="0"/>
              </a:rPr>
              <a:t> Therapeutics, </a:t>
            </a:r>
            <a:r>
              <a:rPr lang="en-US" sz="1100" dirty="0" err="1">
                <a:effectLst/>
                <a:latin typeface="Calibri" panose="020F0502020204030204" pitchFamily="34" charset="0"/>
                <a:ea typeface="Times New Roman" panose="02020603050405020304" pitchFamily="18" charset="0"/>
              </a:rPr>
              <a:t>Catalio</a:t>
            </a:r>
            <a:r>
              <a:rPr lang="en-US" sz="1100" dirty="0">
                <a:effectLst/>
                <a:latin typeface="Calibri" panose="020F0502020204030204" pitchFamily="34" charset="0"/>
                <a:ea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rPr>
              <a:t>Carisma</a:t>
            </a:r>
            <a:r>
              <a:rPr lang="en-US" sz="1100" dirty="0">
                <a:effectLst/>
                <a:latin typeface="Calibri" panose="020F0502020204030204" pitchFamily="34" charset="0"/>
                <a:ea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rPr>
              <a:t>Codiak</a:t>
            </a:r>
            <a:r>
              <a:rPr lang="en-US" sz="1100" dirty="0">
                <a:effectLst/>
                <a:latin typeface="Calibri" panose="020F0502020204030204" pitchFamily="34" charset="0"/>
                <a:ea typeface="Times New Roman" panose="02020603050405020304" pitchFamily="18" charset="0"/>
              </a:rPr>
              <a:t> Biosciences, Inc., C-Reveal Therapeutics, Dragonfly Therapeutics, </a:t>
            </a:r>
            <a:r>
              <a:rPr lang="en-US" sz="1100" dirty="0" err="1">
                <a:effectLst/>
                <a:latin typeface="Calibri" panose="020F0502020204030204" pitchFamily="34" charset="0"/>
                <a:ea typeface="Times New Roman" panose="02020603050405020304" pitchFamily="18" charset="0"/>
              </a:rPr>
              <a:t>Earli</a:t>
            </a:r>
            <a:r>
              <a:rPr lang="en-US" sz="1100" dirty="0">
                <a:effectLst/>
                <a:latin typeface="Calibri" panose="020F0502020204030204" pitchFamily="34" charset="0"/>
                <a:ea typeface="Times New Roman" panose="02020603050405020304" pitchFamily="18" charset="0"/>
              </a:rPr>
              <a:t> Inc, Enable Medicine, Glympse, </a:t>
            </a:r>
            <a:r>
              <a:rPr lang="en-US" sz="1100" dirty="0" err="1">
                <a:effectLst/>
                <a:latin typeface="Calibri" panose="020F0502020204030204" pitchFamily="34" charset="0"/>
                <a:ea typeface="Times New Roman" panose="02020603050405020304" pitchFamily="18" charset="0"/>
              </a:rPr>
              <a:t>Henlius</a:t>
            </a:r>
            <a:r>
              <a:rPr lang="en-US" sz="1100" dirty="0">
                <a:effectLst/>
                <a:latin typeface="Calibri" panose="020F0502020204030204" pitchFamily="34" charset="0"/>
                <a:ea typeface="Times New Roman" panose="02020603050405020304" pitchFamily="18" charset="0"/>
              </a:rPr>
              <a:t>/</a:t>
            </a:r>
            <a:r>
              <a:rPr lang="en-US" sz="1100" dirty="0" err="1">
                <a:effectLst/>
                <a:latin typeface="Calibri" panose="020F0502020204030204" pitchFamily="34" charset="0"/>
                <a:ea typeface="Times New Roman" panose="02020603050405020304" pitchFamily="18" charset="0"/>
              </a:rPr>
              <a:t>Jengenix</a:t>
            </a:r>
            <a:r>
              <a:rPr lang="en-US" sz="1100" dirty="0">
                <a:effectLst/>
                <a:latin typeface="Calibri" panose="020F0502020204030204" pitchFamily="34" charset="0"/>
                <a:ea typeface="Times New Roman" panose="02020603050405020304" pitchFamily="18" charset="0"/>
              </a:rPr>
              <a:t>, Hummingbird, </a:t>
            </a:r>
            <a:r>
              <a:rPr lang="en-US" sz="1100" dirty="0" err="1">
                <a:effectLst/>
                <a:latin typeface="Calibri" panose="020F0502020204030204" pitchFamily="34" charset="0"/>
                <a:ea typeface="Times New Roman" panose="02020603050405020304" pitchFamily="18" charset="0"/>
              </a:rPr>
              <a:t>ImaginAb</a:t>
            </a:r>
            <a:r>
              <a:rPr lang="en-US" sz="1100" dirty="0">
                <a:effectLst/>
                <a:latin typeface="Calibri" panose="020F0502020204030204" pitchFamily="34" charset="0"/>
                <a:ea typeface="Times New Roman" panose="02020603050405020304" pitchFamily="18" charset="0"/>
              </a:rPr>
              <a:t>, Infinity Pharma, </a:t>
            </a:r>
            <a:r>
              <a:rPr lang="en-US" sz="1100" dirty="0" err="1">
                <a:effectLst/>
                <a:latin typeface="Calibri" panose="020F0502020204030204" pitchFamily="34" charset="0"/>
                <a:ea typeface="Times New Roman" panose="02020603050405020304" pitchFamily="18" charset="0"/>
              </a:rPr>
              <a:t>InterVenn</a:t>
            </a:r>
            <a:r>
              <a:rPr lang="en-US" sz="1100" dirty="0">
                <a:effectLst/>
                <a:latin typeface="Calibri" panose="020F0502020204030204" pitchFamily="34" charset="0"/>
                <a:ea typeface="Times New Roman" panose="02020603050405020304" pitchFamily="18" charset="0"/>
              </a:rPr>
              <a:t> Biosciences, LAVA Therapeutics, </a:t>
            </a:r>
            <a:r>
              <a:rPr lang="en-US" sz="1100" dirty="0" err="1">
                <a:effectLst/>
                <a:latin typeface="Calibri" panose="020F0502020204030204" pitchFamily="34" charset="0"/>
                <a:ea typeface="Times New Roman" panose="02020603050405020304" pitchFamily="18" charset="0"/>
              </a:rPr>
              <a:t>Lytix</a:t>
            </a:r>
            <a:r>
              <a:rPr lang="en-US" sz="1100" dirty="0">
                <a:effectLst/>
                <a:latin typeface="Calibri" panose="020F0502020204030204" pitchFamily="34" charset="0"/>
                <a:ea typeface="Times New Roman" panose="02020603050405020304" pitchFamily="18" charset="0"/>
              </a:rPr>
              <a:t> Biopharma, Marker Therapeutics, </a:t>
            </a:r>
            <a:r>
              <a:rPr lang="en-US" sz="1100" dirty="0" err="1">
                <a:effectLst/>
                <a:latin typeface="Calibri" panose="020F0502020204030204" pitchFamily="34" charset="0"/>
                <a:ea typeface="Times New Roman" panose="02020603050405020304" pitchFamily="18" charset="0"/>
              </a:rPr>
              <a:t>Oncolytics</a:t>
            </a:r>
            <a:r>
              <a:rPr lang="en-US" sz="1100" dirty="0">
                <a:effectLst/>
                <a:latin typeface="Calibri" panose="020F0502020204030204" pitchFamily="34" charset="0"/>
                <a:ea typeface="Times New Roman" panose="02020603050405020304" pitchFamily="18" charset="0"/>
              </a:rPr>
              <a:t>, PBM Capital, </a:t>
            </a:r>
            <a:r>
              <a:rPr lang="en-US" sz="1100" dirty="0" err="1">
                <a:effectLst/>
                <a:latin typeface="Calibri" panose="020F0502020204030204" pitchFamily="34" charset="0"/>
                <a:ea typeface="Times New Roman" panose="02020603050405020304" pitchFamily="18" charset="0"/>
              </a:rPr>
              <a:t>Phenomic</a:t>
            </a:r>
            <a:r>
              <a:rPr lang="en-US" sz="1100" dirty="0">
                <a:effectLst/>
                <a:latin typeface="Calibri" panose="020F0502020204030204" pitchFamily="34" charset="0"/>
                <a:ea typeface="Times New Roman" panose="02020603050405020304" pitchFamily="18" charset="0"/>
              </a:rPr>
              <a:t> AI, Polaris Pharma, Trained </a:t>
            </a:r>
            <a:r>
              <a:rPr lang="en-US" sz="1100" dirty="0" err="1">
                <a:effectLst/>
                <a:latin typeface="Calibri" panose="020F0502020204030204" pitchFamily="34" charset="0"/>
                <a:ea typeface="Times New Roman" panose="02020603050405020304" pitchFamily="18" charset="0"/>
              </a:rPr>
              <a:t>Therapeutix</a:t>
            </a:r>
            <a:r>
              <a:rPr lang="en-US" sz="1100" dirty="0">
                <a:effectLst/>
                <a:latin typeface="Calibri" panose="020F0502020204030204" pitchFamily="34" charset="0"/>
                <a:ea typeface="Times New Roman" panose="02020603050405020304" pitchFamily="18" charset="0"/>
              </a:rPr>
              <a:t> Discovery, Two Bear Capital, </a:t>
            </a:r>
            <a:r>
              <a:rPr lang="en-US" sz="1100" dirty="0" err="1">
                <a:effectLst/>
                <a:latin typeface="Calibri" panose="020F0502020204030204" pitchFamily="34" charset="0"/>
                <a:ea typeface="Times New Roman" panose="02020603050405020304" pitchFamily="18" charset="0"/>
              </a:rPr>
              <a:t>Xilis</a:t>
            </a:r>
            <a:r>
              <a:rPr lang="en-US" sz="1100" dirty="0">
                <a:effectLst/>
                <a:latin typeface="Calibri" panose="020F0502020204030204" pitchFamily="34" charset="0"/>
                <a:ea typeface="Times New Roman" panose="02020603050405020304" pitchFamily="18" charset="0"/>
              </a:rPr>
              <a:t> Inc.</a:t>
            </a:r>
          </a:p>
          <a:p>
            <a:pPr marL="0" marR="400050" algn="l">
              <a:spcBef>
                <a:spcPts val="0"/>
              </a:spcBef>
              <a:spcAft>
                <a:spcPts val="0"/>
              </a:spcAft>
            </a:pPr>
            <a:endParaRPr lang="en-US" sz="1100" i="1">
              <a:effectLst/>
              <a:latin typeface="Calibri" panose="020F0502020204030204" pitchFamily="34" charset="0"/>
              <a:ea typeface="Times New Roman" panose="02020603050405020304" pitchFamily="18" charset="0"/>
            </a:endParaRPr>
          </a:p>
          <a:p>
            <a:pPr marL="0" marR="400050" algn="l">
              <a:spcBef>
                <a:spcPts val="0"/>
              </a:spcBef>
              <a:spcAft>
                <a:spcPts val="0"/>
              </a:spcAft>
            </a:pPr>
            <a:r>
              <a:rPr lang="en-US" sz="1100" i="1">
                <a:effectLst/>
                <a:latin typeface="Calibri" panose="020F0502020204030204" pitchFamily="34" charset="0"/>
                <a:ea typeface="Times New Roman" panose="02020603050405020304" pitchFamily="18" charset="0"/>
              </a:rPr>
              <a:t>Private </a:t>
            </a:r>
            <a:r>
              <a:rPr lang="en-US" sz="1100" i="1" dirty="0">
                <a:effectLst/>
                <a:latin typeface="Calibri" panose="020F0502020204030204" pitchFamily="34" charset="0"/>
                <a:ea typeface="Times New Roman" panose="02020603050405020304" pitchFamily="18" charset="0"/>
              </a:rPr>
              <a:t>Investment: </a:t>
            </a:r>
            <a:r>
              <a:rPr lang="en-US" sz="1100" dirty="0">
                <a:effectLst/>
                <a:latin typeface="Calibri" panose="020F0502020204030204" pitchFamily="34" charset="0"/>
                <a:ea typeface="Times New Roman" panose="02020603050405020304" pitchFamily="18" charset="0"/>
              </a:rPr>
              <a:t>Adaptive Biotechnologies, BioNTech, JSL Health, </a:t>
            </a:r>
            <a:r>
              <a:rPr lang="en-US" sz="1100" dirty="0" err="1">
                <a:effectLst/>
                <a:latin typeface="Calibri" panose="020F0502020204030204" pitchFamily="34" charset="0"/>
                <a:ea typeface="Times New Roman" panose="02020603050405020304" pitchFamily="18" charset="0"/>
              </a:rPr>
              <a:t>Sporos</a:t>
            </a:r>
            <a:r>
              <a:rPr lang="en-US" sz="1100" dirty="0">
                <a:effectLst/>
                <a:latin typeface="Calibri" panose="020F0502020204030204" pitchFamily="34" charset="0"/>
                <a:ea typeface="Times New Roman" panose="02020603050405020304" pitchFamily="18" charset="0"/>
              </a:rPr>
              <a:t>, Time </a:t>
            </a:r>
            <a:r>
              <a:rPr lang="en-US" sz="1100" dirty="0" err="1">
                <a:effectLst/>
                <a:latin typeface="Calibri" panose="020F0502020204030204" pitchFamily="34" charset="0"/>
                <a:ea typeface="Times New Roman" panose="02020603050405020304" pitchFamily="18" charset="0"/>
              </a:rPr>
              <a:t>Bioventures</a:t>
            </a:r>
            <a:endParaRPr lang="en-US" sz="1100" i="1"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endParaRPr lang="en-US" sz="1100" b="1" dirty="0">
              <a:solidFill>
                <a:srgbClr val="000000"/>
              </a:solidFill>
              <a:effectLst/>
              <a:latin typeface="Times New Roman" panose="02020603050405020304" pitchFamily="18" charset="0"/>
              <a:ea typeface="Times New Roman" panose="02020603050405020304" pitchFamily="18" charset="0"/>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1179</TotalTime>
  <Words>682</Words>
  <Application>Microsoft Office PowerPoint</Application>
  <PresentationFormat>Widescreen</PresentationFormat>
  <Paragraphs>56</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52</cp:revision>
  <cp:lastPrinted>2020-03-12T11:43:35Z</cp:lastPrinted>
  <dcterms:created xsi:type="dcterms:W3CDTF">2020-03-11T18:32:17Z</dcterms:created>
  <dcterms:modified xsi:type="dcterms:W3CDTF">2024-01-10T16:05:54Z</dcterms:modified>
</cp:coreProperties>
</file>