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99" autoAdjust="0"/>
    <p:restoredTop sz="94660"/>
  </p:normalViewPr>
  <p:slideViewPr>
    <p:cSldViewPr snapToGrid="0">
      <p:cViewPr varScale="1">
        <p:scale>
          <a:sx n="44" d="100"/>
          <a:sy n="44" d="100"/>
        </p:scale>
        <p:origin x="162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7/1/2024</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7/1/2024</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110455" y="103675"/>
            <a:ext cx="11971090" cy="894616"/>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bg1"/>
                </a:solidFill>
              </a:rPr>
              <a:t>MGH Cancer Center Grand Rounds 2023-2024</a:t>
            </a:r>
          </a:p>
          <a:p>
            <a:pPr algn="ctr"/>
            <a:r>
              <a:rPr lang="en-US" sz="1800" b="1" dirty="0">
                <a:solidFill>
                  <a:schemeClr val="bg1"/>
                </a:solidFill>
              </a:rPr>
              <a:t>Rethinking Radiation Oncology Using HPV Driven Oropharyngeal Carcinoma as a Model</a:t>
            </a:r>
          </a:p>
          <a:p>
            <a:pPr algn="ctr"/>
            <a:r>
              <a:rPr lang="en-US" sz="1800" b="1" dirty="0">
                <a:solidFill>
                  <a:schemeClr val="bg1"/>
                </a:solidFill>
              </a:rPr>
              <a:t>March 14, 2024 | 12:00-1:00 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1" y="1206443"/>
            <a:ext cx="5837464" cy="532213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lnSpc>
                <a:spcPct val="100000"/>
              </a:lnSpc>
              <a:spcBef>
                <a:spcPts val="0"/>
              </a:spcBef>
            </a:pPr>
            <a:r>
              <a:rPr lang="en-US" sz="1100" dirty="0">
                <a:effectLst/>
              </a:rPr>
              <a:t>Evaluate recent advances or controversies in hematology/oncology treatment, clinical research and/or basic science investigation presented in this series</a:t>
            </a:r>
            <a:endParaRPr lang="en-US" sz="1200" dirty="0">
              <a:effectLst/>
              <a:latin typeface="Times New Roman" panose="02020603050405020304" pitchFamily="18" charset="0"/>
              <a:ea typeface="Times New Roman" panose="02020603050405020304" pitchFamily="18" charset="0"/>
            </a:endParaRPr>
          </a:p>
          <a:p>
            <a:pPr>
              <a:lnSpc>
                <a:spcPct val="100000"/>
              </a:lnSpc>
              <a:spcBef>
                <a:spcPts val="0"/>
              </a:spcBef>
            </a:pPr>
            <a:r>
              <a:rPr lang="en-US" sz="1100" dirty="0">
                <a:effectLst/>
              </a:rPr>
              <a:t>Assess opportunities to integrate information, tools or practices presented in this conference into how you deliver or support research and patient care</a:t>
            </a:r>
            <a:endParaRPr lang="en-US" sz="1200" dirty="0">
              <a:effectLst/>
              <a:latin typeface="Times New Roman" panose="02020603050405020304" pitchFamily="18" charset="0"/>
              <a:ea typeface="Times New Roman" panose="02020603050405020304" pitchFamily="18" charset="0"/>
            </a:endParaRPr>
          </a:p>
          <a:p>
            <a:pPr>
              <a:lnSpc>
                <a:spcPct val="100000"/>
              </a:lnSpc>
              <a:spcBef>
                <a:spcPts val="0"/>
              </a:spcBef>
            </a:pPr>
            <a:r>
              <a:rPr lang="en-US" sz="1100" dirty="0">
                <a:effectLst/>
              </a:rPr>
              <a:t>Incorporate new information or perspectives from this conference into specific aspects of your responsibilities in patient care, research or the system in which you work</a:t>
            </a:r>
            <a:endParaRPr lang="en-US" sz="1200" dirty="0">
              <a:effectLst/>
              <a:latin typeface="Times New Roman" panose="02020603050405020304" pitchFamily="18" charset="0"/>
              <a:ea typeface="Times New Roman" panose="02020603050405020304" pitchFamily="18" charset="0"/>
            </a:endParaRPr>
          </a:p>
          <a:p>
            <a:pPr>
              <a:lnSpc>
                <a:spcPct val="100000"/>
              </a:lnSpc>
              <a:spcBef>
                <a:spcPts val="0"/>
              </a:spcBef>
            </a:pPr>
            <a:r>
              <a:rPr lang="en-US" sz="1100" dirty="0">
                <a:effectLst/>
              </a:rPr>
              <a:t>Recognize evolving landscape of cancer care worldwide</a:t>
            </a:r>
            <a:endParaRPr lang="en-US" sz="1100" dirty="0">
              <a:effectLst/>
              <a:latin typeface="Cambria" panose="02040503050406030204" pitchFamily="18" charset="0"/>
              <a:ea typeface="Cambria" panose="02040503050406030204" pitchFamily="18" charset="0"/>
            </a:endParaRPr>
          </a:p>
          <a:p>
            <a:pPr>
              <a:lnSpc>
                <a:spcPct val="100000"/>
              </a:lnSpc>
              <a:spcBef>
                <a:spcPts val="0"/>
              </a:spcBef>
            </a:pPr>
            <a:r>
              <a:rPr lang="en-US" sz="1100" dirty="0">
                <a:effectLst/>
              </a:rPr>
              <a:t>Demonstrate the role of team science in the advancement of hematology/oncology treatment, clinical research and/or basic science investigation presented in this series</a:t>
            </a:r>
            <a:endParaRPr lang="en-US" sz="1100" dirty="0">
              <a:effectLst/>
              <a:latin typeface="Cambria" panose="02040503050406030204" pitchFamily="18" charset="0"/>
              <a:ea typeface="Cambria" panose="02040503050406030204" pitchFamily="18" charset="0"/>
            </a:endParaRPr>
          </a:p>
          <a:p>
            <a:pPr marL="0" indent="0">
              <a:buNone/>
            </a:pPr>
            <a:endParaRPr lang="en-US" sz="1100" b="1" dirty="0">
              <a:solidFill>
                <a:srgbClr val="009B9C"/>
              </a:solidFill>
              <a:cs typeface="Calibri" panose="020F0502020204030204" pitchFamily="34" charset="0"/>
            </a:endParaRPr>
          </a:p>
          <a:p>
            <a:pPr marL="0" indent="0">
              <a:lnSpc>
                <a:spcPct val="100000"/>
              </a:lnSpc>
              <a:spcBef>
                <a:spcPts val="0"/>
              </a:spcBef>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medical professionals in the field of oncology.</a:t>
            </a:r>
            <a:br>
              <a:rPr lang="en-US" sz="1100" dirty="0">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dirty="0"/>
              <a:t>Colin D. Weekes, MD, PhD</a:t>
            </a:r>
          </a:p>
          <a:p>
            <a:pPr marL="0" indent="0">
              <a:lnSpc>
                <a:spcPct val="100000"/>
              </a:lnSpc>
              <a:spcBef>
                <a:spcPts val="0"/>
              </a:spcBef>
              <a:buNone/>
            </a:pPr>
            <a:r>
              <a:rPr lang="en-US" sz="1100" i="1" dirty="0"/>
              <a:t>Massachusetts General Hospital Cancer Center</a:t>
            </a:r>
          </a:p>
          <a:p>
            <a:pPr marL="0" indent="0">
              <a:lnSpc>
                <a:spcPct val="100000"/>
              </a:lnSpc>
              <a:spcBef>
                <a:spcPts val="0"/>
              </a:spcBef>
              <a:buNone/>
            </a:pPr>
            <a:br>
              <a:rPr lang="en-US" sz="1100" i="1" dirty="0"/>
            </a:br>
            <a:r>
              <a:rPr lang="en-US" sz="1100" b="1" dirty="0">
                <a:solidFill>
                  <a:srgbClr val="009B9C"/>
                </a:solidFill>
                <a:cs typeface="Calibri" panose="020F0502020204030204" pitchFamily="34" charset="0"/>
              </a:rPr>
              <a:t>Speaker</a:t>
            </a:r>
            <a:br>
              <a:rPr lang="en-US" sz="1100" b="1" dirty="0">
                <a:solidFill>
                  <a:srgbClr val="008AB0"/>
                </a:solidFill>
                <a:cs typeface="Calibri" panose="020F0502020204030204" pitchFamily="34" charset="0"/>
              </a:rPr>
            </a:br>
            <a:r>
              <a:rPr lang="en-US" sz="1100" b="0" i="0" dirty="0">
                <a:effectLst/>
              </a:rPr>
              <a:t>Nancy Lee, MD, FASTRO</a:t>
            </a:r>
          </a:p>
          <a:p>
            <a:pPr marL="0" indent="0">
              <a:lnSpc>
                <a:spcPct val="100000"/>
              </a:lnSpc>
              <a:spcBef>
                <a:spcPts val="0"/>
              </a:spcBef>
              <a:buNone/>
            </a:pPr>
            <a:r>
              <a:rPr lang="en-US" sz="1100" b="0" i="1" dirty="0">
                <a:effectLst/>
              </a:rPr>
              <a:t>Memorial Sloan Kettering Cancer Center</a:t>
            </a: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pPr marL="0" indent="0">
              <a:buNone/>
            </a:pPr>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994327"/>
            <a:ext cx="5103303" cy="2800767"/>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dirty="0">
                <a:effectLst/>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dirty="0">
              <a:effectLst/>
            </a:endParaRPr>
          </a:p>
          <a:p>
            <a:pPr algn="ctr"/>
            <a:r>
              <a:rPr lang="en-US" sz="1100" b="1" dirty="0">
                <a:effectLst/>
              </a:rPr>
              <a:t>Credit Designation Statements</a:t>
            </a:r>
            <a:endParaRPr lang="en-US" sz="1100" dirty="0">
              <a:effectLst/>
            </a:endParaRPr>
          </a:p>
          <a:p>
            <a:pPr algn="ctr"/>
            <a:r>
              <a:rPr lang="en-US" sz="1100" b="1" i="1" u="sng" dirty="0">
                <a:effectLst/>
              </a:rPr>
              <a:t>AMA PRA Category 1 </a:t>
            </a:r>
            <a:r>
              <a:rPr lang="en-US" sz="1100" b="1" i="1" u="sng" dirty="0" err="1">
                <a:effectLst/>
              </a:rPr>
              <a:t>Credit</a:t>
            </a:r>
            <a:r>
              <a:rPr lang="en-US" sz="1100" b="1" i="1" u="sng" baseline="30000" dirty="0" err="1">
                <a:effectLst/>
              </a:rPr>
              <a:t>TM</a:t>
            </a:r>
            <a:br>
              <a:rPr lang="en-US" sz="1100" dirty="0">
                <a:effectLst/>
              </a:rPr>
            </a:br>
            <a:r>
              <a:rPr lang="en-US" sz="1100" dirty="0">
                <a:effectLst/>
              </a:rPr>
              <a:t>Mass General Brigham designates this live activity for a maximum of 1</a:t>
            </a:r>
            <a:r>
              <a:rPr lang="en-US" sz="1100" i="1" dirty="0">
                <a:effectLst/>
              </a:rPr>
              <a:t> AMA PRA Category 1 </a:t>
            </a:r>
            <a:r>
              <a:rPr lang="en-US" sz="1100" i="1" dirty="0" err="1">
                <a:effectLst/>
              </a:rPr>
              <a:t>Credit</a:t>
            </a:r>
            <a:r>
              <a:rPr lang="en-US" sz="1100" i="1" baseline="30000" dirty="0" err="1">
                <a:effectLst/>
              </a:rPr>
              <a:t>TM</a:t>
            </a:r>
            <a:r>
              <a:rPr lang="en-US" sz="1100" dirty="0">
                <a:effectLst/>
              </a:rPr>
              <a:t>. Physicians should claim only the credit commensurate with the extent of their participation in the activity.</a:t>
            </a:r>
          </a:p>
          <a:p>
            <a:pPr algn="ctr"/>
            <a:endParaRPr lang="en-US" sz="1100" dirty="0">
              <a:effectLst/>
            </a:endParaRPr>
          </a:p>
          <a:p>
            <a:pPr algn="ctr"/>
            <a:r>
              <a:rPr lang="en-US" sz="1100" b="1" u="sng" dirty="0">
                <a:effectLst/>
              </a:rPr>
              <a:t>Nursing</a:t>
            </a:r>
            <a:br>
              <a:rPr lang="en-US" sz="1100" dirty="0">
                <a:effectLst/>
              </a:rPr>
            </a:br>
            <a:r>
              <a:rPr lang="en-US" sz="1100" dirty="0">
                <a:effectLst/>
              </a:rPr>
              <a:t>Mass General Brigham designates this activity for 1 ANCC contact hour. Nurses should only claim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913229" y="1206443"/>
            <a:ext cx="4854218" cy="677108"/>
          </a:xfrm>
          <a:prstGeom prst="rect">
            <a:avLst/>
          </a:prstGeom>
          <a:noFill/>
          <a:ln w="28575">
            <a:solidFill>
              <a:schemeClr val="accent4"/>
            </a:solidFill>
          </a:ln>
        </p:spPr>
        <p:txBody>
          <a:bodyPr wrap="square">
            <a:spAutoFit/>
          </a:bodyPr>
          <a:lstStyle/>
          <a:p>
            <a:pPr algn="l"/>
            <a:r>
              <a:rPr lang="en-US" sz="1800" b="1" dirty="0">
                <a:solidFill>
                  <a:srgbClr val="FF0000"/>
                </a:solidFill>
                <a:latin typeface="Calibri" panose="020F0502020204030204" pitchFamily="34" charset="0"/>
                <a:cs typeface="Calibri" panose="020F0502020204030204" pitchFamily="34" charset="0"/>
              </a:rPr>
              <a:t>SMS Code for Attendance: </a:t>
            </a:r>
          </a:p>
          <a:p>
            <a:pPr algn="l"/>
            <a:r>
              <a:rPr lang="en-US" sz="2000" dirty="0"/>
              <a:t>Text</a:t>
            </a:r>
            <a:r>
              <a:rPr lang="en-US" sz="1800" b="1" dirty="0">
                <a:solidFill>
                  <a:srgbClr val="FF0000"/>
                </a:solidFill>
                <a:latin typeface="Calibri" panose="020F0502020204030204" pitchFamily="34" charset="0"/>
                <a:cs typeface="Calibri" panose="020F0502020204030204" pitchFamily="34" charset="0"/>
              </a:rPr>
              <a:t> </a:t>
            </a:r>
            <a:r>
              <a:rPr lang="en-US" b="1" i="0" dirty="0">
                <a:solidFill>
                  <a:srgbClr val="2F2F2F"/>
                </a:solidFill>
                <a:effectLst/>
                <a:highlight>
                  <a:srgbClr val="FFFF00"/>
                </a:highlight>
                <a:latin typeface="muli"/>
              </a:rPr>
              <a:t>###</a:t>
            </a:r>
            <a:r>
              <a:rPr lang="en-US" b="1" i="0" dirty="0">
                <a:solidFill>
                  <a:srgbClr val="2F2F2F"/>
                </a:solidFill>
                <a:effectLst/>
                <a:latin typeface="muli"/>
              </a:rPr>
              <a:t> </a:t>
            </a:r>
            <a:r>
              <a:rPr lang="en-US" sz="1800" b="1" dirty="0">
                <a:latin typeface="Calibri" panose="020F0502020204030204" pitchFamily="34" charset="0"/>
                <a:cs typeface="Calibri" panose="020F0502020204030204" pitchFamily="34" charset="0"/>
              </a:rPr>
              <a:t>to </a:t>
            </a:r>
            <a:r>
              <a:rPr lang="en-US" sz="2000" dirty="0"/>
              <a:t>857-214-2277</a:t>
            </a:r>
            <a:endParaRPr lang="en-US" sz="1100" b="1" dirty="0">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24E8D993-6EBC-B322-D4C5-EB1D1B2259DA}"/>
              </a:ext>
            </a:extLst>
          </p:cNvPr>
          <p:cNvSpPr txBox="1"/>
          <p:nvPr/>
        </p:nvSpPr>
        <p:spPr>
          <a:xfrm>
            <a:off x="3370502" y="6209582"/>
            <a:ext cx="6094378" cy="369332"/>
          </a:xfrm>
          <a:prstGeom prst="rect">
            <a:avLst/>
          </a:prstGeom>
          <a:noFill/>
        </p:spPr>
        <p:txBody>
          <a:bodyPr wrap="square">
            <a:spAutoFit/>
          </a:bodyPr>
          <a:lstStyle/>
          <a:p>
            <a:r>
              <a:rPr lang="en-US" b="1" i="1" dirty="0"/>
              <a:t>This session will broadcast outside of Mass General Brigham</a:t>
            </a:r>
            <a:endParaRPr lang="en-US" dirty="0"/>
          </a:p>
        </p:txBody>
      </p:sp>
      <p:sp>
        <p:nvSpPr>
          <p:cNvPr id="3" name="TextBox 2">
            <a:extLst>
              <a:ext uri="{FF2B5EF4-FFF2-40B4-BE49-F238E27FC236}">
                <a16:creationId xmlns:a16="http://schemas.microsoft.com/office/drawing/2014/main" id="{70F537D8-BDC6-A3DC-1534-906112529BBB}"/>
              </a:ext>
            </a:extLst>
          </p:cNvPr>
          <p:cNvSpPr txBox="1"/>
          <p:nvPr/>
        </p:nvSpPr>
        <p:spPr>
          <a:xfrm>
            <a:off x="6913228" y="4873782"/>
            <a:ext cx="5103303" cy="369332"/>
          </a:xfrm>
          <a:prstGeom prst="rect">
            <a:avLst/>
          </a:prstGeom>
          <a:noFill/>
        </p:spPr>
        <p:txBody>
          <a:bodyPr wrap="square">
            <a:spAutoFit/>
          </a:bodyPr>
          <a:lstStyle/>
          <a:p>
            <a:pPr algn="ctr"/>
            <a:r>
              <a:rPr lang="en-US" b="1" i="1" dirty="0"/>
              <a:t>The sessions in this series are being recorded</a:t>
            </a:r>
            <a:endParaRPr lang="en-US"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171349" y="657142"/>
            <a:ext cx="11615837" cy="5354551"/>
          </a:xfrm>
        </p:spPr>
        <p:txBody>
          <a:bodyPr numCol="2">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err="1">
                <a:effectLst/>
                <a:latin typeface="Calibri" panose="020F0502020204030204" pitchFamily="34" charset="0"/>
                <a:ea typeface="Times New Roman" panose="02020603050405020304" pitchFamily="18" charset="0"/>
              </a:rPr>
              <a:t>Kellyann</a:t>
            </a:r>
            <a:r>
              <a:rPr lang="en-US" sz="1100" b="1" dirty="0">
                <a:effectLst/>
                <a:latin typeface="Calibri" panose="020F0502020204030204" pitchFamily="34" charset="0"/>
                <a:ea typeface="Times New Roman" panose="02020603050405020304" pitchFamily="18" charset="0"/>
              </a:rPr>
              <a:t> Jeffries, CNP</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planners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R="400050" algn="l">
              <a:spcBef>
                <a:spcPts val="0"/>
              </a:spcBef>
            </a:pPr>
            <a:r>
              <a:rPr lang="en-US" sz="1100" b="1" dirty="0">
                <a:latin typeface="Calibri" panose="020F0502020204030204" pitchFamily="34" charset="0"/>
              </a:rPr>
              <a:t>Colin D. Weekes, MD, PhD </a:t>
            </a:r>
          </a:p>
          <a:p>
            <a:pPr marR="400050" algn="l">
              <a:spcBef>
                <a:spcPts val="0"/>
              </a:spcBef>
            </a:pPr>
            <a:r>
              <a:rPr lang="en-US" sz="1100" i="1" dirty="0">
                <a:solidFill>
                  <a:srgbClr val="000000"/>
                </a:solidFill>
                <a:latin typeface="Calibri" panose="020F0502020204030204" pitchFamily="34" charset="0"/>
              </a:rPr>
              <a:t>Consultant</a:t>
            </a:r>
            <a:r>
              <a:rPr lang="en-US" sz="1100" dirty="0">
                <a:solidFill>
                  <a:srgbClr val="000000"/>
                </a:solidFill>
                <a:latin typeface="Calibri" panose="020F0502020204030204" pitchFamily="34" charset="0"/>
              </a:rPr>
              <a:t>: Ipsen, Genentech, Actuate Therapeutics</a:t>
            </a:r>
          </a:p>
          <a:p>
            <a:pPr marR="400050" algn="l">
              <a:spcBef>
                <a:spcPts val="0"/>
              </a:spcBef>
            </a:pPr>
            <a:r>
              <a:rPr lang="en-US" sz="1100" i="1" dirty="0">
                <a:solidFill>
                  <a:srgbClr val="000000"/>
                </a:solidFill>
                <a:latin typeface="Calibri" panose="020F0502020204030204" pitchFamily="34" charset="0"/>
              </a:rPr>
              <a:t>Research Funding</a:t>
            </a:r>
            <a:r>
              <a:rPr lang="en-US" sz="1100" dirty="0">
                <a:solidFill>
                  <a:srgbClr val="000000"/>
                </a:solidFill>
                <a:latin typeface="Calibri" panose="020F0502020204030204" pitchFamily="34" charset="0"/>
              </a:rPr>
              <a:t>: Novartis, Genentech, Actuate Therapeutics, </a:t>
            </a:r>
            <a:r>
              <a:rPr lang="en-US" sz="1100" dirty="0" err="1">
                <a:solidFill>
                  <a:srgbClr val="000000"/>
                </a:solidFill>
                <a:latin typeface="Calibri" panose="020F0502020204030204" pitchFamily="34" charset="0"/>
              </a:rPr>
              <a:t>Elicio</a:t>
            </a:r>
            <a:r>
              <a:rPr lang="en-US" sz="1100" dirty="0">
                <a:solidFill>
                  <a:srgbClr val="000000"/>
                </a:solidFill>
                <a:latin typeface="Calibri" panose="020F0502020204030204" pitchFamily="34" charset="0"/>
              </a:rPr>
              <a:t> Therapeutics, OncoC4, </a:t>
            </a:r>
            <a:r>
              <a:rPr lang="en-US" sz="1100" dirty="0" err="1">
                <a:solidFill>
                  <a:srgbClr val="000000"/>
                </a:solidFill>
                <a:latin typeface="Calibri" panose="020F0502020204030204" pitchFamily="34" charset="0"/>
              </a:rPr>
              <a:t>Deciphera</a:t>
            </a:r>
            <a:r>
              <a:rPr lang="en-US" sz="1100" dirty="0">
                <a:solidFill>
                  <a:srgbClr val="000000"/>
                </a:solidFill>
                <a:latin typeface="Calibri" panose="020F0502020204030204" pitchFamily="34" charset="0"/>
              </a:rPr>
              <a:t> Pharmaceuticals</a:t>
            </a:r>
          </a:p>
          <a:p>
            <a:pPr marR="400050" algn="l">
              <a:spcBef>
                <a:spcPts val="0"/>
              </a:spcBef>
            </a:pPr>
            <a:r>
              <a:rPr lang="en-US" sz="1100" i="1" dirty="0">
                <a:solidFill>
                  <a:srgbClr val="000000"/>
                </a:solidFill>
                <a:latin typeface="Calibri" panose="020F0502020204030204" pitchFamily="34" charset="0"/>
              </a:rPr>
              <a:t>Scientific Advisory Board</a:t>
            </a:r>
            <a:r>
              <a:rPr lang="en-US" sz="1100" dirty="0">
                <a:solidFill>
                  <a:srgbClr val="000000"/>
                </a:solidFill>
                <a:latin typeface="Calibri" panose="020F0502020204030204" pitchFamily="34" charset="0"/>
              </a:rPr>
              <a:t>: </a:t>
            </a:r>
            <a:r>
              <a:rPr lang="en-US" sz="1100" dirty="0" err="1">
                <a:solidFill>
                  <a:srgbClr val="000000"/>
                </a:solidFill>
                <a:latin typeface="Calibri" panose="020F0502020204030204" pitchFamily="34" charset="0"/>
              </a:rPr>
              <a:t>VRise</a:t>
            </a:r>
            <a:r>
              <a:rPr lang="en-US" sz="1100" dirty="0">
                <a:solidFill>
                  <a:srgbClr val="000000"/>
                </a:solidFill>
                <a:latin typeface="Calibri" panose="020F0502020204030204" pitchFamily="34" charset="0"/>
              </a:rPr>
              <a:t> Therapeutics</a:t>
            </a:r>
          </a:p>
          <a:p>
            <a:pPr marR="400050" algn="l">
              <a:spcBef>
                <a:spcPts val="0"/>
              </a:spcBef>
            </a:pPr>
            <a:endParaRPr lang="en-US" sz="1100" b="1" dirty="0">
              <a:latin typeface="Calibri" panose="020F0502020204030204" pitchFamily="34" charset="0"/>
            </a:endParaRPr>
          </a:p>
          <a:p>
            <a:pPr marR="400050" algn="l">
              <a:spcBef>
                <a:spcPts val="0"/>
              </a:spcBef>
            </a:pPr>
            <a:r>
              <a:rPr lang="en-US" sz="1100" b="1" dirty="0">
                <a:latin typeface="Calibri" panose="020F0502020204030204" pitchFamily="34" charset="0"/>
              </a:rPr>
              <a:t>Kerry Reynolds</a:t>
            </a:r>
          </a:p>
          <a:p>
            <a:pPr marR="400050" algn="l">
              <a:spcBef>
                <a:spcPts val="0"/>
              </a:spcBef>
            </a:pPr>
            <a:r>
              <a:rPr lang="en-US" sz="1100" i="1" dirty="0">
                <a:solidFill>
                  <a:srgbClr val="000000"/>
                </a:solidFill>
                <a:latin typeface="Calibri" panose="020F0502020204030204" pitchFamily="34" charset="0"/>
              </a:rPr>
              <a:t>Advisory Board</a:t>
            </a:r>
            <a:r>
              <a:rPr lang="en-US" sz="1100" dirty="0">
                <a:solidFill>
                  <a:srgbClr val="000000"/>
                </a:solidFill>
                <a:latin typeface="Calibri" panose="020F0502020204030204" pitchFamily="34" charset="0"/>
              </a:rPr>
              <a:t>: SAGA Diagnostics</a:t>
            </a:r>
            <a:br>
              <a:rPr lang="en-US" sz="1100" b="1" dirty="0">
                <a:latin typeface="Calibri" panose="020F0502020204030204" pitchFamily="34" charset="0"/>
              </a:rPr>
            </a:br>
            <a:r>
              <a:rPr lang="en-US" sz="1100" i="1" dirty="0">
                <a:solidFill>
                  <a:srgbClr val="000000"/>
                </a:solidFill>
                <a:latin typeface="Calibri" panose="020F0502020204030204" pitchFamily="34" charset="0"/>
              </a:rPr>
              <a:t>Public Stock</a:t>
            </a:r>
            <a:r>
              <a:rPr lang="en-US" sz="1100" dirty="0">
                <a:solidFill>
                  <a:srgbClr val="000000"/>
                </a:solidFill>
                <a:latin typeface="Calibri" panose="020F0502020204030204" pitchFamily="34" charset="0"/>
              </a:rPr>
              <a:t>: Biogen (ended)</a:t>
            </a:r>
            <a:br>
              <a:rPr lang="en-US" sz="1100" dirty="0">
                <a:solidFill>
                  <a:srgbClr val="000000"/>
                </a:solidFill>
                <a:latin typeface="Calibri" panose="020F0502020204030204" pitchFamily="34" charset="0"/>
              </a:rPr>
            </a:br>
            <a:endParaRPr lang="en-US" sz="1100" dirty="0">
              <a:solidFill>
                <a:srgbClr val="000000"/>
              </a:solidFill>
              <a:latin typeface="Calibri" panose="020F0502020204030204" pitchFamily="34" charset="0"/>
            </a:endParaRPr>
          </a:p>
          <a:p>
            <a:pPr marR="400050" algn="l">
              <a:spcBef>
                <a:spcPts val="0"/>
              </a:spcBef>
            </a:pPr>
            <a:r>
              <a:rPr lang="en-US" sz="1100" b="1" dirty="0">
                <a:latin typeface="Calibri" panose="020F0502020204030204" pitchFamily="34" charset="0"/>
              </a:rPr>
              <a:t>Priscilla Brastianos, MD </a:t>
            </a:r>
          </a:p>
          <a:p>
            <a:pPr marR="400050" algn="l">
              <a:spcBef>
                <a:spcPts val="0"/>
              </a:spcBef>
            </a:pPr>
            <a:r>
              <a:rPr lang="en-US" sz="1100" i="1" dirty="0">
                <a:solidFill>
                  <a:srgbClr val="000000"/>
                </a:solidFill>
                <a:latin typeface="Calibri" panose="020F0502020204030204" pitchFamily="34" charset="0"/>
              </a:rPr>
              <a:t>Consultant/Advisor</a:t>
            </a:r>
            <a:r>
              <a:rPr lang="en-US" sz="1100" dirty="0">
                <a:solidFill>
                  <a:srgbClr val="000000"/>
                </a:solidFill>
                <a:latin typeface="Calibri" panose="020F0502020204030204" pitchFamily="34" charset="0"/>
              </a:rPr>
              <a:t>: </a:t>
            </a:r>
            <a:r>
              <a:rPr lang="en-US" sz="1100" dirty="0" err="1">
                <a:solidFill>
                  <a:srgbClr val="000000"/>
                </a:solidFill>
                <a:latin typeface="Calibri" panose="020F0502020204030204" pitchFamily="34" charset="0"/>
              </a:rPr>
              <a:t>Kazia</a:t>
            </a:r>
            <a:br>
              <a:rPr lang="en-US" sz="1100" b="1" dirty="0">
                <a:latin typeface="Calibri" panose="020F0502020204030204" pitchFamily="34" charset="0"/>
              </a:rPr>
            </a:br>
            <a:r>
              <a:rPr lang="en-US" sz="1100" i="1" dirty="0">
                <a:solidFill>
                  <a:srgbClr val="000000"/>
                </a:solidFill>
                <a:latin typeface="Calibri" panose="020F0502020204030204" pitchFamily="34" charset="0"/>
              </a:rPr>
              <a:t>Clinical trial support</a:t>
            </a:r>
            <a:r>
              <a:rPr lang="en-US" sz="1100" dirty="0">
                <a:solidFill>
                  <a:srgbClr val="000000"/>
                </a:solidFill>
                <a:latin typeface="Calibri" panose="020F0502020204030204" pitchFamily="34" charset="0"/>
              </a:rPr>
              <a:t>: AstraZeneca, Eli Lily, </a:t>
            </a:r>
            <a:r>
              <a:rPr lang="en-US" sz="1100" dirty="0" err="1">
                <a:solidFill>
                  <a:srgbClr val="000000"/>
                </a:solidFill>
                <a:latin typeface="Calibri" panose="020F0502020204030204" pitchFamily="34" charset="0"/>
              </a:rPr>
              <a:t>Mirati</a:t>
            </a:r>
            <a:r>
              <a:rPr lang="en-US" sz="1100" dirty="0">
                <a:solidFill>
                  <a:srgbClr val="000000"/>
                </a:solidFill>
                <a:latin typeface="Calibri" panose="020F0502020204030204" pitchFamily="34" charset="0"/>
              </a:rPr>
              <a:t>, Merck, BMS, </a:t>
            </a:r>
            <a:r>
              <a:rPr lang="en-US" sz="1100" dirty="0" err="1">
                <a:solidFill>
                  <a:srgbClr val="000000"/>
                </a:solidFill>
                <a:latin typeface="Calibri" panose="020F0502020204030204" pitchFamily="34" charset="0"/>
              </a:rPr>
              <a:t>Kazia</a:t>
            </a:r>
            <a:r>
              <a:rPr lang="en-US" sz="1100" dirty="0">
                <a:solidFill>
                  <a:srgbClr val="000000"/>
                </a:solidFill>
                <a:latin typeface="Calibri" panose="020F0502020204030204" pitchFamily="34" charset="0"/>
              </a:rPr>
              <a:t>, Genentech Roche, Pfizer, GSK</a:t>
            </a:r>
            <a:br>
              <a:rPr lang="en-US" sz="1100" dirty="0">
                <a:solidFill>
                  <a:srgbClr val="000000"/>
                </a:solidFill>
                <a:latin typeface="Calibri" panose="020F0502020204030204" pitchFamily="34" charset="0"/>
              </a:rPr>
            </a:br>
            <a:r>
              <a:rPr lang="en-US" sz="1100" i="1" dirty="0">
                <a:solidFill>
                  <a:srgbClr val="000000"/>
                </a:solidFill>
                <a:latin typeface="Calibri" panose="020F0502020204030204" pitchFamily="34" charset="0"/>
              </a:rPr>
              <a:t>Institutional Research Support</a:t>
            </a:r>
            <a:r>
              <a:rPr lang="en-US" sz="1100" dirty="0">
                <a:solidFill>
                  <a:srgbClr val="000000"/>
                </a:solidFill>
                <a:latin typeface="Calibri" panose="020F0502020204030204" pitchFamily="34" charset="0"/>
              </a:rPr>
              <a:t>: Eli Lilly, </a:t>
            </a:r>
            <a:r>
              <a:rPr lang="en-US" sz="1100" dirty="0" err="1">
                <a:solidFill>
                  <a:srgbClr val="000000"/>
                </a:solidFill>
                <a:latin typeface="Calibri" panose="020F0502020204030204" pitchFamily="34" charset="0"/>
              </a:rPr>
              <a:t>Kinnate</a:t>
            </a:r>
            <a:r>
              <a:rPr lang="en-US" sz="1100" dirty="0">
                <a:solidFill>
                  <a:srgbClr val="000000"/>
                </a:solidFill>
                <a:latin typeface="Calibri" panose="020F0502020204030204" pitchFamily="34" charset="0"/>
              </a:rPr>
              <a:t> BioPharma, </a:t>
            </a:r>
            <a:r>
              <a:rPr lang="en-US" sz="1100" dirty="0" err="1">
                <a:solidFill>
                  <a:srgbClr val="000000"/>
                </a:solidFill>
                <a:latin typeface="Calibri" panose="020F0502020204030204" pitchFamily="34" charset="0"/>
              </a:rPr>
              <a:t>Mirati</a:t>
            </a:r>
            <a:r>
              <a:rPr lang="en-US" sz="1100" dirty="0">
                <a:solidFill>
                  <a:srgbClr val="000000"/>
                </a:solidFill>
                <a:latin typeface="Calibri" panose="020F0502020204030204" pitchFamily="34" charset="0"/>
              </a:rPr>
              <a:t> Therapeutics, Merck</a:t>
            </a:r>
            <a:br>
              <a:rPr lang="en-US" sz="1100" b="1" dirty="0">
                <a:latin typeface="Calibri" panose="020F0502020204030204" pitchFamily="34" charset="0"/>
              </a:rPr>
            </a:br>
            <a:r>
              <a:rPr lang="en-US" sz="1100" i="1" dirty="0">
                <a:solidFill>
                  <a:srgbClr val="000000"/>
                </a:solidFill>
                <a:latin typeface="Calibri" panose="020F0502020204030204" pitchFamily="34" charset="0"/>
              </a:rPr>
              <a:t>Consulting Fees</a:t>
            </a:r>
            <a:r>
              <a:rPr lang="en-US" sz="1100" dirty="0">
                <a:solidFill>
                  <a:srgbClr val="000000"/>
                </a:solidFill>
                <a:latin typeface="Calibri" panose="020F0502020204030204" pitchFamily="34" charset="0"/>
              </a:rPr>
              <a:t>: MPM, </a:t>
            </a:r>
            <a:r>
              <a:rPr lang="en-US" sz="1100" dirty="0" err="1">
                <a:solidFill>
                  <a:srgbClr val="000000"/>
                </a:solidFill>
                <a:latin typeface="Calibri" panose="020F0502020204030204" pitchFamily="34" charset="0"/>
              </a:rPr>
              <a:t>CraniUS</a:t>
            </a:r>
            <a:r>
              <a:rPr lang="en-US" sz="1100" dirty="0">
                <a:solidFill>
                  <a:srgbClr val="000000"/>
                </a:solidFill>
                <a:latin typeface="Calibri" panose="020F0502020204030204" pitchFamily="34" charset="0"/>
              </a:rPr>
              <a:t>, In </a:t>
            </a:r>
            <a:r>
              <a:rPr lang="en-US" sz="1100" dirty="0" err="1">
                <a:solidFill>
                  <a:srgbClr val="000000"/>
                </a:solidFill>
                <a:latin typeface="Calibri" panose="020F0502020204030204" pitchFamily="34" charset="0"/>
              </a:rPr>
              <a:t>Cephalo</a:t>
            </a:r>
            <a:r>
              <a:rPr lang="en-US" sz="1100" dirty="0">
                <a:solidFill>
                  <a:srgbClr val="000000"/>
                </a:solidFill>
                <a:latin typeface="Calibri" panose="020F0502020204030204" pitchFamily="34" charset="0"/>
              </a:rPr>
              <a:t>, Axiom </a:t>
            </a: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R="400050" algn="l">
              <a:spcBef>
                <a:spcPts val="0"/>
              </a:spcBef>
            </a:pPr>
            <a:endParaRPr lang="en-US" sz="1100" b="1" dirty="0">
              <a:latin typeface="Calibri" panose="020F0502020204030204" pitchFamily="34" charset="0"/>
              <a:ea typeface="MS Mincho" panose="02020609040205080304" pitchFamily="49" charset="-128"/>
            </a:endParaRPr>
          </a:p>
          <a:p>
            <a:pPr marR="400050" algn="l">
              <a:spcBef>
                <a:spcPts val="0"/>
              </a:spcBef>
            </a:pPr>
            <a:endParaRPr lang="en-US" sz="1100" b="1" dirty="0">
              <a:latin typeface="Calibri" panose="020F0502020204030204" pitchFamily="34" charset="0"/>
              <a:ea typeface="MS Mincho" panose="02020609040205080304" pitchFamily="49" charset="-128"/>
            </a:endParaRPr>
          </a:p>
          <a:p>
            <a:pPr marR="400050" algn="l">
              <a:spcBef>
                <a:spcPts val="0"/>
              </a:spcBef>
            </a:pPr>
            <a:endParaRPr lang="en-US" sz="1100" b="1" dirty="0">
              <a:latin typeface="Calibri" panose="020F0502020204030204" pitchFamily="34" charset="0"/>
              <a:ea typeface="MS Mincho" panose="02020609040205080304" pitchFamily="49" charset="-128"/>
            </a:endParaRPr>
          </a:p>
          <a:p>
            <a:pPr marR="400050" algn="l">
              <a:spcBef>
                <a:spcPts val="0"/>
              </a:spcBef>
            </a:pPr>
            <a:endParaRPr lang="en-US" sz="1100" b="1" dirty="0">
              <a:latin typeface="Calibri" panose="020F0502020204030204" pitchFamily="34" charset="0"/>
              <a:ea typeface="MS Mincho" panose="02020609040205080304" pitchFamily="49" charset="-128"/>
            </a:endParaRPr>
          </a:p>
          <a:p>
            <a:pPr marR="400050" algn="l">
              <a:spcBef>
                <a:spcPts val="0"/>
              </a:spcBef>
            </a:pPr>
            <a:endParaRPr lang="en-US" sz="1100" b="1" dirty="0">
              <a:latin typeface="Calibri" panose="020F0502020204030204" pitchFamily="34" charset="0"/>
              <a:ea typeface="MS Mincho" panose="02020609040205080304" pitchFamily="49" charset="-128"/>
            </a:endParaRPr>
          </a:p>
          <a:p>
            <a:pPr marR="400050" algn="l">
              <a:spcBef>
                <a:spcPts val="0"/>
              </a:spcBef>
            </a:pPr>
            <a:endParaRPr lang="en-US" sz="1100" b="1" dirty="0">
              <a:latin typeface="Calibri" panose="020F0502020204030204" pitchFamily="34" charset="0"/>
              <a:ea typeface="MS Mincho" panose="02020609040205080304" pitchFamily="49" charset="-128"/>
            </a:endParaRPr>
          </a:p>
          <a:p>
            <a:pPr marR="400050" algn="l">
              <a:spcBef>
                <a:spcPts val="0"/>
              </a:spcBef>
            </a:pPr>
            <a:r>
              <a:rPr lang="en-US" sz="1100" b="1" dirty="0">
                <a:latin typeface="Calibri" panose="020F0502020204030204" pitchFamily="34" charset="0"/>
                <a:ea typeface="MS Mincho" panose="02020609040205080304" pitchFamily="49" charset="-128"/>
              </a:rPr>
              <a:t>The following speaker has reported a relevant financial relationship with </a:t>
            </a:r>
            <a:r>
              <a:rPr lang="en-US" sz="1100" b="1" dirty="0">
                <a:solidFill>
                  <a:srgbClr val="000000"/>
                </a:solidFill>
                <a:latin typeface="Calibri" panose="020F0502020204030204" pitchFamily="34" charset="0"/>
                <a:ea typeface="MS Mincho" panose="02020609040205080304" pitchFamily="49" charset="-128"/>
              </a:rPr>
              <a:t>an ineligible company:</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br>
              <a:rPr lang="en-US" sz="1100" b="1" i="1" dirty="0">
                <a:effectLst/>
                <a:latin typeface="Calibri" panose="020F0502020204030204" pitchFamily="34" charset="0"/>
                <a:ea typeface="Times New Roman" panose="02020603050405020304" pitchFamily="18" charset="0"/>
              </a:rPr>
            </a:br>
            <a:r>
              <a:rPr lang="en-US" sz="1100" b="1" dirty="0">
                <a:latin typeface="Calibri" panose="020F0502020204030204" pitchFamily="34" charset="0"/>
                <a:ea typeface="MS Mincho" panose="02020609040205080304" pitchFamily="49" charset="-128"/>
              </a:rPr>
              <a:t>Nancy Lee, MD, FASTRO</a:t>
            </a:r>
            <a:br>
              <a:rPr lang="en-US" sz="1000" dirty="0"/>
            </a:br>
            <a:r>
              <a:rPr lang="en-US" sz="1100" i="1" dirty="0">
                <a:effectLst/>
                <a:latin typeface="Calibri" panose="020F0502020204030204" pitchFamily="34" charset="0"/>
                <a:ea typeface="Times New Roman" panose="02020603050405020304" pitchFamily="18" charset="0"/>
              </a:rPr>
              <a:t>Advisory Board: </a:t>
            </a:r>
            <a:r>
              <a:rPr lang="en-US" sz="1100" dirty="0">
                <a:effectLst/>
                <a:latin typeface="Calibri" panose="020F0502020204030204" pitchFamily="34" charset="0"/>
                <a:ea typeface="Times New Roman" panose="02020603050405020304" pitchFamily="18" charset="0"/>
              </a:rPr>
              <a:t>Merck, EMD Serono, </a:t>
            </a:r>
            <a:r>
              <a:rPr lang="en-US" sz="1100" dirty="0" err="1">
                <a:effectLst/>
                <a:latin typeface="Calibri" panose="020F0502020204030204" pitchFamily="34" charset="0"/>
                <a:ea typeface="Times New Roman" panose="02020603050405020304" pitchFamily="18" charset="0"/>
              </a:rPr>
              <a:t>Nanobiotix</a:t>
            </a:r>
            <a:r>
              <a:rPr lang="en-US" sz="1100">
                <a:effectLst/>
                <a:latin typeface="Calibri" panose="020F0502020204030204" pitchFamily="34" charset="0"/>
                <a:ea typeface="Times New Roman" panose="02020603050405020304" pitchFamily="18" charset="0"/>
              </a:rPr>
              <a:t>, Galera, LEO Care</a:t>
            </a:r>
            <a:endParaRPr lang="en-US" sz="1100" dirty="0">
              <a:effectLst/>
              <a:latin typeface="Calibri" panose="020F0502020204030204" pitchFamily="34" charset="0"/>
              <a:ea typeface="Times New Roman" panose="02020603050405020304" pitchFamily="18" charset="0"/>
            </a:endParaRP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Consultant (one time each): </a:t>
            </a:r>
            <a:r>
              <a:rPr lang="en-US" sz="1100" dirty="0">
                <a:effectLst/>
                <a:latin typeface="Calibri" panose="020F0502020204030204" pitchFamily="34" charset="0"/>
                <a:ea typeface="Times New Roman" panose="02020603050405020304" pitchFamily="18" charset="0"/>
              </a:rPr>
              <a:t>Shanghai Joann Medical </a:t>
            </a:r>
            <a:r>
              <a:rPr lang="en-US" sz="1100" dirty="0" err="1">
                <a:effectLst/>
                <a:latin typeface="Calibri" panose="020F0502020204030204" pitchFamily="34" charset="0"/>
                <a:ea typeface="Times New Roman" panose="02020603050405020304" pitchFamily="18" charset="0"/>
              </a:rPr>
              <a:t>Tecn</a:t>
            </a:r>
            <a:r>
              <a:rPr lang="en-US" sz="1100" dirty="0">
                <a:effectLst/>
                <a:latin typeface="Calibri" panose="020F0502020204030204" pitchFamily="34" charset="0"/>
                <a:ea typeface="Times New Roman" panose="02020603050405020304" pitchFamily="18" charset="0"/>
              </a:rPr>
              <a:t>, </a:t>
            </a:r>
            <a:r>
              <a:rPr lang="en-US" sz="1100" dirty="0" err="1">
                <a:latin typeface="Calibri" panose="020F0502020204030204" pitchFamily="34" charset="0"/>
                <a:ea typeface="Times New Roman" panose="02020603050405020304" pitchFamily="18" charset="0"/>
              </a:rPr>
              <a:t>Y</a:t>
            </a:r>
            <a:r>
              <a:rPr lang="en-US" sz="1100" dirty="0" err="1">
                <a:effectLst/>
                <a:latin typeface="Calibri" panose="020F0502020204030204" pitchFamily="34" charset="0"/>
                <a:ea typeface="Times New Roman" panose="02020603050405020304" pitchFamily="18" charset="0"/>
              </a:rPr>
              <a:t>ingming</a:t>
            </a:r>
            <a:r>
              <a:rPr lang="en-US" sz="1100" dirty="0">
                <a:effectLst/>
                <a:latin typeface="Calibri" panose="020F0502020204030204" pitchFamily="34" charset="0"/>
                <a:ea typeface="Times New Roman" panose="02020603050405020304" pitchFamily="18" charset="0"/>
              </a:rPr>
              <a:t> Consultant</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Travel Support: </a:t>
            </a:r>
            <a:r>
              <a:rPr lang="en-US" sz="1100" dirty="0">
                <a:effectLst/>
                <a:latin typeface="Calibri" panose="020F0502020204030204" pitchFamily="34" charset="0"/>
                <a:ea typeface="Times New Roman" panose="02020603050405020304" pitchFamily="18" charset="0"/>
              </a:rPr>
              <a:t>Varian</a:t>
            </a:r>
          </a:p>
          <a:p>
            <a:pPr marL="0" marR="400050" algn="l">
              <a:spcBef>
                <a:spcPts val="0"/>
              </a:spcBef>
              <a:spcAft>
                <a:spcPts val="0"/>
              </a:spcAft>
            </a:pPr>
            <a:r>
              <a:rPr lang="en-US" sz="1100" i="1" dirty="0">
                <a:latin typeface="Calibri" panose="020F0502020204030204" pitchFamily="34" charset="0"/>
                <a:ea typeface="Times New Roman" panose="02020603050405020304" pitchFamily="18" charset="0"/>
              </a:rPr>
              <a:t>Stock Options: </a:t>
            </a:r>
            <a:r>
              <a:rPr lang="en-US" sz="1100" dirty="0">
                <a:latin typeface="Calibri" panose="020F0502020204030204" pitchFamily="34" charset="0"/>
                <a:ea typeface="Times New Roman" panose="02020603050405020304" pitchFamily="18" charset="0"/>
              </a:rPr>
              <a:t>LEO Care</a:t>
            </a:r>
            <a:endParaRPr lang="en-US" sz="1100" i="1" dirty="0">
              <a:effectLst/>
              <a:latin typeface="Calibri" panose="020F0502020204030204" pitchFamily="34" charset="0"/>
              <a:ea typeface="Times New Roman" panose="02020603050405020304" pitchFamily="18" charset="0"/>
            </a:endParaRPr>
          </a:p>
          <a:p>
            <a:pPr marL="0" marR="400050" algn="l">
              <a:spcBef>
                <a:spcPts val="0"/>
              </a:spcBef>
              <a:spcAft>
                <a:spcPts val="0"/>
              </a:spcAft>
            </a:pPr>
            <a:endParaRPr lang="en-US" sz="1100" b="1" dirty="0">
              <a:solidFill>
                <a:srgbClr val="000000"/>
              </a:solidFill>
              <a:effectLst/>
              <a:latin typeface="Times New Roman" panose="02020603050405020304" pitchFamily="18" charset="0"/>
              <a:ea typeface="Times New Roman" panose="02020603050405020304" pitchFamily="18" charset="0"/>
            </a:endParaRPr>
          </a:p>
          <a:p>
            <a:pPr algn="l"/>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1356</TotalTime>
  <Words>612</Words>
  <Application>Microsoft Office PowerPoint</Application>
  <PresentationFormat>Widescreen</PresentationFormat>
  <Paragraphs>55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Cambria</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67</cp:revision>
  <cp:lastPrinted>2020-03-12T11:43:35Z</cp:lastPrinted>
  <dcterms:created xsi:type="dcterms:W3CDTF">2020-03-11T18:32:17Z</dcterms:created>
  <dcterms:modified xsi:type="dcterms:W3CDTF">2024-07-01T20:48:48Z</dcterms:modified>
</cp:coreProperties>
</file>