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92" d="100"/>
          <a:sy n="92" d="100"/>
        </p:scale>
        <p:origin x="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DEI as a Competitive Advantage</a:t>
            </a:r>
          </a:p>
          <a:p>
            <a:pPr algn="ctr"/>
            <a:r>
              <a:rPr lang="en-US" sz="1800" b="1" dirty="0">
                <a:solidFill>
                  <a:schemeClr val="bg1"/>
                </a:solidFill>
              </a:rPr>
              <a:t>April 4,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sv-SE" sz="1100" b="0" i="0" dirty="0">
                <a:effectLst/>
              </a:rPr>
              <a:t>Clifton David Fuller, MD, PhD</a:t>
            </a:r>
          </a:p>
          <a:p>
            <a:pPr marL="0" indent="0">
              <a:lnSpc>
                <a:spcPct val="100000"/>
              </a:lnSpc>
              <a:spcBef>
                <a:spcPts val="0"/>
              </a:spcBef>
              <a:buNone/>
            </a:pPr>
            <a:r>
              <a:rPr lang="sv-SE" sz="1100" b="0" i="0" dirty="0">
                <a:effectLst/>
              </a:rPr>
              <a:t>MD Anderson Cancer Center</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Clifton David Fuller, MD, PhD</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Research Funds: </a:t>
            </a:r>
            <a:r>
              <a:rPr lang="en-US" sz="1100" dirty="0" err="1">
                <a:latin typeface="Calibri" panose="020F0502020204030204" pitchFamily="34" charset="0"/>
                <a:ea typeface="MS Mincho" panose="02020609040205080304" pitchFamily="49" charset="-128"/>
              </a:rPr>
              <a:t>ElektA</a:t>
            </a:r>
            <a:r>
              <a:rPr lang="en-US" sz="1100" dirty="0">
                <a:latin typeface="Calibri" panose="020F0502020204030204" pitchFamily="34" charset="0"/>
                <a:ea typeface="MS Mincho" panose="02020609040205080304" pitchFamily="49" charset="-128"/>
              </a:rPr>
              <a:t> Ab</a:t>
            </a:r>
          </a:p>
          <a:p>
            <a:pPr marR="400050" algn="l">
              <a:spcBef>
                <a:spcPts val="0"/>
              </a:spcBef>
            </a:pPr>
            <a:r>
              <a:rPr lang="en-US" sz="1100" i="1" dirty="0">
                <a:latin typeface="Calibri" panose="020F0502020204030204" pitchFamily="34" charset="0"/>
                <a:ea typeface="MS Mincho" panose="02020609040205080304" pitchFamily="49" charset="-128"/>
              </a:rPr>
              <a:t>Honorarium: </a:t>
            </a:r>
            <a:r>
              <a:rPr lang="en-US" sz="1100" dirty="0" err="1">
                <a:latin typeface="Calibri" panose="020F0502020204030204" pitchFamily="34" charset="0"/>
                <a:ea typeface="MS Mincho" panose="02020609040205080304" pitchFamily="49" charset="-128"/>
              </a:rPr>
              <a:t>ElektA</a:t>
            </a:r>
            <a:r>
              <a:rPr lang="en-US" sz="1100" dirty="0">
                <a:latin typeface="Calibri" panose="020F0502020204030204" pitchFamily="34" charset="0"/>
                <a:ea typeface="MS Mincho" panose="02020609040205080304" pitchFamily="49" charset="-128"/>
              </a:rPr>
              <a:t> Ab</a:t>
            </a:r>
            <a:endParaRPr lang="en-US" sz="1100" i="1" dirty="0">
              <a:latin typeface="Calibri" panose="020F0502020204030204" pitchFamily="34" charset="0"/>
              <a:ea typeface="MS Mincho" panose="02020609040205080304" pitchFamily="49" charset="-128"/>
            </a:endParaRPr>
          </a:p>
          <a:p>
            <a:pPr marR="400050" algn="l">
              <a:spcBef>
                <a:spcPts val="0"/>
              </a:spcBef>
            </a:pPr>
            <a:r>
              <a:rPr lang="en-US" sz="1100" i="1" dirty="0">
                <a:latin typeface="Calibri" panose="020F0502020204030204" pitchFamily="34" charset="0"/>
                <a:ea typeface="MS Mincho" panose="02020609040205080304" pitchFamily="49" charset="-128"/>
              </a:rPr>
              <a:t>Travel Support: </a:t>
            </a:r>
            <a:r>
              <a:rPr lang="en-US" sz="1100" dirty="0" err="1">
                <a:latin typeface="Calibri" panose="020F0502020204030204" pitchFamily="34" charset="0"/>
                <a:ea typeface="MS Mincho" panose="02020609040205080304" pitchFamily="49" charset="-128"/>
              </a:rPr>
              <a:t>ElektA</a:t>
            </a:r>
            <a:r>
              <a:rPr lang="en-US" sz="1100" dirty="0">
                <a:latin typeface="Calibri" panose="020F0502020204030204" pitchFamily="34" charset="0"/>
                <a:ea typeface="MS Mincho" panose="02020609040205080304" pitchFamily="49" charset="-128"/>
              </a:rPr>
              <a:t> Ab, Varian/Siemens </a:t>
            </a:r>
            <a:r>
              <a:rPr lang="en-US" sz="1100" dirty="0" err="1">
                <a:latin typeface="Calibri" panose="020F0502020204030204" pitchFamily="34" charset="0"/>
                <a:ea typeface="MS Mincho" panose="02020609040205080304" pitchFamily="49" charset="-128"/>
              </a:rPr>
              <a:t>Healthineers</a:t>
            </a:r>
            <a:r>
              <a:rPr lang="en-US" sz="1100" dirty="0">
                <a:latin typeface="Calibri" panose="020F0502020204030204" pitchFamily="34" charset="0"/>
                <a:ea typeface="MS Mincho" panose="02020609040205080304" pitchFamily="49" charset="-128"/>
              </a:rPr>
              <a:t>, Philips Medical Systems</a:t>
            </a:r>
            <a:endParaRPr lang="en-US" sz="1100" i="1" dirty="0">
              <a:latin typeface="Calibri" panose="020F0502020204030204" pitchFamily="34" charset="0"/>
              <a:ea typeface="MS Mincho" panose="02020609040205080304" pitchFamily="49" charset="-128"/>
            </a:endParaRPr>
          </a:p>
          <a:p>
            <a:pPr marR="400050" algn="l">
              <a:spcBef>
                <a:spcPts val="0"/>
              </a:spcBef>
            </a:pPr>
            <a:r>
              <a:rPr lang="en-US" sz="1100" i="1" dirty="0">
                <a:latin typeface="Calibri" panose="020F0502020204030204" pitchFamily="34" charset="0"/>
                <a:ea typeface="MS Mincho" panose="02020609040205080304" pitchFamily="49" charset="-128"/>
              </a:rPr>
              <a:t>In-kind Support: </a:t>
            </a:r>
            <a:r>
              <a:rPr lang="en-US" sz="1100" dirty="0" err="1">
                <a:latin typeface="Calibri" panose="020F0502020204030204" pitchFamily="34" charset="0"/>
                <a:ea typeface="MS Mincho" panose="02020609040205080304" pitchFamily="49" charset="-128"/>
              </a:rPr>
              <a:t>ElektA</a:t>
            </a:r>
            <a:r>
              <a:rPr lang="en-US" sz="1100" dirty="0">
                <a:latin typeface="Calibri" panose="020F0502020204030204" pitchFamily="34" charset="0"/>
                <a:ea typeface="MS Mincho" panose="02020609040205080304" pitchFamily="49" charset="-128"/>
              </a:rPr>
              <a:t> Ab</a:t>
            </a:r>
          </a:p>
          <a:p>
            <a:pPr marR="400050" algn="l">
              <a:spcBef>
                <a:spcPts val="0"/>
              </a:spcBef>
            </a:pPr>
            <a:r>
              <a:rPr lang="en-US" sz="1100" i="1" dirty="0">
                <a:latin typeface="Calibri" panose="020F0502020204030204" pitchFamily="34" charset="0"/>
                <a:ea typeface="MS Mincho" panose="02020609040205080304" pitchFamily="49" charset="-128"/>
              </a:rPr>
              <a:t>Royalties: </a:t>
            </a:r>
            <a:r>
              <a:rPr lang="en-US" sz="1100" dirty="0" err="1">
                <a:latin typeface="Calibri" panose="020F0502020204030204" pitchFamily="34" charset="0"/>
                <a:ea typeface="MS Mincho" panose="02020609040205080304" pitchFamily="49" charset="-128"/>
              </a:rPr>
              <a:t>Kallisio</a:t>
            </a:r>
            <a:r>
              <a:rPr lang="en-US" sz="1100">
                <a:latin typeface="Calibri" panose="020F0502020204030204" pitchFamily="34" charset="0"/>
                <a:ea typeface="MS Mincho" panose="02020609040205080304" pitchFamily="49" charset="-128"/>
              </a:rPr>
              <a:t>, Inc.</a:t>
            </a:r>
            <a:endParaRPr lang="en-US"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TotalTime>
  <Words>604</Words>
  <Application>Microsoft Office PowerPoint</Application>
  <PresentationFormat>Widescreen</PresentationFormat>
  <Paragraphs>59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73</cp:revision>
  <cp:lastPrinted>2020-03-12T11:43:35Z</cp:lastPrinted>
  <dcterms:created xsi:type="dcterms:W3CDTF">2020-03-11T18:32:17Z</dcterms:created>
  <dcterms:modified xsi:type="dcterms:W3CDTF">2024-07-02T18:52:23Z</dcterms:modified>
</cp:coreProperties>
</file>