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Treating AML in 2024 : Individualizing Treatment Approaches with Novel Therapies </a:t>
            </a:r>
          </a:p>
          <a:p>
            <a:pPr algn="ctr"/>
            <a:r>
              <a:rPr lang="en-US" sz="1800" b="1" dirty="0">
                <a:solidFill>
                  <a:schemeClr val="bg1"/>
                </a:solidFill>
              </a:rPr>
              <a:t>April 25,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a:t>
            </a:r>
            <a:br>
              <a:rPr lang="en-US" sz="1100" b="1" dirty="0">
                <a:solidFill>
                  <a:srgbClr val="008AB0"/>
                </a:solidFill>
                <a:cs typeface="Calibri" panose="020F0502020204030204" pitchFamily="34" charset="0"/>
              </a:rPr>
            </a:br>
            <a:r>
              <a:rPr lang="sv-SE" sz="1100" b="0" i="0" dirty="0">
                <a:effectLst/>
              </a:rPr>
              <a:t>Courtney DiNardo, MD, MSCE</a:t>
            </a:r>
          </a:p>
          <a:p>
            <a:pPr marL="0" indent="0">
              <a:lnSpc>
                <a:spcPct val="100000"/>
              </a:lnSpc>
              <a:spcBef>
                <a:spcPts val="0"/>
              </a:spcBef>
              <a:buNone/>
            </a:pPr>
            <a:r>
              <a:rPr lang="sv-SE" sz="1100" b="0" i="0" dirty="0">
                <a:effectLst/>
              </a:rPr>
              <a:t>MD Anderson Cancer Center</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Courtney DiNardo, MD, MSCE</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Advisory/Consultant: </a:t>
            </a:r>
            <a:r>
              <a:rPr lang="en-US" sz="1100" dirty="0" err="1">
                <a:latin typeface="Calibri" panose="020F0502020204030204" pitchFamily="34" charset="0"/>
                <a:ea typeface="MS Mincho" panose="02020609040205080304" pitchFamily="49" charset="-128"/>
              </a:rPr>
              <a:t>Abbvie</a:t>
            </a:r>
            <a:r>
              <a:rPr lang="en-US" sz="1100" dirty="0">
                <a:latin typeface="Calibri" panose="020F0502020204030204" pitchFamily="34" charset="0"/>
                <a:ea typeface="MS Mincho" panose="02020609040205080304" pitchFamily="49" charset="-128"/>
              </a:rPr>
              <a:t>, BMS, Genmab, GSK, AstraZeneca, Gilead, Schrodinger, </a:t>
            </a:r>
            <a:r>
              <a:rPr lang="en-US" sz="1100" dirty="0" err="1">
                <a:latin typeface="Calibri" panose="020F0502020204030204" pitchFamily="34" charset="0"/>
                <a:ea typeface="MS Mincho" panose="02020609040205080304" pitchFamily="49" charset="-128"/>
              </a:rPr>
              <a:t>Servier</a:t>
            </a: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Research Funding: </a:t>
            </a:r>
            <a:r>
              <a:rPr lang="en-US" sz="1100" dirty="0" err="1">
                <a:latin typeface="Calibri" panose="020F0502020204030204" pitchFamily="34" charset="0"/>
                <a:ea typeface="MS Mincho" panose="02020609040205080304" pitchFamily="49" charset="-128"/>
              </a:rPr>
              <a:t>Abbvie</a:t>
            </a:r>
            <a:r>
              <a:rPr lang="en-US" sz="1100" dirty="0">
                <a:latin typeface="Calibri" panose="020F0502020204030204" pitchFamily="34" charset="0"/>
                <a:ea typeface="MS Mincho" panose="02020609040205080304" pitchFamily="49" charset="-128"/>
              </a:rPr>
              <a:t>, BMS, </a:t>
            </a:r>
            <a:r>
              <a:rPr lang="en-US" sz="1100" dirty="0" err="1">
                <a:latin typeface="Calibri" panose="020F0502020204030204" pitchFamily="34" charset="0"/>
                <a:ea typeface="MS Mincho" panose="02020609040205080304" pitchFamily="49" charset="-128"/>
              </a:rPr>
              <a:t>Beigene</a:t>
            </a:r>
            <a:r>
              <a:rPr lang="en-US" sz="1100" dirty="0">
                <a:latin typeface="Calibri" panose="020F0502020204030204" pitchFamily="34" charset="0"/>
                <a:ea typeface="MS Mincho" panose="02020609040205080304" pitchFamily="49" charset="-128"/>
              </a:rPr>
              <a:t>, Foghorn, Jazz, </a:t>
            </a:r>
            <a:r>
              <a:rPr lang="en-US" sz="1100" dirty="0" err="1">
                <a:latin typeface="Calibri" panose="020F0502020204030204" pitchFamily="34" charset="0"/>
                <a:ea typeface="MS Mincho" panose="02020609040205080304" pitchFamily="49" charset="-128"/>
              </a:rPr>
              <a:t>ImmuneOnc</a:t>
            </a:r>
            <a:r>
              <a:rPr lang="en-US" sz="1100" dirty="0">
                <a:latin typeface="Calibri" panose="020F0502020204030204" pitchFamily="34" charset="0"/>
                <a:ea typeface="MS Mincho" panose="02020609040205080304" pitchFamily="49" charset="-128"/>
              </a:rPr>
              <a:t>, Schrodinger, </a:t>
            </a:r>
            <a:r>
              <a:rPr lang="en-US" sz="1100" dirty="0" err="1">
                <a:latin typeface="Calibri" panose="020F0502020204030204" pitchFamily="34" charset="0"/>
                <a:ea typeface="MS Mincho" panose="02020609040205080304" pitchFamily="49" charset="-128"/>
              </a:rPr>
              <a:t>Servier</a:t>
            </a:r>
            <a:r>
              <a:rPr lang="en-US" sz="1100" dirty="0">
                <a:latin typeface="Calibri" panose="020F0502020204030204" pitchFamily="34" charset="0"/>
                <a:ea typeface="MS Mincho" panose="02020609040205080304" pitchFamily="49" charset="-128"/>
              </a:rPr>
              <a:t>, LOXO</a:t>
            </a: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1375</TotalTime>
  <Words>613</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78</cp:revision>
  <cp:lastPrinted>2020-03-12T11:43:35Z</cp:lastPrinted>
  <dcterms:created xsi:type="dcterms:W3CDTF">2020-03-11T18:32:17Z</dcterms:created>
  <dcterms:modified xsi:type="dcterms:W3CDTF">2024-07-01T20:52:25Z</dcterms:modified>
</cp:coreProperties>
</file>