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CA6"/>
    <a:srgbClr val="008A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192" y="-3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53A58-DBAE-4BA7-833F-A22D5F0B4D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FE168B-2218-4943-89A8-D18D1D84E1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43860A-DA98-48D6-8B80-0940732CDC29}"/>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5" name="Footer Placeholder 4">
            <a:extLst>
              <a:ext uri="{FF2B5EF4-FFF2-40B4-BE49-F238E27FC236}">
                <a16:creationId xmlns:a16="http://schemas.microsoft.com/office/drawing/2014/main" id="{597C22EB-B2ED-4843-AB96-982EE944C5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4A192E-F9CD-4CF5-AB66-0B87C0449CA1}"/>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728757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9497C-C8AC-4ED7-9822-6AC9277EF2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2F96CD-03F3-482A-AD18-3338900E7A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7829D-25AA-43E2-87A7-84B8FE853849}"/>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5" name="Footer Placeholder 4">
            <a:extLst>
              <a:ext uri="{FF2B5EF4-FFF2-40B4-BE49-F238E27FC236}">
                <a16:creationId xmlns:a16="http://schemas.microsoft.com/office/drawing/2014/main" id="{7971EE20-EB41-4266-BB87-85820A8F47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68506-A5A5-412A-9015-BD465F5A98DA}"/>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311023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AD1015-B38C-4B46-8BC4-A41F1570CF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683E89-5F67-4E14-B40C-88C7DA89F4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2FAF45-CED4-461F-A018-5D56AA64BF1B}"/>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5" name="Footer Placeholder 4">
            <a:extLst>
              <a:ext uri="{FF2B5EF4-FFF2-40B4-BE49-F238E27FC236}">
                <a16:creationId xmlns:a16="http://schemas.microsoft.com/office/drawing/2014/main" id="{F7BB2BE1-C3CF-4AC4-B9C8-E332235DF8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85D8B3-D6BA-46C0-AF57-D21038F145C1}"/>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179193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716B2-4953-4684-B178-1A6E59485B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151751-4469-4802-BA09-82862D243C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C667B0-6742-453B-A643-B75659836E60}"/>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5" name="Footer Placeholder 4">
            <a:extLst>
              <a:ext uri="{FF2B5EF4-FFF2-40B4-BE49-F238E27FC236}">
                <a16:creationId xmlns:a16="http://schemas.microsoft.com/office/drawing/2014/main" id="{855A2FA7-E84A-4F09-8A5E-4DF768D042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91EB56-A7BC-44D4-983B-AEFADB448A94}"/>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1024575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DE11C-2A1C-47DA-B83B-3BBB609C91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94A0C1-BDE6-439F-A821-1B5BA7AAAD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A0E8C8-4445-43BB-82D7-347EF8311F0B}"/>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5" name="Footer Placeholder 4">
            <a:extLst>
              <a:ext uri="{FF2B5EF4-FFF2-40B4-BE49-F238E27FC236}">
                <a16:creationId xmlns:a16="http://schemas.microsoft.com/office/drawing/2014/main" id="{5D8CA931-EB6E-4885-A576-A5267A2BF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ADEC4-F755-4024-8943-27100D9F8E26}"/>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105867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223A3-45CC-4F35-8577-33614C7706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0AA798-4EE3-47CB-8674-B6FEEF4D48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C9B703-1032-4796-96F8-C1162531A0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02A49E-A2D6-4E0D-8EE1-4BB594B10D48}"/>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6" name="Footer Placeholder 5">
            <a:extLst>
              <a:ext uri="{FF2B5EF4-FFF2-40B4-BE49-F238E27FC236}">
                <a16:creationId xmlns:a16="http://schemas.microsoft.com/office/drawing/2014/main" id="{016C4727-349C-4367-821B-6F85F38E81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455929-5D5C-4684-BE2E-DED4931F425A}"/>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663119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4CE02-B9CB-4C88-B9FB-36378DF084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BD3948-16F7-4D34-8FF5-732B1E0CD8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4C1FC2-DBC3-4C20-92FE-C8576AAA6C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2931CC-C6DB-4319-95C1-9A3125B28D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4245F-8387-4440-8750-CEBFB06CA7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D2B4BB-074A-49F9-B932-2F77BA27E90A}"/>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8" name="Footer Placeholder 7">
            <a:extLst>
              <a:ext uri="{FF2B5EF4-FFF2-40B4-BE49-F238E27FC236}">
                <a16:creationId xmlns:a16="http://schemas.microsoft.com/office/drawing/2014/main" id="{F4FEF036-7B9D-4822-B931-1A2B93E4A3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53BEAE-F409-4F47-B5E2-D7867650BE28}"/>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1184410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C76CA-657A-4C9D-9FB7-5FD18B4A5D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4E69BD-A3F3-4BCC-A5A5-3E6BA30D3D87}"/>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4" name="Footer Placeholder 3">
            <a:extLst>
              <a:ext uri="{FF2B5EF4-FFF2-40B4-BE49-F238E27FC236}">
                <a16:creationId xmlns:a16="http://schemas.microsoft.com/office/drawing/2014/main" id="{43FACF45-868C-4708-940A-049443247C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169E70-79F1-4BE2-ADF7-5BAE2A3FDFD6}"/>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1484422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3FEE0C-5A70-43D9-97F7-5AB954EE7D17}"/>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3" name="Footer Placeholder 2">
            <a:extLst>
              <a:ext uri="{FF2B5EF4-FFF2-40B4-BE49-F238E27FC236}">
                <a16:creationId xmlns:a16="http://schemas.microsoft.com/office/drawing/2014/main" id="{C5CCEF82-9BA7-48A7-B4BD-7FFC02C489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F611A3-2314-4F56-B683-50858C10D391}"/>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3097604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F0E47-8137-4005-B107-322C1D2087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84419-AD21-414B-9366-92C7207C4C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6926BE-828F-4412-BAB9-63C4901F44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898EC9-92B7-4202-8905-36CA2B97E4A4}"/>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6" name="Footer Placeholder 5">
            <a:extLst>
              <a:ext uri="{FF2B5EF4-FFF2-40B4-BE49-F238E27FC236}">
                <a16:creationId xmlns:a16="http://schemas.microsoft.com/office/drawing/2014/main" id="{E5A6E040-761C-499B-9D85-489AAA5035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0D1566-4745-403E-B8B0-E5B96D4DF081}"/>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375227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BA8FB-8D6C-464F-9962-5276D35E5C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CAC5D41-1B0A-4424-AD20-F3D5B16A3D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0F837D-3C17-4494-A230-DE22E1BDEE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3C2745-5120-4C4D-A807-1DC1D6EEFE71}"/>
              </a:ext>
            </a:extLst>
          </p:cNvPr>
          <p:cNvSpPr>
            <a:spLocks noGrp="1"/>
          </p:cNvSpPr>
          <p:nvPr>
            <p:ph type="dt" sz="half" idx="10"/>
          </p:nvPr>
        </p:nvSpPr>
        <p:spPr/>
        <p:txBody>
          <a:bodyPr/>
          <a:lstStyle/>
          <a:p>
            <a:fld id="{F72B63F2-6571-448C-9518-551AF4D04BD2}" type="datetimeFigureOut">
              <a:rPr lang="en-US" smtClean="0"/>
              <a:t>2/5/2024</a:t>
            </a:fld>
            <a:endParaRPr lang="en-US"/>
          </a:p>
        </p:txBody>
      </p:sp>
      <p:sp>
        <p:nvSpPr>
          <p:cNvPr id="6" name="Footer Placeholder 5">
            <a:extLst>
              <a:ext uri="{FF2B5EF4-FFF2-40B4-BE49-F238E27FC236}">
                <a16:creationId xmlns:a16="http://schemas.microsoft.com/office/drawing/2014/main" id="{A94659E1-8365-4205-B697-CEA24F0A17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1996B4-6D92-42AC-AE81-06A555B7D4A4}"/>
              </a:ext>
            </a:extLst>
          </p:cNvPr>
          <p:cNvSpPr>
            <a:spLocks noGrp="1"/>
          </p:cNvSpPr>
          <p:nvPr>
            <p:ph type="sldNum" sz="quarter" idx="12"/>
          </p:nvPr>
        </p:nvSpPr>
        <p:spPr/>
        <p:txBody>
          <a:bodyPr/>
          <a:lstStyle/>
          <a:p>
            <a:fld id="{2323AC62-FB8B-4CBA-9382-690C60CF7CF0}" type="slidenum">
              <a:rPr lang="en-US" smtClean="0"/>
              <a:t>‹#›</a:t>
            </a:fld>
            <a:endParaRPr lang="en-US"/>
          </a:p>
        </p:txBody>
      </p:sp>
    </p:spTree>
    <p:extLst>
      <p:ext uri="{BB962C8B-B14F-4D97-AF65-F5344CB8AC3E}">
        <p14:creationId xmlns:p14="http://schemas.microsoft.com/office/powerpoint/2010/main" val="2336460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6357CC-3B34-4010-8B5B-C794A8FA0F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5D9268-7DCF-456C-AA02-84C383E4F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8A73ED-5FF7-433F-80DA-770FF55CFF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B63F2-6571-448C-9518-551AF4D04BD2}" type="datetimeFigureOut">
              <a:rPr lang="en-US" smtClean="0"/>
              <a:t>2/5/2024</a:t>
            </a:fld>
            <a:endParaRPr lang="en-US"/>
          </a:p>
        </p:txBody>
      </p:sp>
      <p:sp>
        <p:nvSpPr>
          <p:cNvPr id="5" name="Footer Placeholder 4">
            <a:extLst>
              <a:ext uri="{FF2B5EF4-FFF2-40B4-BE49-F238E27FC236}">
                <a16:creationId xmlns:a16="http://schemas.microsoft.com/office/drawing/2014/main" id="{A3BB76B5-B928-4940-8650-829080B170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DF43FC-14AD-4F90-89C9-8B4EEE683E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23AC62-FB8B-4CBA-9382-690C60CF7CF0}" type="slidenum">
              <a:rPr lang="en-US" smtClean="0"/>
              <a:t>‹#›</a:t>
            </a:fld>
            <a:endParaRPr lang="en-US"/>
          </a:p>
        </p:txBody>
      </p:sp>
    </p:spTree>
    <p:extLst>
      <p:ext uri="{BB962C8B-B14F-4D97-AF65-F5344CB8AC3E}">
        <p14:creationId xmlns:p14="http://schemas.microsoft.com/office/powerpoint/2010/main" val="2318579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100A894-9125-4518-8D94-71839370BD41}"/>
              </a:ext>
            </a:extLst>
          </p:cNvPr>
          <p:cNvSpPr txBox="1">
            <a:spLocks/>
          </p:cNvSpPr>
          <p:nvPr/>
        </p:nvSpPr>
        <p:spPr>
          <a:xfrm>
            <a:off x="324431" y="120452"/>
            <a:ext cx="11692101" cy="835845"/>
          </a:xfrm>
          <a:prstGeom prst="rect">
            <a:avLst/>
          </a:prstGeom>
          <a:solidFill>
            <a:srgbClr val="009B9C"/>
          </a:solidFill>
          <a:ln>
            <a:solidFill>
              <a:schemeClr val="bg1">
                <a:lumMod val="50000"/>
              </a:schemeClr>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800" b="1" dirty="0">
                <a:solidFill>
                  <a:schemeClr val="bg1"/>
                </a:solidFill>
              </a:rPr>
              <a:t>SRH PM&amp;R Grand Rounds 2023-2024</a:t>
            </a:r>
          </a:p>
          <a:p>
            <a:pPr marL="0" marR="0" algn="ctr">
              <a:spcBef>
                <a:spcPts val="0"/>
              </a:spcBef>
              <a:spcAft>
                <a:spcPts val="0"/>
              </a:spcAft>
            </a:pPr>
            <a:r>
              <a:rPr lang="en-US" sz="1800" b="1" dirty="0">
                <a:solidFill>
                  <a:schemeClr val="bg1"/>
                </a:solidFill>
                <a:effectLst/>
                <a:latin typeface="Calibri" panose="020F0502020204030204" pitchFamily="34" charset="0"/>
                <a:ea typeface="Calibri" panose="020F0502020204030204" pitchFamily="34" charset="0"/>
              </a:rPr>
              <a:t>Current State of the Opioid Epidemic and Key Concepts for Prescribers</a:t>
            </a:r>
          </a:p>
          <a:p>
            <a:pPr marL="0" marR="0" algn="ctr">
              <a:spcBef>
                <a:spcPts val="0"/>
              </a:spcBef>
              <a:spcAft>
                <a:spcPts val="0"/>
              </a:spcAft>
            </a:pPr>
            <a:r>
              <a:rPr lang="en-US" sz="1800" b="1" dirty="0">
                <a:solidFill>
                  <a:schemeClr val="bg1"/>
                </a:solidFill>
              </a:rPr>
              <a:t>OI Component Quiz| February 2, 2024| 12:00PM</a:t>
            </a:r>
          </a:p>
        </p:txBody>
      </p:sp>
      <p:sp>
        <p:nvSpPr>
          <p:cNvPr id="5" name="Subtitle 2">
            <a:extLst>
              <a:ext uri="{FF2B5EF4-FFF2-40B4-BE49-F238E27FC236}">
                <a16:creationId xmlns:a16="http://schemas.microsoft.com/office/drawing/2014/main" id="{576761A3-34DC-469B-A3E0-3E92328EDB52}"/>
              </a:ext>
            </a:extLst>
          </p:cNvPr>
          <p:cNvSpPr txBox="1">
            <a:spLocks/>
          </p:cNvSpPr>
          <p:nvPr/>
        </p:nvSpPr>
        <p:spPr>
          <a:xfrm>
            <a:off x="313246" y="1184680"/>
            <a:ext cx="5837464" cy="38312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100" b="1" dirty="0">
                <a:solidFill>
                  <a:srgbClr val="009B9C"/>
                </a:solidFill>
                <a:cs typeface="Calibri" panose="020F0502020204030204" pitchFamily="34" charset="0"/>
              </a:rPr>
              <a:t>Learning Objectives</a:t>
            </a:r>
            <a:br>
              <a:rPr lang="en-US" sz="1100" b="1" dirty="0">
                <a:solidFill>
                  <a:srgbClr val="009B9C"/>
                </a:solidFill>
                <a:cs typeface="Calibri" panose="020F0502020204030204" pitchFamily="34" charset="0"/>
              </a:rPr>
            </a:br>
            <a:br>
              <a:rPr lang="en-US" sz="1100" b="1" dirty="0">
                <a:solidFill>
                  <a:srgbClr val="008AB0"/>
                </a:solidFill>
                <a:cs typeface="Calibri" panose="020F0502020204030204" pitchFamily="34" charset="0"/>
              </a:rPr>
            </a:br>
            <a:r>
              <a:rPr lang="en-US" sz="1100" i="1" dirty="0">
                <a:cs typeface="Calibri" panose="020F0502020204030204" pitchFamily="34" charset="0"/>
              </a:rPr>
              <a:t>Upon completion of this activity, participants will be able to:</a:t>
            </a:r>
          </a:p>
          <a:p>
            <a:pPr marR="0" lvl="0">
              <a:spcBef>
                <a:spcPts val="0"/>
              </a:spcBef>
              <a:spcAft>
                <a:spcPts val="0"/>
              </a:spcAft>
              <a:buFont typeface="+mj-lt"/>
              <a:buAutoNum type="arabicPeriod"/>
            </a:pPr>
            <a:br>
              <a:rPr lang="en-US" sz="1200" dirty="0"/>
            </a:br>
            <a:r>
              <a:rPr lang="en-US" sz="1200" dirty="0"/>
              <a:t> Understand the scope and impact of the opioid epidemic in the current healthcare landscape.</a:t>
            </a:r>
          </a:p>
          <a:p>
            <a:pPr marR="0" lvl="0">
              <a:spcBef>
                <a:spcPts val="0"/>
              </a:spcBef>
              <a:spcAft>
                <a:spcPts val="0"/>
              </a:spcAft>
              <a:buFont typeface="+mj-lt"/>
              <a:buAutoNum type="arabicPeriod"/>
            </a:pPr>
            <a:br>
              <a:rPr lang="en-US" sz="1200" dirty="0"/>
            </a:br>
            <a:r>
              <a:rPr lang="en-US" sz="1200" dirty="0"/>
              <a:t>Identify key factors contributing to the opioid epidemic, including overprescribing, misuse, and addiction.</a:t>
            </a:r>
          </a:p>
          <a:p>
            <a:pPr marR="0" lvl="0">
              <a:spcBef>
                <a:spcPts val="0"/>
              </a:spcBef>
              <a:spcAft>
                <a:spcPts val="0"/>
              </a:spcAft>
              <a:buFont typeface="+mj-lt"/>
              <a:buAutoNum type="arabicPeriod"/>
            </a:pPr>
            <a:br>
              <a:rPr lang="en-US" sz="1200" dirty="0"/>
            </a:br>
            <a:r>
              <a:rPr lang="en-US" sz="1200" dirty="0"/>
              <a:t> Recognize the importance of evidence-based prescribing practices in managing pain effectively while minimizing the risk of opioid misuse and addiction.</a:t>
            </a:r>
          </a:p>
          <a:p>
            <a:pPr marR="0" lvl="0">
              <a:spcBef>
                <a:spcPts val="0"/>
              </a:spcBef>
              <a:spcAft>
                <a:spcPts val="0"/>
              </a:spcAft>
              <a:buFont typeface="+mj-lt"/>
              <a:buAutoNum type="arabicPeriod"/>
            </a:pPr>
            <a:endParaRPr lang="en-US" sz="1200" dirty="0"/>
          </a:p>
          <a:p>
            <a:pPr marR="0" lvl="0">
              <a:spcBef>
                <a:spcPts val="0"/>
              </a:spcBef>
              <a:spcAft>
                <a:spcPts val="0"/>
              </a:spcAft>
              <a:buFont typeface="+mj-lt"/>
              <a:buAutoNum type="arabicPeriod"/>
            </a:pPr>
            <a:r>
              <a:rPr lang="en-US" sz="1200" dirty="0"/>
              <a:t>Discuss alternative pain management strategies, including non-opioid medications, physical therapy, and behavioral interventions.</a:t>
            </a:r>
          </a:p>
          <a:p>
            <a:pPr marL="0" marR="0" lvl="0" indent="0">
              <a:spcBef>
                <a:spcPts val="0"/>
              </a:spcBef>
              <a:spcAft>
                <a:spcPts val="0"/>
              </a:spcAft>
              <a:buNone/>
            </a:pPr>
            <a:endParaRPr lang="en-US" sz="1800" b="1" dirty="0">
              <a:solidFill>
                <a:srgbClr val="009B9C"/>
              </a:solidFill>
              <a:latin typeface="Calibri" panose="020F0502020204030204" pitchFamily="34" charset="0"/>
              <a:cs typeface="Calibri" panose="020F0502020204030204" pitchFamily="34" charset="0"/>
            </a:endParaRPr>
          </a:p>
          <a:p>
            <a:pPr marL="0" marR="0" lvl="0" indent="0">
              <a:spcBef>
                <a:spcPts val="0"/>
              </a:spcBef>
              <a:spcAft>
                <a:spcPts val="0"/>
              </a:spcAft>
              <a:buNone/>
            </a:pPr>
            <a:r>
              <a:rPr lang="en-US" sz="1100" b="1" dirty="0">
                <a:solidFill>
                  <a:srgbClr val="009B9C"/>
                </a:solidFill>
                <a:cs typeface="Calibri" panose="020F0502020204030204" pitchFamily="34" charset="0"/>
              </a:rPr>
              <a:t>Target Audience</a:t>
            </a:r>
            <a:br>
              <a:rPr lang="en-US" sz="1100" b="1" dirty="0">
                <a:solidFill>
                  <a:srgbClr val="008AB0"/>
                </a:solidFill>
                <a:cs typeface="Calibri" panose="020F0502020204030204" pitchFamily="34" charset="0"/>
              </a:rPr>
            </a:br>
            <a:r>
              <a:rPr lang="en-US" sz="1100" dirty="0">
                <a:cs typeface="Calibri" panose="020F0502020204030204" pitchFamily="34" charset="0"/>
              </a:rPr>
              <a:t>This activity is intended for physicians, but other clinicians and staff are welcome to participate as well.</a:t>
            </a:r>
            <a:br>
              <a:rPr lang="en-US" sz="1100" dirty="0">
                <a:cs typeface="Calibri" panose="020F0502020204030204" pitchFamily="34" charset="0"/>
              </a:rPr>
            </a:br>
            <a:br>
              <a:rPr lang="en-US" sz="1100" dirty="0">
                <a:cs typeface="Calibri" panose="020F0502020204030204" pitchFamily="34" charset="0"/>
              </a:rPr>
            </a:br>
            <a:r>
              <a:rPr lang="en-US" sz="1100" b="1" dirty="0">
                <a:solidFill>
                  <a:srgbClr val="009B9C"/>
                </a:solidFill>
                <a:cs typeface="Calibri" panose="020F0502020204030204" pitchFamily="34" charset="0"/>
              </a:rPr>
              <a:t>Course Director</a:t>
            </a:r>
            <a:br>
              <a:rPr lang="en-US" sz="1100" b="1" dirty="0">
                <a:solidFill>
                  <a:srgbClr val="008AB0"/>
                </a:solidFill>
                <a:cs typeface="Calibri" panose="020F0502020204030204" pitchFamily="34" charset="0"/>
              </a:rPr>
            </a:br>
            <a:r>
              <a:rPr lang="en-US" sz="1200" b="1" dirty="0"/>
              <a:t>Mel Glenn, MD</a:t>
            </a:r>
            <a:br>
              <a:rPr lang="en-US" sz="1200" b="1" dirty="0"/>
            </a:br>
            <a:r>
              <a:rPr lang="en-US" sz="1100" dirty="0"/>
              <a:t>Director, SRH Grand Rounds</a:t>
            </a:r>
            <a:br>
              <a:rPr lang="en-US" sz="1100" dirty="0">
                <a:effectLst/>
                <a:ea typeface="Calibri" panose="020F0502020204030204" pitchFamily="34" charset="0"/>
                <a:cs typeface="Times New Roman" panose="02020603050405020304" pitchFamily="18" charset="0"/>
              </a:rPr>
            </a:br>
            <a:r>
              <a:rPr lang="en-US" sz="1100" i="0" dirty="0">
                <a:solidFill>
                  <a:srgbClr val="2F2F2F"/>
                </a:solidFill>
                <a:effectLst/>
              </a:rPr>
              <a:t>Spaulding Hospital Boston</a:t>
            </a:r>
            <a:endParaRPr lang="en-US" sz="1100" i="1" dirty="0">
              <a:solidFill>
                <a:srgbClr val="2F2F2F"/>
              </a:solidFill>
              <a:effectLst/>
            </a:endParaRPr>
          </a:p>
          <a:p>
            <a:pPr marL="0" indent="0">
              <a:buNone/>
            </a:pPr>
            <a:br>
              <a:rPr lang="en-US" sz="1100" i="1" dirty="0"/>
            </a:br>
            <a:r>
              <a:rPr lang="en-US" sz="1100" b="1" dirty="0">
                <a:solidFill>
                  <a:srgbClr val="009B9C"/>
                </a:solidFill>
                <a:cs typeface="Calibri" panose="020F0502020204030204" pitchFamily="34" charset="0"/>
              </a:rPr>
              <a:t>Speaker/Faculty</a:t>
            </a:r>
            <a:endParaRPr lang="en-US" sz="1100" b="1" dirty="0">
              <a:cs typeface="Calibri" panose="020F0502020204030204" pitchFamily="34" charset="0"/>
            </a:endParaRPr>
          </a:p>
          <a:p>
            <a:pPr marL="0" indent="0">
              <a:buNone/>
            </a:pPr>
            <a:r>
              <a:rPr lang="en-US" sz="1200" b="1" dirty="0">
                <a:solidFill>
                  <a:srgbClr val="000000"/>
                </a:solidFill>
                <a:effectLst/>
                <a:latin typeface="Calibri" panose="020F0502020204030204" pitchFamily="34" charset="0"/>
                <a:ea typeface="Times New Roman" panose="02020603050405020304" pitchFamily="18" charset="0"/>
              </a:rPr>
              <a:t>Kurz, Jennifer L.,MD </a:t>
            </a:r>
            <a:br>
              <a:rPr lang="en-US" sz="1200" b="1" dirty="0">
                <a:solidFill>
                  <a:srgbClr val="008AB0"/>
                </a:solidFill>
                <a:cs typeface="Calibri" panose="020F0502020204030204" pitchFamily="34" charset="0"/>
              </a:rPr>
            </a:br>
            <a:br>
              <a:rPr lang="en-US" sz="1200" dirty="0"/>
            </a:br>
            <a:endParaRPr lang="en-US" sz="1200" dirty="0">
              <a:cs typeface="Calibri" panose="020F0502020204030204" pitchFamily="34" charset="0"/>
            </a:endParaRPr>
          </a:p>
          <a:p>
            <a:endParaRPr lang="en-US" sz="1100" dirty="0">
              <a:cs typeface="Calibri" panose="020F0502020204030204" pitchFamily="34" charset="0"/>
            </a:endParaRPr>
          </a:p>
        </p:txBody>
      </p:sp>
      <p:sp>
        <p:nvSpPr>
          <p:cNvPr id="6" name="TextBox 5">
            <a:extLst>
              <a:ext uri="{FF2B5EF4-FFF2-40B4-BE49-F238E27FC236}">
                <a16:creationId xmlns:a16="http://schemas.microsoft.com/office/drawing/2014/main" id="{D6B82526-7EF1-42DE-82D9-AAAF9A551C89}"/>
              </a:ext>
            </a:extLst>
          </p:cNvPr>
          <p:cNvSpPr txBox="1"/>
          <p:nvPr/>
        </p:nvSpPr>
        <p:spPr>
          <a:xfrm>
            <a:off x="6913229" y="1431856"/>
            <a:ext cx="5103303" cy="2123658"/>
          </a:xfrm>
          <a:prstGeom prst="rect">
            <a:avLst/>
          </a:prstGeom>
          <a:noFill/>
          <a:ln>
            <a:solidFill>
              <a:schemeClr val="bg1">
                <a:lumMod val="75000"/>
              </a:schemeClr>
            </a:solidFill>
          </a:ln>
        </p:spPr>
        <p:txBody>
          <a:bodyPr wrap="square" rtlCol="0">
            <a:spAutoFit/>
          </a:bodyPr>
          <a:lstStyle/>
          <a:p>
            <a:pPr algn="ctr"/>
            <a:r>
              <a:rPr lang="en-US" sz="1100" b="1" dirty="0">
                <a:solidFill>
                  <a:srgbClr val="009B9C"/>
                </a:solidFill>
                <a:latin typeface="Calibri" panose="020F0502020204030204" pitchFamily="34" charset="0"/>
                <a:cs typeface="Calibri" panose="020F0502020204030204" pitchFamily="34" charset="0"/>
              </a:rPr>
              <a:t>ACCREDITATION</a:t>
            </a:r>
            <a:r>
              <a:rPr lang="en-US" sz="1100" b="1" dirty="0">
                <a:latin typeface="Calibri" panose="020F0502020204030204" pitchFamily="34" charset="0"/>
                <a:cs typeface="Calibri" panose="020F0502020204030204" pitchFamily="34" charset="0"/>
              </a:rPr>
              <a:t> </a:t>
            </a:r>
            <a:br>
              <a:rPr lang="en-US" sz="1100" b="1" dirty="0">
                <a:latin typeface="Calibri" panose="020F0502020204030204" pitchFamily="34" charset="0"/>
                <a:cs typeface="Calibri" panose="020F0502020204030204" pitchFamily="34" charset="0"/>
              </a:rPr>
            </a:br>
            <a:r>
              <a:rPr lang="en-US" sz="1100" dirty="0">
                <a:effectLst/>
              </a:rPr>
              <a:t>In support of improving patient care, Mass General Brigham is jointly accredited by the Accreditation Council for Continuing Medical Education (ACCME), the Accreditation Council for Pharmacy Education (ACPE), and the American Nurses Credentialing Center (ANCC), to provide continuing education for the healthcare team.</a:t>
            </a:r>
          </a:p>
          <a:p>
            <a:pPr algn="ctr"/>
            <a:endParaRPr lang="en-US" sz="1100" dirty="0">
              <a:effectLst/>
            </a:endParaRPr>
          </a:p>
          <a:p>
            <a:pPr algn="ctr"/>
            <a:r>
              <a:rPr lang="en-US" sz="1100" b="1" dirty="0">
                <a:effectLst/>
              </a:rPr>
              <a:t>Credit Designation Statements</a:t>
            </a:r>
            <a:endParaRPr lang="en-US" sz="1100" dirty="0">
              <a:effectLst/>
            </a:endParaRPr>
          </a:p>
          <a:p>
            <a:pPr algn="ctr"/>
            <a:r>
              <a:rPr lang="en-US" sz="1100" b="1" i="1" u="sng" dirty="0">
                <a:effectLst/>
              </a:rPr>
              <a:t>AMA PRA Category 1 </a:t>
            </a:r>
            <a:r>
              <a:rPr lang="en-US" sz="1100" b="1" i="1" u="sng" dirty="0" err="1">
                <a:effectLst/>
              </a:rPr>
              <a:t>Credit</a:t>
            </a:r>
            <a:r>
              <a:rPr lang="en-US" sz="1100" b="1" i="1" u="sng" baseline="30000" dirty="0" err="1">
                <a:effectLst/>
              </a:rPr>
              <a:t>TM</a:t>
            </a:r>
            <a:br>
              <a:rPr lang="en-US" sz="1100" dirty="0">
                <a:effectLst/>
              </a:rPr>
            </a:br>
            <a:r>
              <a:rPr lang="en-US" sz="1100" dirty="0">
                <a:effectLst/>
              </a:rPr>
              <a:t>Mass General Brigham designates this live activity for a maximum of .5</a:t>
            </a:r>
            <a:r>
              <a:rPr lang="en-US" sz="1100" i="1" dirty="0">
                <a:effectLst/>
              </a:rPr>
              <a:t> AMA PRA Category 1 </a:t>
            </a:r>
            <a:r>
              <a:rPr lang="en-US" sz="1100" i="1" dirty="0" err="1">
                <a:effectLst/>
              </a:rPr>
              <a:t>Credit</a:t>
            </a:r>
            <a:r>
              <a:rPr lang="en-US" sz="1100" i="1" baseline="30000" dirty="0" err="1">
                <a:effectLst/>
              </a:rPr>
              <a:t>TM</a:t>
            </a:r>
            <a:r>
              <a:rPr lang="en-US" sz="1100" dirty="0">
                <a:effectLst/>
              </a:rPr>
              <a:t>. Physicians should claim only the credit commensurate with the extent of their participation in the activity.</a:t>
            </a:r>
          </a:p>
          <a:p>
            <a:endParaRPr lang="en-US" sz="1100" dirty="0"/>
          </a:p>
        </p:txBody>
      </p:sp>
      <p:sp>
        <p:nvSpPr>
          <p:cNvPr id="3" name="TextBox 2">
            <a:extLst>
              <a:ext uri="{FF2B5EF4-FFF2-40B4-BE49-F238E27FC236}">
                <a16:creationId xmlns:a16="http://schemas.microsoft.com/office/drawing/2014/main" id="{1B23E875-210E-D934-2163-92F739DE4EDC}"/>
              </a:ext>
            </a:extLst>
          </p:cNvPr>
          <p:cNvSpPr txBox="1"/>
          <p:nvPr/>
        </p:nvSpPr>
        <p:spPr>
          <a:xfrm>
            <a:off x="7852085" y="3817892"/>
            <a:ext cx="3267075" cy="430887"/>
          </a:xfrm>
          <a:prstGeom prst="rect">
            <a:avLst/>
          </a:prstGeom>
          <a:noFill/>
        </p:spPr>
        <p:txBody>
          <a:bodyPr wrap="square">
            <a:spAutoFit/>
          </a:bodyPr>
          <a:lstStyle/>
          <a:p>
            <a:pPr algn="ctr"/>
            <a:r>
              <a:rPr lang="en-US" sz="1100" b="1" i="1" dirty="0"/>
              <a:t>The sessions in this series are being recorded for reference purposes (not for credit). </a:t>
            </a:r>
            <a:endParaRPr lang="en-US" sz="1100" dirty="0"/>
          </a:p>
        </p:txBody>
      </p:sp>
      <p:sp>
        <p:nvSpPr>
          <p:cNvPr id="9" name="TextBox 8">
            <a:extLst>
              <a:ext uri="{FF2B5EF4-FFF2-40B4-BE49-F238E27FC236}">
                <a16:creationId xmlns:a16="http://schemas.microsoft.com/office/drawing/2014/main" id="{ACA3490B-7460-99B7-8FAA-A4F2E5324739}"/>
              </a:ext>
            </a:extLst>
          </p:cNvPr>
          <p:cNvSpPr txBox="1"/>
          <p:nvPr/>
        </p:nvSpPr>
        <p:spPr>
          <a:xfrm>
            <a:off x="3122481" y="6368216"/>
            <a:ext cx="6096000" cy="369332"/>
          </a:xfrm>
          <a:prstGeom prst="rect">
            <a:avLst/>
          </a:prstGeom>
          <a:noFill/>
        </p:spPr>
        <p:txBody>
          <a:bodyPr wrap="square">
            <a:spAutoFit/>
          </a:bodyPr>
          <a:lstStyle/>
          <a:p>
            <a:r>
              <a:rPr lang="en-US" b="1" i="1" dirty="0"/>
              <a:t>This session will broadcast outside of Mass General Brigham</a:t>
            </a:r>
            <a:endParaRPr lang="en-US" dirty="0"/>
          </a:p>
        </p:txBody>
      </p:sp>
      <p:sp>
        <p:nvSpPr>
          <p:cNvPr id="2" name="TextBox 1">
            <a:extLst>
              <a:ext uri="{FF2B5EF4-FFF2-40B4-BE49-F238E27FC236}">
                <a16:creationId xmlns:a16="http://schemas.microsoft.com/office/drawing/2014/main" id="{3003B0A2-222D-CB01-A3C6-A5513FE630CB}"/>
              </a:ext>
            </a:extLst>
          </p:cNvPr>
          <p:cNvSpPr txBox="1"/>
          <p:nvPr/>
        </p:nvSpPr>
        <p:spPr>
          <a:xfrm>
            <a:off x="8138804" y="4692383"/>
            <a:ext cx="3501652" cy="430887"/>
          </a:xfrm>
          <a:prstGeom prst="rect">
            <a:avLst/>
          </a:prstGeom>
          <a:noFill/>
        </p:spPr>
        <p:txBody>
          <a:bodyPr wrap="square">
            <a:spAutoFit/>
          </a:bodyPr>
          <a:lstStyle/>
          <a:p>
            <a:pPr algn="ctr"/>
            <a:r>
              <a:rPr lang="en-US" sz="1100" b="1" i="1" dirty="0"/>
              <a:t>The sessions a quiz created by the speaker related to the February 2, 2024 session</a:t>
            </a:r>
            <a:endParaRPr lang="en-US" sz="1100" dirty="0"/>
          </a:p>
        </p:txBody>
      </p:sp>
    </p:spTree>
    <p:extLst>
      <p:ext uri="{BB962C8B-B14F-4D97-AF65-F5344CB8AC3E}">
        <p14:creationId xmlns:p14="http://schemas.microsoft.com/office/powerpoint/2010/main" val="2505002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2EA6C-81A6-4DA1-B05E-74AA088091A7}"/>
              </a:ext>
            </a:extLst>
          </p:cNvPr>
          <p:cNvSpPr>
            <a:spLocks noGrp="1"/>
          </p:cNvSpPr>
          <p:nvPr>
            <p:ph type="ctrTitle"/>
          </p:nvPr>
        </p:nvSpPr>
        <p:spPr>
          <a:xfrm>
            <a:off x="2902226" y="126447"/>
            <a:ext cx="6387548" cy="342900"/>
          </a:xfrm>
          <a:solidFill>
            <a:srgbClr val="009CA6"/>
          </a:solidFill>
          <a:ln>
            <a:solidFill>
              <a:schemeClr val="bg1">
                <a:lumMod val="50000"/>
              </a:schemeClr>
            </a:solidFill>
          </a:ln>
        </p:spPr>
        <p:txBody>
          <a:bodyPr>
            <a:noAutofit/>
          </a:bodyPr>
          <a:lstStyle/>
          <a:p>
            <a:r>
              <a:rPr lang="en-US" sz="2000" b="1" dirty="0">
                <a:solidFill>
                  <a:schemeClr val="bg1"/>
                </a:solidFill>
              </a:rPr>
              <a:t>Disclosure Summary of Relevant Financial Relationships</a:t>
            </a:r>
          </a:p>
        </p:txBody>
      </p:sp>
      <p:sp>
        <p:nvSpPr>
          <p:cNvPr id="3" name="Subtitle 2">
            <a:extLst>
              <a:ext uri="{FF2B5EF4-FFF2-40B4-BE49-F238E27FC236}">
                <a16:creationId xmlns:a16="http://schemas.microsoft.com/office/drawing/2014/main" id="{00300E14-F918-4E7C-8175-9CE9B13D1F0A}"/>
              </a:ext>
            </a:extLst>
          </p:cNvPr>
          <p:cNvSpPr>
            <a:spLocks noGrp="1"/>
          </p:cNvSpPr>
          <p:nvPr>
            <p:ph type="subTitle" idx="1"/>
          </p:nvPr>
        </p:nvSpPr>
        <p:spPr>
          <a:xfrm>
            <a:off x="576163" y="904995"/>
            <a:ext cx="11615837" cy="4102272"/>
          </a:xfrm>
        </p:spPr>
        <p:txBody>
          <a:bodyPr>
            <a:noAutofit/>
          </a:bodyPr>
          <a:lstStyle/>
          <a:p>
            <a:pPr marL="0" marR="400050" algn="l">
              <a:spcBef>
                <a:spcPts val="0"/>
              </a:spcBef>
              <a:spcAft>
                <a:spcPts val="0"/>
              </a:spcAft>
            </a:pPr>
            <a:r>
              <a:rPr lang="en-US" sz="1100" b="1" dirty="0">
                <a:effectLst/>
                <a:latin typeface="Calibri" panose="020F0502020204030204" pitchFamily="34"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MITIGATION STRATEGIES </a:t>
            </a:r>
            <a:br>
              <a:rPr lang="en-US" sz="1100" dirty="0">
                <a:solidFill>
                  <a:srgbClr val="000000"/>
                </a:solidFill>
                <a:effectLst/>
                <a:latin typeface="Calibri" panose="020F0502020204030204" pitchFamily="34" charset="0"/>
                <a:ea typeface="Times New Roman" panose="02020603050405020304" pitchFamily="18" charset="0"/>
              </a:rPr>
            </a:br>
            <a:r>
              <a:rPr lang="en-US" sz="1100" dirty="0">
                <a:solidFill>
                  <a:srgbClr val="000000"/>
                </a:solidFill>
                <a:effectLst/>
                <a:latin typeface="Calibri" panose="020F0502020204030204" pitchFamily="34" charset="0"/>
                <a:ea typeface="Times New Roman" panose="02020603050405020304" pitchFamily="18" charset="0"/>
              </a:rPr>
              <a:t>Mass General Brigham has implemented a process to mitigate relevant financial relationships for this continuing education (CE) </a:t>
            </a:r>
            <a:br>
              <a:rPr lang="en-US" sz="1100" dirty="0">
                <a:solidFill>
                  <a:srgbClr val="000000"/>
                </a:solidFill>
                <a:effectLst/>
                <a:latin typeface="Calibri" panose="020F0502020204030204" pitchFamily="34" charset="0"/>
                <a:ea typeface="Times New Roman" panose="02020603050405020304" pitchFamily="18" charset="0"/>
              </a:rPr>
            </a:br>
            <a:r>
              <a:rPr lang="en-US" sz="1100" dirty="0">
                <a:solidFill>
                  <a:srgbClr val="000000"/>
                </a:solidFill>
                <a:effectLst/>
                <a:latin typeface="Calibri" panose="020F0502020204030204" pitchFamily="34" charset="0"/>
                <a:ea typeface="Times New Roman" panose="02020603050405020304" pitchFamily="18" charset="0"/>
              </a:rPr>
              <a:t>activity to help ensure content objectivity, independence, fair balance and ensure that the content is aligned with the interest of the public.  </a:t>
            </a:r>
            <a:endParaRPr lang="en-US" sz="1100" dirty="0">
              <a:solidFill>
                <a:srgbClr val="000000"/>
              </a:solidFill>
              <a:effectLst/>
              <a:latin typeface="Times New Roman" panose="02020603050405020304" pitchFamily="18" charset="0"/>
              <a:ea typeface="Times New Roman" panose="02020603050405020304" pitchFamily="18" charset="0"/>
            </a:endParaRPr>
          </a:p>
          <a:p>
            <a:pPr marL="0" marR="400050" algn="l">
              <a:spcBef>
                <a:spcPts val="0"/>
              </a:spcBef>
              <a:spcAft>
                <a:spcPts val="0"/>
              </a:spcAft>
            </a:pPr>
            <a:r>
              <a:rPr lang="en-US" sz="400" b="1" dirty="0">
                <a:effectLst/>
                <a:latin typeface="Calibri" panose="020F0502020204030204" pitchFamily="34" charset="0"/>
                <a:ea typeface="Times New Roman" panose="02020603050405020304" pitchFamily="18" charset="0"/>
              </a:rPr>
              <a:t> </a:t>
            </a:r>
            <a:endParaRPr lang="en-US" sz="100" dirty="0">
              <a:effectLst/>
              <a:latin typeface="Times New Roman" panose="02020603050405020304" pitchFamily="18" charset="0"/>
              <a:ea typeface="Times New Roman" panose="02020603050405020304" pitchFamily="18" charset="0"/>
            </a:endParaRPr>
          </a:p>
          <a:p>
            <a:pPr marL="0" marR="0" algn="l">
              <a:spcBef>
                <a:spcPts val="500"/>
              </a:spcBef>
              <a:spcAft>
                <a:spcPts val="500"/>
              </a:spcAft>
            </a:pPr>
            <a:r>
              <a:rPr lang="en-US" sz="1100" b="1" dirty="0">
                <a:solidFill>
                  <a:srgbClr val="000000"/>
                </a:solidFill>
                <a:effectLst/>
                <a:latin typeface="Calibri" panose="020F0502020204030204" pitchFamily="34" charset="0"/>
                <a:ea typeface="MS Mincho" panose="02020609040205080304" pitchFamily="49" charset="-128"/>
              </a:rPr>
              <a:t>The following planners have reported no relevant financial relationship with an ineligible company: </a:t>
            </a:r>
            <a:endParaRPr lang="en-US" sz="1100" dirty="0">
              <a:effectLst/>
              <a:latin typeface="Times New Roman" panose="02020603050405020304" pitchFamily="18" charset="0"/>
              <a:ea typeface="Times New Roman" panose="02020603050405020304" pitchFamily="18" charset="0"/>
            </a:endParaRPr>
          </a:p>
          <a:p>
            <a:pPr marL="0" marR="400050" algn="l">
              <a:spcBef>
                <a:spcPts val="0"/>
              </a:spcBef>
              <a:spcAft>
                <a:spcPts val="0"/>
              </a:spcAft>
            </a:pPr>
            <a:r>
              <a:rPr lang="en-US" sz="1100" b="1" dirty="0">
                <a:latin typeface="Calibri" panose="020F0502020204030204" pitchFamily="34" charset="0"/>
              </a:rPr>
              <a:t>Jason Frankel, MD</a:t>
            </a:r>
          </a:p>
          <a:p>
            <a:pPr marL="0" marR="400050" algn="l">
              <a:spcBef>
                <a:spcPts val="0"/>
              </a:spcBef>
              <a:spcAft>
                <a:spcPts val="0"/>
              </a:spcAft>
            </a:pPr>
            <a:r>
              <a:rPr lang="en-US" sz="1100" b="1" dirty="0">
                <a:latin typeface="Calibri" panose="020F0502020204030204" pitchFamily="34" charset="0"/>
              </a:rPr>
              <a:t>Jeffrey Schneider, MD </a:t>
            </a:r>
          </a:p>
          <a:p>
            <a:pPr marL="0" marR="400050" algn="l">
              <a:spcBef>
                <a:spcPts val="0"/>
              </a:spcBef>
              <a:spcAft>
                <a:spcPts val="0"/>
              </a:spcAft>
            </a:pPr>
            <a:r>
              <a:rPr lang="en-US" sz="1100" i="1" dirty="0">
                <a:effectLst/>
                <a:latin typeface="Calibri" panose="020F0502020204030204" pitchFamily="34"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0" marR="400050" algn="l">
              <a:spcBef>
                <a:spcPts val="0"/>
              </a:spcBef>
              <a:spcAft>
                <a:spcPts val="0"/>
              </a:spcAft>
            </a:pPr>
            <a:r>
              <a:rPr lang="en-US" sz="1100" b="1" dirty="0">
                <a:effectLst/>
                <a:latin typeface="Calibri" panose="020F0502020204030204" pitchFamily="34" charset="0"/>
                <a:ea typeface="MS Mincho" panose="02020609040205080304" pitchFamily="49" charset="-128"/>
              </a:rPr>
              <a:t>The following planners have reported a relevant financial relationship with </a:t>
            </a:r>
            <a:r>
              <a:rPr lang="en-US" sz="1100" b="1" dirty="0">
                <a:solidFill>
                  <a:srgbClr val="000000"/>
                </a:solidFill>
                <a:effectLst/>
                <a:latin typeface="Calibri" panose="020F0502020204030204" pitchFamily="34" charset="0"/>
                <a:ea typeface="MS Mincho" panose="02020609040205080304" pitchFamily="49" charset="-128"/>
              </a:rPr>
              <a:t>an ineligible company:</a:t>
            </a:r>
            <a:br>
              <a:rPr lang="en-US" sz="1100" b="1" dirty="0">
                <a:solidFill>
                  <a:srgbClr val="000000"/>
                </a:solidFill>
                <a:effectLst/>
                <a:latin typeface="Calibri" panose="020F0502020204030204" pitchFamily="34" charset="0"/>
                <a:ea typeface="MS Mincho" panose="02020609040205080304" pitchFamily="49" charset="-128"/>
              </a:rPr>
            </a:br>
            <a:endParaRPr lang="en-US" sz="500" dirty="0">
              <a:effectLst/>
              <a:latin typeface="Times New Roman" panose="02020603050405020304" pitchFamily="18" charset="0"/>
              <a:ea typeface="Times New Roman" panose="02020603050405020304" pitchFamily="18" charset="0"/>
            </a:endParaRPr>
          </a:p>
          <a:p>
            <a:pPr algn="l">
              <a:spcBef>
                <a:spcPts val="0"/>
              </a:spcBef>
            </a:pPr>
            <a:r>
              <a:rPr lang="en-US" sz="1100" b="1" dirty="0">
                <a:solidFill>
                  <a:srgbClr val="000000"/>
                </a:solidFill>
                <a:latin typeface="Calibri" panose="020F0502020204030204" pitchFamily="34" charset="0"/>
              </a:rPr>
              <a:t>Mel Glenn, MD</a:t>
            </a:r>
          </a:p>
          <a:p>
            <a:pPr algn="l">
              <a:spcBef>
                <a:spcPts val="0"/>
              </a:spcBef>
            </a:pPr>
            <a:r>
              <a:rPr lang="en-US" sz="1100" i="1" dirty="0">
                <a:solidFill>
                  <a:srgbClr val="000000"/>
                </a:solidFill>
                <a:latin typeface="Calibri" panose="020F0502020204030204" pitchFamily="34" charset="0"/>
              </a:rPr>
              <a:t>stock</a:t>
            </a:r>
            <a:r>
              <a:rPr lang="en-US" sz="1100" dirty="0">
                <a:solidFill>
                  <a:srgbClr val="000000"/>
                </a:solidFill>
                <a:latin typeface="Calibri" panose="020F0502020204030204" pitchFamily="34" charset="0"/>
              </a:rPr>
              <a:t>: </a:t>
            </a:r>
            <a:r>
              <a:rPr lang="en-US" sz="1100" dirty="0" err="1">
                <a:solidFill>
                  <a:srgbClr val="000000"/>
                </a:solidFill>
                <a:latin typeface="Calibri" panose="020F0502020204030204" pitchFamily="34" charset="0"/>
              </a:rPr>
              <a:t>Marimed</a:t>
            </a:r>
            <a:r>
              <a:rPr lang="en-US" sz="1100" dirty="0">
                <a:solidFill>
                  <a:srgbClr val="000000"/>
                </a:solidFill>
                <a:latin typeface="Calibri" panose="020F0502020204030204" pitchFamily="34" charset="0"/>
              </a:rPr>
              <a:t>, Inc. (ended) </a:t>
            </a:r>
          </a:p>
          <a:p>
            <a:pPr algn="l">
              <a:spcBef>
                <a:spcPts val="0"/>
              </a:spcBef>
            </a:pPr>
            <a:endParaRPr lang="en-US" sz="1100" b="1" dirty="0">
              <a:solidFill>
                <a:srgbClr val="000000"/>
              </a:solidFill>
              <a:highlight>
                <a:srgbClr val="FFFF00"/>
              </a:highlight>
              <a:latin typeface="Calibri" panose="020F0502020204030204" pitchFamily="34" charset="0"/>
            </a:endParaRPr>
          </a:p>
          <a:p>
            <a:pPr marL="0" marR="400050" algn="l">
              <a:spcBef>
                <a:spcPts val="0"/>
              </a:spcBef>
              <a:spcAft>
                <a:spcPts val="0"/>
              </a:spcAft>
            </a:pPr>
            <a:r>
              <a:rPr lang="en-US" sz="1100" b="1" dirty="0">
                <a:effectLst/>
                <a:latin typeface="Calibri" panose="020F0502020204030204" pitchFamily="34" charset="0"/>
                <a:ea typeface="MS Mincho" panose="02020609040205080304" pitchFamily="49" charset="-128"/>
              </a:rPr>
              <a:t> </a:t>
            </a:r>
            <a:endParaRPr lang="en-US" sz="1100" dirty="0">
              <a:effectLst/>
              <a:latin typeface="Times New Roman" panose="02020603050405020304" pitchFamily="18" charset="0"/>
              <a:ea typeface="Times New Roman" panose="02020603050405020304" pitchFamily="18" charset="0"/>
            </a:endParaRPr>
          </a:p>
          <a:p>
            <a:pPr marL="0" indent="0" algn="l">
              <a:buNone/>
            </a:pPr>
            <a:r>
              <a:rPr lang="en-US" sz="1100" b="1" dirty="0">
                <a:effectLst/>
                <a:latin typeface="Calibri" panose="020F0502020204030204" pitchFamily="34" charset="0"/>
                <a:ea typeface="MS Mincho" panose="02020609040205080304" pitchFamily="49" charset="-128"/>
              </a:rPr>
              <a:t>The following speakers have reported no relevant financial relationships with </a:t>
            </a:r>
            <a:r>
              <a:rPr lang="en-US" sz="1100" b="1" dirty="0">
                <a:solidFill>
                  <a:srgbClr val="000000"/>
                </a:solidFill>
                <a:effectLst/>
                <a:latin typeface="Calibri" panose="020F0502020204030204" pitchFamily="34" charset="0"/>
                <a:ea typeface="MS Mincho" panose="02020609040205080304" pitchFamily="49" charset="-128"/>
              </a:rPr>
              <a:t>an ineligible company:</a:t>
            </a:r>
            <a:br>
              <a:rPr lang="en-US" sz="1100" b="1" dirty="0">
                <a:solidFill>
                  <a:srgbClr val="000000"/>
                </a:solidFill>
                <a:effectLst/>
                <a:latin typeface="Calibri" panose="020F0502020204030204" pitchFamily="34" charset="0"/>
                <a:ea typeface="MS Mincho" panose="02020609040205080304" pitchFamily="49" charset="-128"/>
              </a:rPr>
            </a:br>
            <a:r>
              <a:rPr lang="en-US" sz="1200" b="1" dirty="0">
                <a:solidFill>
                  <a:srgbClr val="000000"/>
                </a:solidFill>
                <a:effectLst/>
                <a:latin typeface="Calibri" panose="020F0502020204030204" pitchFamily="34" charset="0"/>
                <a:ea typeface="Times New Roman" panose="02020603050405020304" pitchFamily="18" charset="0"/>
              </a:rPr>
              <a:t>Kurz, Jennifer L.,MD </a:t>
            </a:r>
            <a:endParaRPr lang="en-US" sz="1200" b="1" dirty="0">
              <a:solidFill>
                <a:srgbClr val="000000"/>
              </a:solidFill>
              <a:latin typeface="Calibri" panose="020F0502020204030204" pitchFamily="34" charset="0"/>
              <a:ea typeface="MS Mincho" panose="02020609040205080304" pitchFamily="49" charset="-128"/>
            </a:endParaRPr>
          </a:p>
          <a:p>
            <a:pPr marL="0" indent="0" algn="l">
              <a:buNone/>
            </a:pPr>
            <a:r>
              <a:rPr lang="en-US" sz="1100" b="1" dirty="0">
                <a:effectLst/>
                <a:latin typeface="Calibri" panose="020F0502020204030204" pitchFamily="34" charset="0"/>
                <a:ea typeface="MS Mincho" panose="02020609040205080304" pitchFamily="49" charset="-128"/>
              </a:rPr>
              <a:t>The following speakers have reported a relevant financial relationship with </a:t>
            </a:r>
            <a:r>
              <a:rPr lang="en-US" sz="1100" b="1" dirty="0">
                <a:solidFill>
                  <a:srgbClr val="000000"/>
                </a:solidFill>
                <a:effectLst/>
                <a:latin typeface="Calibri" panose="020F0502020204030204" pitchFamily="34" charset="0"/>
                <a:ea typeface="MS Mincho" panose="02020609040205080304" pitchFamily="49" charset="-128"/>
              </a:rPr>
              <a:t>an ineligible company:</a:t>
            </a:r>
            <a:br>
              <a:rPr lang="en-US" sz="1100" b="1" dirty="0">
                <a:solidFill>
                  <a:srgbClr val="000000"/>
                </a:solidFill>
                <a:effectLst/>
                <a:latin typeface="Calibri" panose="020F0502020204030204" pitchFamily="34" charset="0"/>
                <a:ea typeface="MS Mincho" panose="02020609040205080304" pitchFamily="49" charset="-128"/>
              </a:rPr>
            </a:br>
            <a:br>
              <a:rPr lang="en-US" sz="100" b="1" dirty="0">
                <a:latin typeface="Calibri" panose="020F0502020204030204" pitchFamily="34" charset="0"/>
                <a:cs typeface="Calibri" panose="020F0502020204030204" pitchFamily="34" charset="0"/>
              </a:rPr>
            </a:br>
            <a:endParaRPr lang="en-US" sz="11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8886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1181</TotalTime>
  <Words>456</Words>
  <Application>Microsoft Office PowerPoint</Application>
  <PresentationFormat>Widescreen</PresentationFormat>
  <Paragraphs>35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Disclosure Summary of Relevant Financial Relationships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 Summary &amp; Accreditation Statement</dc:title>
  <dc:creator>Emily Welch</dc:creator>
  <cp:lastModifiedBy>Alley, Michelle</cp:lastModifiedBy>
  <cp:revision>46</cp:revision>
  <cp:lastPrinted>2020-03-12T11:43:35Z</cp:lastPrinted>
  <dcterms:created xsi:type="dcterms:W3CDTF">2020-03-11T18:32:17Z</dcterms:created>
  <dcterms:modified xsi:type="dcterms:W3CDTF">2024-02-05T17:55:38Z</dcterms:modified>
</cp:coreProperties>
</file>