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39"/>
  </p:notesMasterIdLst>
  <p:sldIdLst>
    <p:sldId id="259" r:id="rId3"/>
    <p:sldId id="382" r:id="rId4"/>
    <p:sldId id="456" r:id="rId5"/>
    <p:sldId id="428" r:id="rId6"/>
    <p:sldId id="458" r:id="rId7"/>
    <p:sldId id="409" r:id="rId8"/>
    <p:sldId id="303" r:id="rId9"/>
    <p:sldId id="313" r:id="rId10"/>
    <p:sldId id="300" r:id="rId11"/>
    <p:sldId id="304" r:id="rId12"/>
    <p:sldId id="305" r:id="rId13"/>
    <p:sldId id="316" r:id="rId14"/>
    <p:sldId id="448" r:id="rId15"/>
    <p:sldId id="427" r:id="rId16"/>
    <p:sldId id="419" r:id="rId17"/>
    <p:sldId id="443" r:id="rId18"/>
    <p:sldId id="449" r:id="rId19"/>
    <p:sldId id="422" r:id="rId20"/>
    <p:sldId id="450" r:id="rId21"/>
    <p:sldId id="451" r:id="rId22"/>
    <p:sldId id="452" r:id="rId23"/>
    <p:sldId id="453" r:id="rId24"/>
    <p:sldId id="446" r:id="rId25"/>
    <p:sldId id="454" r:id="rId26"/>
    <p:sldId id="426" r:id="rId27"/>
    <p:sldId id="459" r:id="rId28"/>
    <p:sldId id="261" r:id="rId29"/>
    <p:sldId id="408" r:id="rId30"/>
    <p:sldId id="273" r:id="rId31"/>
    <p:sldId id="433" r:id="rId32"/>
    <p:sldId id="431" r:id="rId33"/>
    <p:sldId id="406" r:id="rId34"/>
    <p:sldId id="423" r:id="rId35"/>
    <p:sldId id="401" r:id="rId36"/>
    <p:sldId id="413" r:id="rId37"/>
    <p:sldId id="280"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5214" autoAdjust="0"/>
  </p:normalViewPr>
  <p:slideViewPr>
    <p:cSldViewPr snapToGrid="0" snapToObjects="1">
      <p:cViewPr varScale="1">
        <p:scale>
          <a:sx n="105" d="100"/>
          <a:sy n="105" d="100"/>
        </p:scale>
        <p:origin x="708" y="9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25576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87380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3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50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63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27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36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stock/equity in a private company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67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64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986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30</a:t>
            </a:fld>
            <a:endParaRPr lang="en-US" dirty="0"/>
          </a:p>
        </p:txBody>
      </p:sp>
    </p:spTree>
    <p:extLst>
      <p:ext uri="{BB962C8B-B14F-4D97-AF65-F5344CB8AC3E}">
        <p14:creationId xmlns:p14="http://schemas.microsoft.com/office/powerpoint/2010/main" val="236431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screen shot</a:t>
            </a:r>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18345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36</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with new dates</a:t>
            </a:r>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with new dates</a:t>
            </a:r>
          </a:p>
        </p:txBody>
      </p:sp>
      <p:sp>
        <p:nvSpPr>
          <p:cNvPr id="4" name="Slide Number Placeholder 3"/>
          <p:cNvSpPr>
            <a:spLocks noGrp="1"/>
          </p:cNvSpPr>
          <p:nvPr>
            <p:ph type="sldNum" sz="quarter" idx="5"/>
          </p:nvPr>
        </p:nvSpPr>
        <p:spPr/>
        <p:txBody>
          <a:bodyPr/>
          <a:lstStyle/>
          <a:p>
            <a:fld id="{8C6A62D3-769D-F349-A3F8-B6F214D63D0D}" type="slidenum">
              <a:rPr lang="en-US" smtClean="0"/>
              <a:t>5</a:t>
            </a:fld>
            <a:endParaRPr lang="en-US" dirty="0"/>
          </a:p>
        </p:txBody>
      </p:sp>
    </p:spTree>
    <p:extLst>
      <p:ext uri="{BB962C8B-B14F-4D97-AF65-F5344CB8AC3E}">
        <p14:creationId xmlns:p14="http://schemas.microsoft.com/office/powerpoint/2010/main" val="304001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6</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7</a:t>
            </a:fld>
            <a:endParaRPr lang="en-US" dirty="0"/>
          </a:p>
        </p:txBody>
      </p:sp>
    </p:spTree>
    <p:extLst>
      <p:ext uri="{BB962C8B-B14F-4D97-AF65-F5344CB8AC3E}">
        <p14:creationId xmlns:p14="http://schemas.microsoft.com/office/powerpoint/2010/main" val="36129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81790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with new dates</a:t>
            </a:r>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269102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4077907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dirty="0"/>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3/21/2024</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52843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5.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oleObject" Target="../embeddings/oleObject3.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3.svg"/><Relationship Id="rId10" Type="http://schemas.openxmlformats.org/officeDocument/2006/relationships/slideLayout" Target="../slideLayouts/slideLayout25.xml"/><Relationship Id="rId19" Type="http://schemas.openxmlformats.org/officeDocument/2006/relationships/tags" Target="../tags/tag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dirty="0"/>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slideLayout" Target="../slideLayouts/slideLayout19.xml"/><Relationship Id="rId7" Type="http://schemas.openxmlformats.org/officeDocument/2006/relationships/image" Target="../media/image1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6.emf"/><Relationship Id="rId5" Type="http://schemas.openxmlformats.org/officeDocument/2006/relationships/oleObject" Target="../embeddings/oleObject11.bin"/><Relationship Id="rId4"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1.emf"/><Relationship Id="rId5" Type="http://schemas.openxmlformats.org/officeDocument/2006/relationships/oleObject" Target="../embeddings/oleObject12.bin"/><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5.xml"/><Relationship Id="rId7" Type="http://schemas.openxmlformats.org/officeDocument/2006/relationships/image" Target="../media/image2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0.emf"/><Relationship Id="rId5" Type="http://schemas.openxmlformats.org/officeDocument/2006/relationships/oleObject" Target="../embeddings/oleObject13.bin"/><Relationship Id="rId4" Type="http://schemas.openxmlformats.org/officeDocument/2006/relationships/notesSlide" Target="../notesSlides/notesSlide20.xml"/><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mailto:PartnersCPD@partners.org" TargetMode="External"/><Relationship Id="rId5" Type="http://schemas.openxmlformats.org/officeDocument/2006/relationships/image" Target="../media/image9.e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433627" y="1748090"/>
            <a:ext cx="9522781" cy="1680909"/>
          </a:xfrm>
        </p:spPr>
        <p:txBody>
          <a:bodyPr/>
          <a:lstStyle/>
          <a:p>
            <a:pPr algn="ctr"/>
            <a:r>
              <a:rPr lang="en-US" dirty="0"/>
              <a:t>In-Hospital Series Annual Training Webinar </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March 21, 2024</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Information Needed for Site</a:t>
            </a:r>
          </a:p>
        </p:txBody>
      </p:sp>
      <p:sp>
        <p:nvSpPr>
          <p:cNvPr id="5" name="Content Placeholder 2">
            <a:extLst>
              <a:ext uri="{FF2B5EF4-FFF2-40B4-BE49-F238E27FC236}">
                <a16:creationId xmlns:a16="http://schemas.microsoft.com/office/drawing/2014/main" id="{E616A753-436B-1CF9-68F2-E64CB49E65F8}"/>
              </a:ext>
            </a:extLst>
          </p:cNvPr>
          <p:cNvSpPr txBox="1">
            <a:spLocks/>
          </p:cNvSpPr>
          <p:nvPr/>
        </p:nvSpPr>
        <p:spPr>
          <a:xfrm>
            <a:off x="783624" y="2389575"/>
            <a:ext cx="5105399" cy="381601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1" dirty="0"/>
              <a:t>Absolutely must have:</a:t>
            </a:r>
          </a:p>
          <a:p>
            <a:pPr marL="342900" indent="-342900">
              <a:lnSpc>
                <a:spcPct val="150000"/>
              </a:lnSpc>
              <a:buFont typeface="Arial" panose="020B0604020202020204" pitchFamily="34" charset="0"/>
              <a:buChar char="•"/>
            </a:pPr>
            <a:r>
              <a:rPr lang="en-US" dirty="0"/>
              <a:t>Name of Series </a:t>
            </a:r>
          </a:p>
          <a:p>
            <a:pPr marL="342900" indent="-342900">
              <a:lnSpc>
                <a:spcPct val="150000"/>
              </a:lnSpc>
              <a:buFont typeface="Arial" panose="020B0604020202020204" pitchFamily="34" charset="0"/>
              <a:buChar char="•"/>
            </a:pPr>
            <a:r>
              <a:rPr lang="en-US" dirty="0"/>
              <a:t>Series Director </a:t>
            </a:r>
          </a:p>
          <a:p>
            <a:pPr marL="342900" indent="-342900">
              <a:lnSpc>
                <a:spcPct val="150000"/>
              </a:lnSpc>
              <a:buFont typeface="Arial" panose="020B0604020202020204" pitchFamily="34" charset="0"/>
              <a:buChar char="•"/>
            </a:pPr>
            <a:r>
              <a:rPr lang="en-US" dirty="0"/>
              <a:t>Series Coordinator with email address </a:t>
            </a:r>
          </a:p>
          <a:p>
            <a:pPr marL="342900" indent="-342900">
              <a:lnSpc>
                <a:spcPct val="150000"/>
              </a:lnSpc>
              <a:buFont typeface="Arial" panose="020B0604020202020204" pitchFamily="34" charset="0"/>
              <a:buChar char="•"/>
            </a:pPr>
            <a:r>
              <a:rPr lang="en-US" dirty="0"/>
              <a:t>Virtual meeting link</a:t>
            </a:r>
          </a:p>
          <a:p>
            <a:pPr marL="342900" indent="-342900">
              <a:lnSpc>
                <a:spcPct val="150000"/>
              </a:lnSpc>
              <a:buFont typeface="Arial" panose="020B0604020202020204" pitchFamily="34" charset="0"/>
              <a:buChar char="•"/>
            </a:pPr>
            <a:r>
              <a:rPr lang="en-US" dirty="0"/>
              <a:t>Session list with dates</a:t>
            </a:r>
          </a:p>
          <a:p>
            <a:pPr marL="342900" indent="-342900">
              <a:lnSpc>
                <a:spcPct val="150000"/>
              </a:lnSpc>
              <a:buFont typeface="Arial" panose="020B0604020202020204" pitchFamily="34" charset="0"/>
              <a:buChar char="•"/>
            </a:pPr>
            <a:r>
              <a:rPr lang="en-US" sz="2000" dirty="0"/>
              <a:t>Dates and session topics</a:t>
            </a:r>
          </a:p>
          <a:p>
            <a:pPr marL="342900" indent="-342900">
              <a:lnSpc>
                <a:spcPct val="150000"/>
              </a:lnSpc>
              <a:buFont typeface="Arial" panose="020B0604020202020204" pitchFamily="34" charset="0"/>
              <a:buChar char="•"/>
            </a:pPr>
            <a:r>
              <a:rPr lang="en-US" dirty="0"/>
              <a:t>Target audience (specialty, professions)</a:t>
            </a:r>
          </a:p>
        </p:txBody>
      </p:sp>
      <p:sp>
        <p:nvSpPr>
          <p:cNvPr id="6" name="Content Placeholder 2">
            <a:extLst>
              <a:ext uri="{FF2B5EF4-FFF2-40B4-BE49-F238E27FC236}">
                <a16:creationId xmlns:a16="http://schemas.microsoft.com/office/drawing/2014/main" id="{1FF90C3F-C026-3DC9-EC9C-6821EB3DAE41}"/>
              </a:ext>
            </a:extLst>
          </p:cNvPr>
          <p:cNvSpPr txBox="1">
            <a:spLocks/>
          </p:cNvSpPr>
          <p:nvPr/>
        </p:nvSpPr>
        <p:spPr>
          <a:xfrm>
            <a:off x="6096000" y="2402783"/>
            <a:ext cx="5802086" cy="4480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Nice to have:</a:t>
            </a:r>
          </a:p>
          <a:p>
            <a:r>
              <a:rPr lang="en-US" sz="2000" dirty="0"/>
              <a:t>Speaker name</a:t>
            </a:r>
          </a:p>
          <a:p>
            <a:r>
              <a:rPr lang="en-US" sz="2000" dirty="0"/>
              <a:t>Link to recordings (when available)</a:t>
            </a:r>
          </a:p>
          <a:p>
            <a:r>
              <a:rPr lang="en-US" sz="2000" dirty="0"/>
              <a:t>Link to accredited enduring activity (when available)</a:t>
            </a:r>
          </a:p>
          <a:p>
            <a:r>
              <a:rPr lang="en-US" sz="2000" dirty="0"/>
              <a:t>Calendar function</a:t>
            </a:r>
          </a:p>
          <a:p>
            <a:r>
              <a:rPr lang="en-US" sz="2000" dirty="0"/>
              <a:t>Search function</a:t>
            </a:r>
          </a:p>
          <a:p>
            <a:r>
              <a:rPr lang="en-US" sz="2000" dirty="0"/>
              <a:t>Filter function</a:t>
            </a:r>
            <a:endParaRPr lang="en-US" sz="2000" b="1" dirty="0"/>
          </a:p>
          <a:p>
            <a:pPr marL="0" indent="0">
              <a:buNone/>
            </a:pPr>
            <a:r>
              <a:rPr lang="en-US" sz="2000" b="1" dirty="0"/>
              <a:t>Out of scope:</a:t>
            </a:r>
          </a:p>
          <a:p>
            <a:r>
              <a:rPr lang="en-US" sz="2000" dirty="0"/>
              <a:t>Accreditation for archived sessions</a:t>
            </a:r>
          </a:p>
          <a:p>
            <a:r>
              <a:rPr lang="en-US" sz="2000" dirty="0"/>
              <a:t>Accreditation for select archived sessions</a:t>
            </a:r>
          </a:p>
          <a:p>
            <a:endParaRPr lang="en-US" sz="2000" b="1" dirty="0"/>
          </a:p>
          <a:p>
            <a:pPr marL="0" indent="0">
              <a:buFont typeface="Arial" panose="020B0604020202020204" pitchFamily="34" charset="0"/>
              <a:buNone/>
            </a:pPr>
            <a:endParaRPr lang="en-US" sz="2000" dirty="0"/>
          </a:p>
        </p:txBody>
      </p:sp>
      <p:sp>
        <p:nvSpPr>
          <p:cNvPr id="9" name="Content Placeholder 2">
            <a:extLst>
              <a:ext uri="{FF2B5EF4-FFF2-40B4-BE49-F238E27FC236}">
                <a16:creationId xmlns:a16="http://schemas.microsoft.com/office/drawing/2014/main" id="{C466BB98-DECF-997D-68CE-BFA23D65CDDA}"/>
              </a:ext>
            </a:extLst>
          </p:cNvPr>
          <p:cNvSpPr txBox="1">
            <a:spLocks/>
          </p:cNvSpPr>
          <p:nvPr/>
        </p:nvSpPr>
        <p:spPr>
          <a:xfrm>
            <a:off x="783624" y="1265905"/>
            <a:ext cx="10515747" cy="96669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All MGB clinicians will easily be able to access information for all our in-hospital series, so they can choose what to attend</a:t>
            </a:r>
            <a:endParaRPr lang="en-US" sz="2400" dirty="0"/>
          </a:p>
        </p:txBody>
      </p:sp>
      <p:sp>
        <p:nvSpPr>
          <p:cNvPr id="3" name="Rectangle 2">
            <a:extLst>
              <a:ext uri="{FF2B5EF4-FFF2-40B4-BE49-F238E27FC236}">
                <a16:creationId xmlns:a16="http://schemas.microsoft.com/office/drawing/2014/main" id="{142C64AF-F7A5-F8AB-1B4C-0474C0465E82}"/>
              </a:ext>
            </a:extLst>
          </p:cNvPr>
          <p:cNvSpPr/>
          <p:nvPr/>
        </p:nvSpPr>
        <p:spPr>
          <a:xfrm>
            <a:off x="641350" y="2232598"/>
            <a:ext cx="5105399" cy="3972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34766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4148-C792-52E6-7112-B4A4D864FA3E}"/>
              </a:ext>
            </a:extLst>
          </p:cNvPr>
          <p:cNvSpPr>
            <a:spLocks noGrp="1"/>
          </p:cNvSpPr>
          <p:nvPr>
            <p:ph type="title"/>
          </p:nvPr>
        </p:nvSpPr>
        <p:spPr/>
        <p:txBody>
          <a:bodyPr/>
          <a:lstStyle/>
          <a:p>
            <a:r>
              <a:rPr lang="en-US" dirty="0"/>
              <a:t>What We Need from Series Directors and Coordinators</a:t>
            </a:r>
          </a:p>
        </p:txBody>
      </p:sp>
      <p:sp>
        <p:nvSpPr>
          <p:cNvPr id="3" name="Content Placeholder 2">
            <a:extLst>
              <a:ext uri="{FF2B5EF4-FFF2-40B4-BE49-F238E27FC236}">
                <a16:creationId xmlns:a16="http://schemas.microsoft.com/office/drawing/2014/main" id="{48CAB4A1-0B0D-BCA1-162F-56E3E8D63AF9}"/>
              </a:ext>
            </a:extLst>
          </p:cNvPr>
          <p:cNvSpPr>
            <a:spLocks noGrp="1"/>
          </p:cNvSpPr>
          <p:nvPr>
            <p:ph idx="1"/>
          </p:nvPr>
        </p:nvSpPr>
        <p:spPr>
          <a:xfrm>
            <a:off x="647700" y="1208248"/>
            <a:ext cx="11174186" cy="5246980"/>
          </a:xfrm>
        </p:spPr>
        <p:txBody>
          <a:bodyPr/>
          <a:lstStyle/>
          <a:p>
            <a:r>
              <a:rPr lang="en-US" b="1" dirty="0"/>
              <a:t>Required for all sessions:</a:t>
            </a:r>
          </a:p>
          <a:p>
            <a:pPr marL="342900" indent="-342900">
              <a:buFont typeface="Arial" panose="020B0604020202020204" pitchFamily="34" charset="0"/>
              <a:buChar char="•"/>
            </a:pPr>
            <a:r>
              <a:rPr lang="en-US" dirty="0"/>
              <a:t>Meeting link to participate (we recommend using one link for the series)</a:t>
            </a:r>
          </a:p>
          <a:p>
            <a:pPr marL="342900" indent="-342900">
              <a:buFont typeface="Arial" panose="020B0604020202020204" pitchFamily="34" charset="0"/>
              <a:buChar char="•"/>
            </a:pPr>
            <a:r>
              <a:rPr lang="en-US" dirty="0"/>
              <a:t>Session topic and speakers</a:t>
            </a:r>
          </a:p>
          <a:p>
            <a:pPr marL="804863" lvl="1" indent="-342900"/>
            <a:r>
              <a:rPr lang="en-US" dirty="0"/>
              <a:t>Please put the session topic in the title of the session. Many of you are already doing this</a:t>
            </a:r>
          </a:p>
          <a:p>
            <a:pPr marL="1031875" lvl="2" indent="-342900"/>
            <a:r>
              <a:rPr lang="en-US" dirty="0"/>
              <a:t>Providing this information up-front will make things easier for you at check-in time</a:t>
            </a:r>
          </a:p>
          <a:p>
            <a:pPr marL="1031875" lvl="2" indent="-342900"/>
            <a:r>
              <a:rPr lang="en-US" dirty="0"/>
              <a:t>For sessions with “surprise cases” – put something generic in the title</a:t>
            </a:r>
          </a:p>
          <a:p>
            <a:pPr marL="804863" lvl="1" indent="-342900"/>
            <a:endParaRPr lang="en-US" dirty="0"/>
          </a:p>
          <a:p>
            <a:r>
              <a:rPr lang="en-US" b="1" dirty="0"/>
              <a:t>Required for recorded sessions:</a:t>
            </a:r>
          </a:p>
          <a:p>
            <a:pPr marL="342900" indent="-342900">
              <a:buFont typeface="Arial" panose="020B0604020202020204" pitchFamily="34" charset="0"/>
              <a:buChar char="•"/>
            </a:pPr>
            <a:r>
              <a:rPr lang="en-US" dirty="0"/>
              <a:t>Speaker copyright and consent form</a:t>
            </a:r>
          </a:p>
          <a:p>
            <a:pPr marL="342900" indent="-342900">
              <a:buFont typeface="Arial" panose="020B0604020202020204" pitchFamily="34" charset="0"/>
              <a:buChar char="•"/>
            </a:pPr>
            <a:r>
              <a:rPr lang="en-US" dirty="0"/>
              <a:t>Archived video link (if applicable)</a:t>
            </a:r>
          </a:p>
          <a:p>
            <a:pPr marL="342900" indent="-342900">
              <a:buFont typeface="Arial" panose="020B0604020202020204" pitchFamily="34" charset="0"/>
              <a:buChar char="•"/>
            </a:pPr>
            <a:endParaRPr lang="en-US" dirty="0"/>
          </a:p>
          <a:p>
            <a:r>
              <a:rPr lang="en-US" b="1" dirty="0"/>
              <a:t>Note about distribution lists:</a:t>
            </a:r>
          </a:p>
          <a:p>
            <a:pPr marL="342900" indent="-342900">
              <a:buFont typeface="Arial" panose="020B0604020202020204" pitchFamily="34" charset="0"/>
              <a:buChar char="•"/>
            </a:pPr>
            <a:r>
              <a:rPr lang="en-US" dirty="0"/>
              <a:t>We do not expect you to add newcomers to your distribution lists, although you are welcome to do so!</a:t>
            </a:r>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421312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9A64-CB42-64E9-BE0E-C154D0B43ADB}"/>
              </a:ext>
            </a:extLst>
          </p:cNvPr>
          <p:cNvSpPr>
            <a:spLocks noGrp="1"/>
          </p:cNvSpPr>
          <p:nvPr>
            <p:ph type="title"/>
          </p:nvPr>
        </p:nvSpPr>
        <p:spPr/>
        <p:txBody>
          <a:bodyPr/>
          <a:lstStyle/>
          <a:p>
            <a:r>
              <a:rPr lang="en-US" dirty="0"/>
              <a:t>Confidential/Private Education Meetings</a:t>
            </a:r>
          </a:p>
        </p:txBody>
      </p:sp>
      <p:sp>
        <p:nvSpPr>
          <p:cNvPr id="3" name="Content Placeholder 2">
            <a:extLst>
              <a:ext uri="{FF2B5EF4-FFF2-40B4-BE49-F238E27FC236}">
                <a16:creationId xmlns:a16="http://schemas.microsoft.com/office/drawing/2014/main" id="{E5C22647-E7F7-F879-E577-071428EE655B}"/>
              </a:ext>
            </a:extLst>
          </p:cNvPr>
          <p:cNvSpPr>
            <a:spLocks noGrp="1"/>
          </p:cNvSpPr>
          <p:nvPr>
            <p:ph idx="1"/>
          </p:nvPr>
        </p:nvSpPr>
        <p:spPr>
          <a:xfrm>
            <a:off x="641350" y="1588444"/>
            <a:ext cx="11019819" cy="4023360"/>
          </a:xfrm>
        </p:spPr>
        <p:txBody>
          <a:bodyPr/>
          <a:lstStyle/>
          <a:p>
            <a:pPr marL="457200" indent="-457200">
              <a:buFont typeface="Arial" panose="020B0604020202020204" pitchFamily="34" charset="0"/>
              <a:buChar char="•"/>
            </a:pPr>
            <a:r>
              <a:rPr lang="en-US" dirty="0"/>
              <a:t>M&amp;Ms and Tumor boards are considered confidential to the department and are excluded from this initiative</a:t>
            </a:r>
          </a:p>
          <a:p>
            <a:pPr marL="457200" indent="-457200">
              <a:buFont typeface="Arial" panose="020B0604020202020204" pitchFamily="34" charset="0"/>
              <a:buChar char="•"/>
            </a:pPr>
            <a:r>
              <a:rPr lang="en-US" dirty="0"/>
              <a:t>All other series should make some or all sessions available to anyone in the system</a:t>
            </a:r>
          </a:p>
          <a:p>
            <a:pPr marL="457200" indent="-457200">
              <a:buFont typeface="Arial" panose="020B0604020202020204" pitchFamily="34" charset="0"/>
              <a:buChar char="•"/>
            </a:pPr>
            <a:r>
              <a:rPr lang="en-US" dirty="0"/>
              <a:t>HIPAA Concerns: All MGB clinicians are bound by MGB standards of protecting PHI</a:t>
            </a:r>
          </a:p>
          <a:p>
            <a:pPr marL="457200" indent="-457200">
              <a:buFont typeface="Arial" panose="020B0604020202020204" pitchFamily="34" charset="0"/>
              <a:buChar char="•"/>
            </a:pPr>
            <a:r>
              <a:rPr lang="en-US" dirty="0"/>
              <a:t>We recognize your series may have sessions that are meant only for your department. For these sessions, we ask that you put “DEPARTMENT ONLY” in the session title. Also, don’t list the Zoom link or use a distinct Zoom link. Examples include:</a:t>
            </a:r>
          </a:p>
          <a:p>
            <a:pPr marL="919163" lvl="1" indent="-457200"/>
            <a:r>
              <a:rPr lang="en-US" dirty="0"/>
              <a:t>Department meetings</a:t>
            </a:r>
          </a:p>
          <a:p>
            <a:pPr marL="919163" lvl="1" indent="-457200"/>
            <a:r>
              <a:rPr lang="en-US" dirty="0"/>
              <a:t>Sessions designed for department only (for example, session that involve discussions about professional challenges and career issues)</a:t>
            </a:r>
          </a:p>
          <a:p>
            <a:pPr marL="457200" indent="-457200">
              <a:buFont typeface="Arial" panose="020B0604020202020204" pitchFamily="34" charset="0"/>
              <a:buChar char="•"/>
            </a:pPr>
            <a:r>
              <a:rPr lang="en-US" dirty="0"/>
              <a:t>Department-specific challenges: Please reach out! </a:t>
            </a:r>
          </a:p>
          <a:p>
            <a:pPr marL="919163" lvl="1" indent="-457200"/>
            <a:r>
              <a:rPr lang="en-US" dirty="0"/>
              <a:t>Everyone is doing their series a little bit differently, it’s not possible to cover all the nuances today. Please email us at partnerscpd@partners.org if you have specific concerns.</a:t>
            </a:r>
          </a:p>
        </p:txBody>
      </p:sp>
    </p:spTree>
    <p:extLst>
      <p:ext uri="{BB962C8B-B14F-4D97-AF65-F5344CB8AC3E}">
        <p14:creationId xmlns:p14="http://schemas.microsoft.com/office/powerpoint/2010/main" val="16350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23D1-7636-E5ED-7BFD-21A9C17542DC}"/>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AE4A9B7A-180E-8C4E-A26C-5609BBE8B00B}"/>
              </a:ext>
            </a:extLst>
          </p:cNvPr>
          <p:cNvSpPr>
            <a:spLocks noGrp="1"/>
          </p:cNvSpPr>
          <p:nvPr>
            <p:ph idx="1"/>
          </p:nvPr>
        </p:nvSpPr>
        <p:spPr/>
        <p:txBody>
          <a:bodyPr/>
          <a:lstStyle/>
          <a:p>
            <a:r>
              <a:rPr lang="en-US" b="1" dirty="0"/>
              <a:t>Your next steps:</a:t>
            </a:r>
          </a:p>
          <a:p>
            <a:pPr marL="342900" indent="-342900">
              <a:buFont typeface="Arial" panose="020B0604020202020204" pitchFamily="34" charset="0"/>
              <a:buChar char="•"/>
            </a:pPr>
            <a:r>
              <a:rPr lang="en-US" dirty="0"/>
              <a:t>Start putting the topic (if you aren’t already) and virtual meeting link in each session</a:t>
            </a:r>
          </a:p>
          <a:p>
            <a:pPr marL="342900" indent="-342900">
              <a:buFont typeface="Arial" panose="020B0604020202020204" pitchFamily="34" charset="0"/>
              <a:buChar char="•"/>
            </a:pPr>
            <a:r>
              <a:rPr lang="en-US" dirty="0"/>
              <a:t>Contact us with any issues or questions specific to your series</a:t>
            </a:r>
          </a:p>
          <a:p>
            <a:pPr marL="342900" indent="-342900">
              <a:buFont typeface="Arial" panose="020B0604020202020204" pitchFamily="34" charset="0"/>
              <a:buChar char="•"/>
            </a:pPr>
            <a:r>
              <a:rPr lang="en-US" dirty="0"/>
              <a:t>Provide feedback!</a:t>
            </a:r>
          </a:p>
          <a:p>
            <a:pPr marL="804863" lvl="1" indent="-342900"/>
            <a:r>
              <a:rPr lang="en-US" dirty="0"/>
              <a:t>Now: Potential pitfalls, issues, benefits</a:t>
            </a:r>
          </a:p>
          <a:p>
            <a:pPr marL="804863" lvl="1" indent="-342900"/>
            <a:r>
              <a:rPr lang="en-US" dirty="0"/>
              <a:t>July 1: Real-time feedback, problems as they arise, questions. We gladly accept success stories too!</a:t>
            </a:r>
          </a:p>
          <a:p>
            <a:pPr marL="342900" indent="-342900"/>
            <a:r>
              <a:rPr lang="en-US" b="1" dirty="0"/>
              <a:t>Further down the road:</a:t>
            </a:r>
          </a:p>
          <a:p>
            <a:pPr marL="804863" lvl="1" indent="-342900"/>
            <a:r>
              <a:rPr lang="en-US" dirty="0"/>
              <a:t>Phase 2 of this project will likely be to offer archived versions of the live sessions for anyone to access.</a:t>
            </a:r>
          </a:p>
          <a:p>
            <a:pPr marL="804863" lvl="1" indent="-342900"/>
            <a:endParaRPr lang="en-US" dirty="0"/>
          </a:p>
        </p:txBody>
      </p:sp>
      <p:sp>
        <p:nvSpPr>
          <p:cNvPr id="4" name="Footer Placeholder 3">
            <a:extLst>
              <a:ext uri="{FF2B5EF4-FFF2-40B4-BE49-F238E27FC236}">
                <a16:creationId xmlns:a16="http://schemas.microsoft.com/office/drawing/2014/main" id="{EC89959A-E562-7268-B833-C9BD09DCBE5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6359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10902950" cy="4607648"/>
          </a:xfrm>
        </p:spPr>
        <p:txBody>
          <a:bodyPr/>
          <a:lstStyle/>
          <a:p>
            <a:endParaRPr lang="en-US" b="1" dirty="0"/>
          </a:p>
          <a:p>
            <a:r>
              <a:rPr lang="en-US" b="1" dirty="0"/>
              <a:t>To receive access to your series, you need to:</a:t>
            </a:r>
          </a:p>
          <a:p>
            <a:pPr lvl="1"/>
            <a:r>
              <a:rPr lang="en-US" dirty="0"/>
              <a:t>Submit disclosure and mitigation forms for all planners.</a:t>
            </a:r>
          </a:p>
          <a:p>
            <a:pPr lvl="1"/>
            <a:r>
              <a:rPr lang="en-US" dirty="0"/>
              <a:t>Attend one of the live trainings or view the archived version.</a:t>
            </a:r>
          </a:p>
          <a:p>
            <a:pPr marL="233363" lvl="1" indent="0">
              <a:buNone/>
            </a:pPr>
            <a:endParaRPr lang="en-US" dirty="0"/>
          </a:p>
          <a:p>
            <a:r>
              <a:rPr lang="en-US" b="1" dirty="0"/>
              <a:t>Material required to build the series</a:t>
            </a:r>
          </a:p>
          <a:p>
            <a:pPr lvl="1"/>
            <a:r>
              <a:rPr lang="en-US" dirty="0"/>
              <a:t>Any Evaluation question updates</a:t>
            </a:r>
          </a:p>
          <a:p>
            <a:pPr lvl="1"/>
            <a:r>
              <a:rPr lang="en-US" dirty="0"/>
              <a:t>Date for the 1</a:t>
            </a:r>
            <a:r>
              <a:rPr lang="en-US" baseline="30000" dirty="0"/>
              <a:t>st</a:t>
            </a:r>
            <a:r>
              <a:rPr lang="en-US" dirty="0"/>
              <a:t> session</a:t>
            </a:r>
          </a:p>
          <a:p>
            <a:pPr lvl="1"/>
            <a:r>
              <a:rPr lang="en-US" dirty="0"/>
              <a:t>Recommend to provide the series link if known so the session can be built with the link.</a:t>
            </a:r>
          </a:p>
          <a:p>
            <a:pPr marL="233363" lvl="1" indent="0">
              <a:buNone/>
            </a:pPr>
            <a:endParaRPr lang="en-US" dirty="0"/>
          </a:p>
          <a:p>
            <a:pPr marL="233363" lvl="1" indent="0">
              <a:buNone/>
            </a:pPr>
            <a:endParaRPr lang="en-US" dirty="0"/>
          </a:p>
          <a:p>
            <a:pPr marL="233363" lvl="1" indent="0" algn="ctr">
              <a:buNone/>
            </a:pPr>
            <a:r>
              <a:rPr lang="en-US" sz="3200" b="1" dirty="0">
                <a:solidFill>
                  <a:srgbClr val="FF0000"/>
                </a:solidFill>
              </a:rPr>
              <a:t>We plan to build all series a minimum of</a:t>
            </a:r>
          </a:p>
          <a:p>
            <a:pPr marL="233363" lvl="1" indent="0" algn="ctr">
              <a:buNone/>
            </a:pPr>
            <a:r>
              <a:rPr lang="en-US" sz="3200" b="1" dirty="0">
                <a:solidFill>
                  <a:srgbClr val="FF0000"/>
                </a:solidFill>
              </a:rPr>
              <a:t>2 weeks prior to the 1</a:t>
            </a:r>
            <a:r>
              <a:rPr lang="en-US" sz="3200" b="1" baseline="30000" dirty="0">
                <a:solidFill>
                  <a:srgbClr val="FF0000"/>
                </a:solidFill>
              </a:rPr>
              <a:t>st</a:t>
            </a:r>
            <a:r>
              <a:rPr lang="en-US" sz="3200" b="1" dirty="0">
                <a:solidFill>
                  <a:srgbClr val="FF0000"/>
                </a:solidFill>
              </a:rPr>
              <a:t> session!!</a:t>
            </a:r>
          </a:p>
        </p:txBody>
      </p:sp>
    </p:spTree>
    <p:extLst>
      <p:ext uri="{BB962C8B-B14F-4D97-AF65-F5344CB8AC3E}">
        <p14:creationId xmlns:p14="http://schemas.microsoft.com/office/powerpoint/2010/main" val="352235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EthosCE Refresher</a:t>
            </a:r>
          </a:p>
        </p:txBody>
      </p:sp>
      <p:sp>
        <p:nvSpPr>
          <p:cNvPr id="6" name="TextBox 5">
            <a:extLst>
              <a:ext uri="{FF2B5EF4-FFF2-40B4-BE49-F238E27FC236}">
                <a16:creationId xmlns:a16="http://schemas.microsoft.com/office/drawing/2014/main" id="{5E98774A-D119-404A-80AC-8F6C67BEE523}"/>
              </a:ext>
            </a:extLst>
          </p:cNvPr>
          <p:cNvSpPr txBox="1"/>
          <p:nvPr/>
        </p:nvSpPr>
        <p:spPr>
          <a:xfrm>
            <a:off x="824218" y="905232"/>
            <a:ext cx="10484141" cy="5072158"/>
          </a:xfrm>
          <a:prstGeom prst="rect">
            <a:avLst/>
          </a:prstGeom>
          <a:noFill/>
        </p:spPr>
        <p:txBody>
          <a:bodyPr wrap="square">
            <a:spAutoFit/>
          </a:bodyPr>
          <a:lstStyle/>
          <a:p>
            <a:pPr marL="285750" indent="-285750">
              <a:buFont typeface="Arial" panose="020B0604020202020204" pitchFamily="34" charset="0"/>
              <a:buChar char="•"/>
            </a:pPr>
            <a:r>
              <a:rPr lang="en-US" sz="2000" dirty="0"/>
              <a:t>Create New Session</a:t>
            </a:r>
          </a:p>
          <a:p>
            <a:pPr marL="742950" lvl="1" indent="-285750">
              <a:buFont typeface="Arial" panose="020B0604020202020204" pitchFamily="34" charset="0"/>
              <a:buChar char="•"/>
            </a:pPr>
            <a:r>
              <a:rPr lang="en-US" sz="2000" dirty="0"/>
              <a:t>Use “Repeat This Session” to generate new sessions</a:t>
            </a:r>
          </a:p>
          <a:p>
            <a:pPr marL="742950" lvl="1"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Upload Documents to a session</a:t>
            </a:r>
          </a:p>
          <a:p>
            <a:pPr marL="800100" lvl="1" indent="-342900">
              <a:buFont typeface="Arial" panose="020B0604020202020204" pitchFamily="34" charset="0"/>
              <a:buChar char="•"/>
            </a:pPr>
            <a:r>
              <a:rPr lang="en-US" sz="2000" dirty="0"/>
              <a:t>Use </a:t>
            </a:r>
            <a:r>
              <a:rPr lang="en-US" sz="2000" dirty="0">
                <a:effectLst/>
                <a:latin typeface="Calibri" panose="020F0502020204030204" pitchFamily="34" charset="0"/>
                <a:ea typeface="Calibri" panose="020F0502020204030204" pitchFamily="34" charset="0"/>
                <a:cs typeface="Times New Roman" panose="02020603050405020304" pitchFamily="18" charset="0"/>
              </a:rPr>
              <a:t>edit -&gt; Custom to upload all your disclosures and Mitigation and Disclosure summary slide documents</a:t>
            </a:r>
          </a:p>
          <a:p>
            <a:pPr marL="800100" lvl="1"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Always select “Ready for </a:t>
            </a:r>
            <a:r>
              <a:rPr lang="en-US" sz="2000" dirty="0">
                <a:sym typeface="Wingdings" panose="05000000000000000000" pitchFamily="2" charset="2"/>
              </a:rPr>
              <a:t>Review” to sent a </a:t>
            </a:r>
            <a:r>
              <a:rPr lang="en-US" sz="2000" dirty="0"/>
              <a:t>notification to the CPD team</a:t>
            </a:r>
          </a:p>
          <a:p>
            <a:pPr marL="800100" lvl="1" indent="-342900">
              <a:buFont typeface="Arial" panose="020B0604020202020204" pitchFamily="34" charset="0"/>
              <a:buChar char="•"/>
            </a:pPr>
            <a:r>
              <a:rPr lang="en-US" sz="2000" dirty="0"/>
              <a:t>Submit documentation a few days in advance to allow time for review</a:t>
            </a:r>
          </a:p>
          <a:p>
            <a:pPr marL="800100" lvl="1" indent="-342900">
              <a:buFont typeface="Arial" panose="020B0604020202020204" pitchFamily="34" charset="0"/>
              <a:buChar char="•"/>
            </a:pPr>
            <a:endParaRPr lang="en-US" sz="2000" baseline="0" dirty="0">
              <a:solidFill>
                <a:srgbClr val="000000"/>
              </a:solidFill>
            </a:endParaRPr>
          </a:p>
          <a:p>
            <a:pPr marL="342900" indent="-342900">
              <a:buFont typeface="Arial" panose="020B0604020202020204" pitchFamily="34" charset="0"/>
              <a:buChar char="•"/>
            </a:pPr>
            <a:r>
              <a:rPr lang="en-US" sz="2000" baseline="0" dirty="0">
                <a:solidFill>
                  <a:srgbClr val="000000"/>
                </a:solidFill>
              </a:rPr>
              <a:t>The code will be available to series admins once the disclosures and disclosure summary are uploaded, and the session is approved</a:t>
            </a:r>
          </a:p>
          <a:p>
            <a:pPr marR="0" lvl="0">
              <a:lnSpc>
                <a:spcPct val="107000"/>
              </a:lnSpc>
              <a:spcBef>
                <a:spcPts val="0"/>
              </a:spcBef>
              <a:spcAft>
                <a:spcPts val="0"/>
              </a:spcAft>
              <a:tabLst>
                <a:tab pos="457200" algn="l"/>
              </a:tabLst>
            </a:pPr>
            <a:endParaRPr lang="en-US" sz="2000" dirty="0"/>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t>Add new or additional administrator to a series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Send an email to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partnerscpd@partners.org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Reminder all series admins must have training prior to gaining access to the system</a:t>
            </a:r>
          </a:p>
          <a:p>
            <a:pPr marL="342900" indent="-342900">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6BEB7D36-93A4-2611-9D4B-56DDC48A5667}"/>
              </a:ext>
            </a:extLst>
          </p:cNvPr>
          <p:cNvSpPr txBox="1"/>
          <p:nvPr/>
        </p:nvSpPr>
        <p:spPr>
          <a:xfrm>
            <a:off x="883641" y="5930855"/>
            <a:ext cx="10424718" cy="369332"/>
          </a:xfrm>
          <a:prstGeom prst="rect">
            <a:avLst/>
          </a:prstGeom>
          <a:noFill/>
        </p:spPr>
        <p:txBody>
          <a:bodyPr wrap="square" rtlCol="0">
            <a:spAutoFit/>
          </a:bodyPr>
          <a:lstStyle/>
          <a:p>
            <a:pPr algn="ctr"/>
            <a:r>
              <a:rPr lang="en-US" i="1" dirty="0"/>
              <a:t>Please attend the refresher course in April for additional training</a:t>
            </a:r>
          </a:p>
        </p:txBody>
      </p:sp>
    </p:spTree>
    <p:extLst>
      <p:ext uri="{BB962C8B-B14F-4D97-AF65-F5344CB8AC3E}">
        <p14:creationId xmlns:p14="http://schemas.microsoft.com/office/powerpoint/2010/main" val="180831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2"/>
          <a:stretch>
            <a:fillRect/>
          </a:stretch>
        </p:blipFill>
        <p:spPr>
          <a:xfrm>
            <a:off x="552417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3"/>
              </a:rPr>
              <a:t>https://cpd.partners.org/series-coordinators/</a:t>
            </a:r>
            <a:endParaRPr lang="en-US" sz="2400" dirty="0"/>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255513"/>
            <a:ext cx="4569307"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a:t>
            </a:r>
          </a:p>
        </p:txBody>
      </p:sp>
    </p:spTree>
    <p:extLst>
      <p:ext uri="{BB962C8B-B14F-4D97-AF65-F5344CB8AC3E}">
        <p14:creationId xmlns:p14="http://schemas.microsoft.com/office/powerpoint/2010/main" val="365599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569244" y="907170"/>
            <a:ext cx="11052779" cy="4708981"/>
          </a:xfrm>
          <a:prstGeom prst="rect">
            <a:avLst/>
          </a:prstGeom>
          <a:noFill/>
        </p:spPr>
        <p:txBody>
          <a:bodyPr wrap="square">
            <a:spAutoFit/>
          </a:bodyPr>
          <a:lstStyle/>
          <a:p>
            <a:r>
              <a:rPr lang="en-US" sz="2000" dirty="0">
                <a:solidFill>
                  <a:srgbClr val="2F2F2F"/>
                </a:solidFill>
                <a:cs typeface="Times New Roman" panose="02020603050405020304" pitchFamily="18" charset="0"/>
              </a:rPr>
              <a:t>Links to the following documents are available on the Series Coordinators Site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Announcement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Session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Manual Enroll Attendees in a Session Workflow</a:t>
            </a:r>
          </a:p>
          <a:p>
            <a:endParaRPr lang="en-US" sz="2000" dirty="0">
              <a:solidFill>
                <a:srgbClr val="2F2F2F"/>
              </a:solidFill>
              <a:cs typeface="Times New Roman" panose="02020603050405020304" pitchFamily="18" charset="0"/>
            </a:endParaRP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255513"/>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Tree>
    <p:extLst>
      <p:ext uri="{BB962C8B-B14F-4D97-AF65-F5344CB8AC3E}">
        <p14:creationId xmlns:p14="http://schemas.microsoft.com/office/powerpoint/2010/main" val="259617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2DEB-9B1E-427C-9031-10EDEBC39DBD}"/>
              </a:ext>
            </a:extLst>
          </p:cNvPr>
          <p:cNvSpPr>
            <a:spLocks noGrp="1"/>
          </p:cNvSpPr>
          <p:nvPr>
            <p:ph type="title"/>
          </p:nvPr>
        </p:nvSpPr>
        <p:spPr/>
        <p:txBody>
          <a:bodyPr/>
          <a:lstStyle/>
          <a:p>
            <a:r>
              <a:rPr lang="en-US" dirty="0"/>
              <a:t>EthosCE Refresher: How participants claim credit</a:t>
            </a:r>
          </a:p>
        </p:txBody>
      </p:sp>
      <p:sp>
        <p:nvSpPr>
          <p:cNvPr id="15" name="Content Placeholder 2">
            <a:extLst>
              <a:ext uri="{FF2B5EF4-FFF2-40B4-BE49-F238E27FC236}">
                <a16:creationId xmlns:a16="http://schemas.microsoft.com/office/drawing/2014/main" id="{0528E8C2-4DFB-44B8-951E-52B27AC50B9C}"/>
              </a:ext>
            </a:extLst>
          </p:cNvPr>
          <p:cNvSpPr txBox="1">
            <a:spLocks/>
          </p:cNvSpPr>
          <p:nvPr/>
        </p:nvSpPr>
        <p:spPr>
          <a:xfrm>
            <a:off x="647700" y="1161287"/>
            <a:ext cx="10902950" cy="50423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dirty="0">
              <a:solidFill>
                <a:srgbClr val="000000"/>
              </a:solidFill>
            </a:endParaRPr>
          </a:p>
          <a:p>
            <a:pPr marL="285750" indent="-285750" fontAlgn="base">
              <a:buFont typeface="Arial" panose="020B0604020202020204" pitchFamily="34" charset="0"/>
              <a:buChar char="•"/>
            </a:pPr>
            <a:r>
              <a:rPr lang="en-US" dirty="0">
                <a:solidFill>
                  <a:srgbClr val="000000"/>
                </a:solidFill>
              </a:rPr>
              <a:t>O</a:t>
            </a:r>
            <a:r>
              <a:rPr lang="en-US" dirty="0"/>
              <a:t>nly attendees who are enrolled in a session can claim credit</a:t>
            </a:r>
          </a:p>
          <a:p>
            <a:pPr marL="747713" lvl="1" indent="-285750" fontAlgn="base"/>
            <a:r>
              <a:rPr lang="en-US" dirty="0"/>
              <a:t>Ways to Enroll</a:t>
            </a:r>
          </a:p>
          <a:p>
            <a:pPr marL="974725" lvl="2" indent="-285750" fontAlgn="base"/>
            <a:r>
              <a:rPr lang="en-US" dirty="0"/>
              <a:t>Texting attendance (most common) </a:t>
            </a:r>
          </a:p>
          <a:p>
            <a:pPr marL="1203325" lvl="3" indent="-285750" fontAlgn="base"/>
            <a:r>
              <a:rPr lang="en-US" dirty="0"/>
              <a:t>Text window is 1 hour prior to 1 week after the start date/time of the session</a:t>
            </a:r>
          </a:p>
          <a:p>
            <a:pPr marL="1203325" lvl="3" indent="-285750" fontAlgn="base"/>
            <a:r>
              <a:rPr lang="en-US" sz="2000" dirty="0"/>
              <a:t>Texting phone number is: 857-214-2277</a:t>
            </a:r>
            <a:endParaRPr lang="en-US" dirty="0"/>
          </a:p>
          <a:p>
            <a:pPr marL="974725" lvl="2" indent="-285750" fontAlgn="base"/>
            <a:r>
              <a:rPr lang="en-US" dirty="0"/>
              <a:t>Manually enroll attendees (series admins have access)</a:t>
            </a:r>
          </a:p>
          <a:p>
            <a:pPr marL="342900" lvl="1" indent="-285750" fontAlgn="base"/>
            <a:endParaRPr lang="en-US" dirty="0">
              <a:solidFill>
                <a:srgbClr val="000000"/>
              </a:solidFill>
            </a:endParaRPr>
          </a:p>
          <a:p>
            <a:pPr marL="512762" lvl="2" indent="-285750" fontAlgn="base"/>
            <a:endParaRPr lang="en-US" dirty="0"/>
          </a:p>
        </p:txBody>
      </p:sp>
      <p:pic>
        <p:nvPicPr>
          <p:cNvPr id="4" name="Picture 3">
            <a:extLst>
              <a:ext uri="{FF2B5EF4-FFF2-40B4-BE49-F238E27FC236}">
                <a16:creationId xmlns:a16="http://schemas.microsoft.com/office/drawing/2014/main" id="{54A75903-58A3-4470-A3D3-71913801A4DD}"/>
              </a:ext>
            </a:extLst>
          </p:cNvPr>
          <p:cNvPicPr>
            <a:picLocks noChangeAspect="1"/>
          </p:cNvPicPr>
          <p:nvPr/>
        </p:nvPicPr>
        <p:blipFill>
          <a:blip r:embed="rId3"/>
          <a:stretch>
            <a:fillRect/>
          </a:stretch>
        </p:blipFill>
        <p:spPr>
          <a:xfrm>
            <a:off x="9811986" y="5472545"/>
            <a:ext cx="1385455" cy="1385455"/>
          </a:xfrm>
          <a:prstGeom prst="rect">
            <a:avLst/>
          </a:prstGeom>
        </p:spPr>
      </p:pic>
    </p:spTree>
    <p:extLst>
      <p:ext uri="{BB962C8B-B14F-4D97-AF65-F5344CB8AC3E}">
        <p14:creationId xmlns:p14="http://schemas.microsoft.com/office/powerpoint/2010/main" val="173871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2DEB-9B1E-427C-9031-10EDEBC39DBD}"/>
              </a:ext>
            </a:extLst>
          </p:cNvPr>
          <p:cNvSpPr>
            <a:spLocks noGrp="1"/>
          </p:cNvSpPr>
          <p:nvPr>
            <p:ph type="title"/>
          </p:nvPr>
        </p:nvSpPr>
        <p:spPr/>
        <p:txBody>
          <a:bodyPr/>
          <a:lstStyle/>
          <a:p>
            <a:r>
              <a:rPr lang="en-US" dirty="0"/>
              <a:t>How to Manually  Enroll Attendees in a Session</a:t>
            </a:r>
          </a:p>
        </p:txBody>
      </p:sp>
      <p:sp>
        <p:nvSpPr>
          <p:cNvPr id="15" name="Content Placeholder 2">
            <a:extLst>
              <a:ext uri="{FF2B5EF4-FFF2-40B4-BE49-F238E27FC236}">
                <a16:creationId xmlns:a16="http://schemas.microsoft.com/office/drawing/2014/main" id="{0528E8C2-4DFB-44B8-951E-52B27AC50B9C}"/>
              </a:ext>
            </a:extLst>
          </p:cNvPr>
          <p:cNvSpPr txBox="1">
            <a:spLocks/>
          </p:cNvSpPr>
          <p:nvPr/>
        </p:nvSpPr>
        <p:spPr>
          <a:xfrm>
            <a:off x="647700" y="1002133"/>
            <a:ext cx="10902950" cy="52015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dirty="0">
              <a:solidFill>
                <a:srgbClr val="000000"/>
              </a:solidFill>
            </a:endParaRPr>
          </a:p>
          <a:p>
            <a:pPr marL="974725" lvl="2" indent="-285750" fontAlgn="base"/>
            <a:r>
              <a:rPr lang="en-US" dirty="0"/>
              <a:t>All Series admins have access to manually enroll attendees</a:t>
            </a:r>
          </a:p>
          <a:p>
            <a:pPr marL="974725" lvl="2" indent="-285750" fontAlgn="base"/>
            <a:r>
              <a:rPr lang="en-US" dirty="0"/>
              <a:t>Here are the steps:</a:t>
            </a:r>
          </a:p>
          <a:p>
            <a:pPr marL="1203325" lvl="3" indent="-285750" fontAlgn="base"/>
            <a:r>
              <a:rPr lang="en-US" dirty="0"/>
              <a:t>Open the session</a:t>
            </a:r>
          </a:p>
          <a:p>
            <a:pPr marL="1203325" lvl="3" indent="-285750" fontAlgn="base"/>
            <a:r>
              <a:rPr lang="en-US" dirty="0"/>
              <a:t>Search for the attendee</a:t>
            </a:r>
          </a:p>
          <a:p>
            <a:pPr marL="1203325" lvl="3" indent="-285750" fontAlgn="base"/>
            <a:r>
              <a:rPr lang="en-US" dirty="0"/>
              <a:t>Enroll the attendee in the session</a:t>
            </a:r>
          </a:p>
          <a:p>
            <a:pPr marL="1203325" lvl="3" indent="-285750" fontAlgn="base"/>
            <a:r>
              <a:rPr lang="en-US" dirty="0"/>
              <a:t>Select the attendee</a:t>
            </a:r>
          </a:p>
          <a:p>
            <a:pPr marL="1203325" lvl="3" indent="-285750" fontAlgn="base"/>
            <a:r>
              <a:rPr lang="en-US" dirty="0"/>
              <a:t>Edit the enrollment</a:t>
            </a:r>
          </a:p>
          <a:p>
            <a:pPr marL="1203325" lvl="3" indent="-285750" fontAlgn="base"/>
            <a:r>
              <a:rPr lang="en-US" dirty="0"/>
              <a:t>Set the Attendance section status to </a:t>
            </a:r>
          </a:p>
          <a:p>
            <a:pPr lvl="3" indent="0" fontAlgn="base">
              <a:buNone/>
            </a:pPr>
            <a:r>
              <a:rPr lang="en-US" dirty="0"/>
              <a:t>     Completion </a:t>
            </a:r>
          </a:p>
          <a:p>
            <a:pPr lvl="3" indent="0" fontAlgn="base">
              <a:buNone/>
            </a:pPr>
            <a:r>
              <a:rPr lang="en-US" sz="1600" i="1" dirty="0"/>
              <a:t>(all other objects should remain unchanged)</a:t>
            </a:r>
          </a:p>
          <a:p>
            <a:pPr marL="342900" lvl="1" indent="-285750" fontAlgn="base"/>
            <a:endParaRPr lang="en-US" dirty="0">
              <a:solidFill>
                <a:srgbClr val="000000"/>
              </a:solidFill>
            </a:endParaRPr>
          </a:p>
          <a:p>
            <a:pPr marL="512762" lvl="2" indent="-285750" fontAlgn="base"/>
            <a:endParaRPr lang="en-US" dirty="0"/>
          </a:p>
        </p:txBody>
      </p:sp>
      <p:pic>
        <p:nvPicPr>
          <p:cNvPr id="8" name="Picture 7">
            <a:extLst>
              <a:ext uri="{FF2B5EF4-FFF2-40B4-BE49-F238E27FC236}">
                <a16:creationId xmlns:a16="http://schemas.microsoft.com/office/drawing/2014/main" id="{AC4B08A4-BDA7-E1B7-72CA-5AB35547914B}"/>
              </a:ext>
            </a:extLst>
          </p:cNvPr>
          <p:cNvPicPr>
            <a:picLocks noChangeAspect="1"/>
          </p:cNvPicPr>
          <p:nvPr/>
        </p:nvPicPr>
        <p:blipFill>
          <a:blip r:embed="rId3"/>
          <a:stretch>
            <a:fillRect/>
          </a:stretch>
        </p:blipFill>
        <p:spPr>
          <a:xfrm>
            <a:off x="6092825" y="1658128"/>
            <a:ext cx="5947466" cy="4197739"/>
          </a:xfrm>
          <a:prstGeom prst="rect">
            <a:avLst/>
          </a:prstGeom>
        </p:spPr>
      </p:pic>
      <p:pic>
        <p:nvPicPr>
          <p:cNvPr id="4" name="Picture 3">
            <a:extLst>
              <a:ext uri="{FF2B5EF4-FFF2-40B4-BE49-F238E27FC236}">
                <a16:creationId xmlns:a16="http://schemas.microsoft.com/office/drawing/2014/main" id="{54A75903-58A3-4470-A3D3-71913801A4DD}"/>
              </a:ext>
            </a:extLst>
          </p:cNvPr>
          <p:cNvPicPr>
            <a:picLocks noChangeAspect="1"/>
          </p:cNvPicPr>
          <p:nvPr/>
        </p:nvPicPr>
        <p:blipFill>
          <a:blip r:embed="rId4"/>
          <a:stretch>
            <a:fillRect/>
          </a:stretch>
        </p:blipFill>
        <p:spPr>
          <a:xfrm>
            <a:off x="9957120" y="4779817"/>
            <a:ext cx="1385455" cy="1385455"/>
          </a:xfrm>
          <a:prstGeom prst="rect">
            <a:avLst/>
          </a:prstGeom>
        </p:spPr>
      </p:pic>
      <p:sp>
        <p:nvSpPr>
          <p:cNvPr id="3" name="Star: 5 Points 2">
            <a:extLst>
              <a:ext uri="{FF2B5EF4-FFF2-40B4-BE49-F238E27FC236}">
                <a16:creationId xmlns:a16="http://schemas.microsoft.com/office/drawing/2014/main" id="{53D7F842-2916-B850-1D76-9A44B2041E2B}"/>
              </a:ext>
            </a:extLst>
          </p:cNvPr>
          <p:cNvSpPr/>
          <p:nvPr/>
        </p:nvSpPr>
        <p:spPr>
          <a:xfrm>
            <a:off x="9957120" y="219456"/>
            <a:ext cx="1975800" cy="169164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Process Change</a:t>
            </a:r>
          </a:p>
        </p:txBody>
      </p:sp>
    </p:spTree>
    <p:extLst>
      <p:ext uri="{BB962C8B-B14F-4D97-AF65-F5344CB8AC3E}">
        <p14:creationId xmlns:p14="http://schemas.microsoft.com/office/powerpoint/2010/main" val="325395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indent="-342900">
              <a:buFont typeface="Arial" panose="020B0604020202020204" pitchFamily="34" charset="0"/>
              <a:buChar char="•"/>
            </a:pPr>
            <a:r>
              <a:rPr lang="en-US" dirty="0"/>
              <a:t>Important Dates &amp; Upcoming Trainings</a:t>
            </a:r>
          </a:p>
          <a:p>
            <a:pPr marL="342900" indent="-342900">
              <a:buFont typeface="Arial" panose="020B0604020202020204" pitchFamily="34" charset="0"/>
              <a:buChar char="•"/>
            </a:pPr>
            <a:r>
              <a:rPr lang="en-US" dirty="0"/>
              <a:t>Joint Accreditation Professions</a:t>
            </a:r>
          </a:p>
          <a:p>
            <a:pPr marL="342900" indent="-342900">
              <a:buFont typeface="Arial" panose="020B0604020202020204" pitchFamily="34" charset="0"/>
              <a:buChar char="•"/>
            </a:pPr>
            <a:r>
              <a:rPr lang="en-US" dirty="0"/>
              <a:t>Systemwide Access Initiative</a:t>
            </a:r>
          </a:p>
          <a:p>
            <a:pPr marL="342900" indent="-342900">
              <a:buFont typeface="Arial" panose="020B0604020202020204" pitchFamily="34" charset="0"/>
              <a:buChar char="•"/>
            </a:pPr>
            <a:r>
              <a:rPr lang="en-US" dirty="0"/>
              <a:t>Approval and Access to the Series</a:t>
            </a:r>
          </a:p>
          <a:p>
            <a:pPr marL="342900" indent="-342900">
              <a:buFont typeface="Arial" panose="020B0604020202020204" pitchFamily="34" charset="0"/>
              <a:buChar char="•"/>
            </a:pPr>
            <a:r>
              <a:rPr lang="en-US" dirty="0"/>
              <a:t>EthosCE Refresh</a:t>
            </a:r>
          </a:p>
          <a:p>
            <a:pPr marL="342900" indent="-342900">
              <a:buFont typeface="Arial" panose="020B0604020202020204" pitchFamily="34" charset="0"/>
              <a:buChar char="•"/>
            </a:pPr>
            <a:r>
              <a:rPr lang="en-US" dirty="0"/>
              <a:t>RSS coordinator site &amp; forms download</a:t>
            </a:r>
          </a:p>
          <a:p>
            <a:pPr marL="342900" indent="-342900">
              <a:buFont typeface="Arial" panose="020B0604020202020204" pitchFamily="34" charset="0"/>
              <a:buChar char="•"/>
            </a:pPr>
            <a:r>
              <a:rPr lang="en-US" dirty="0"/>
              <a:t>Changes to Session builds</a:t>
            </a:r>
          </a:p>
          <a:p>
            <a:pPr marL="342900" indent="-342900">
              <a:buFont typeface="Arial" panose="020B0604020202020204" pitchFamily="34" charset="0"/>
              <a:buChar char="•"/>
            </a:pPr>
            <a:r>
              <a:rPr lang="en-US" dirty="0"/>
              <a:t>Check-In Process</a:t>
            </a:r>
          </a:p>
          <a:p>
            <a:pPr marL="342900" indent="-342900">
              <a:buFont typeface="Arial" panose="020B0604020202020204" pitchFamily="34" charset="0"/>
              <a:buChar char="•"/>
            </a:pPr>
            <a:r>
              <a:rPr lang="en-US" dirty="0"/>
              <a:t>Evaluation Process  </a:t>
            </a:r>
          </a:p>
          <a:p>
            <a:pPr marL="342900" indent="-342900">
              <a:buFont typeface="Arial" panose="020B0604020202020204" pitchFamily="34" charset="0"/>
              <a:buChar char="•"/>
            </a:pPr>
            <a:r>
              <a:rPr lang="en-US" dirty="0"/>
              <a:t>Owners, Employees and (Sometimes) Founders </a:t>
            </a:r>
          </a:p>
          <a:p>
            <a:pPr marL="342900" indent="-342900">
              <a:buFont typeface="Arial" panose="020B0604020202020204" pitchFamily="34" charset="0"/>
              <a:buChar char="•"/>
            </a:pPr>
            <a:r>
              <a:rPr lang="en-US" dirty="0"/>
              <a:t>CME That Counts for MOC </a:t>
            </a:r>
          </a:p>
          <a:p>
            <a:pPr marL="342900" indent="-342900">
              <a:buFont typeface="Arial" panose="020B0604020202020204" pitchFamily="34" charset="0"/>
              <a:buChar char="•"/>
            </a:pPr>
            <a:r>
              <a:rPr lang="en-US" dirty="0"/>
              <a:t>Skills for Professional Development </a:t>
            </a:r>
          </a:p>
          <a:p>
            <a:pPr marL="342900" indent="-342900">
              <a:buFont typeface="Arial" panose="020B0604020202020204" pitchFamily="34" charset="0"/>
              <a:buChar char="•"/>
            </a:pPr>
            <a:r>
              <a:rPr lang="en-US" dirty="0"/>
              <a:t>Q&amp;A</a:t>
            </a:r>
          </a:p>
          <a:p>
            <a:pPr algn="ctr"/>
            <a:r>
              <a:rPr lang="en-US" sz="1600" i="1" dirty="0"/>
              <a:t>Please send  questions to </a:t>
            </a:r>
            <a:r>
              <a:rPr lang="en-US" sz="1600" i="1" dirty="0">
                <a:hlinkClick r:id="rId6"/>
              </a:rPr>
              <a:t>PartnersCPD@partners.org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270000"/>
            <a:ext cx="10630671" cy="4513528"/>
          </a:xfrm>
        </p:spPr>
        <p:txBody>
          <a:bodyPr/>
          <a:lstStyle/>
          <a:p>
            <a:endParaRPr lang="en-US" dirty="0"/>
          </a:p>
          <a:p>
            <a:pPr marL="342900" indent="-342900">
              <a:buFont typeface="Arial" panose="020B0604020202020204" pitchFamily="34" charset="0"/>
              <a:buChar char="•"/>
            </a:pPr>
            <a:r>
              <a:rPr lang="en-US" dirty="0"/>
              <a:t>Disclosure and Mitigation Forms</a:t>
            </a:r>
          </a:p>
          <a:p>
            <a:pPr marL="804863" lvl="1" indent="-342900"/>
            <a:r>
              <a:rPr lang="en-US" dirty="0"/>
              <a:t>A disclosure is needed for anyone speaking at the session should be uploaded</a:t>
            </a:r>
          </a:p>
          <a:p>
            <a:pPr marL="342900" indent="-342900">
              <a:buFont typeface="Arial" panose="020B0604020202020204" pitchFamily="34" charset="0"/>
              <a:buChar char="•"/>
            </a:pPr>
            <a:r>
              <a:rPr lang="en-US" dirty="0"/>
              <a:t>Disclosure Summary Slide</a:t>
            </a:r>
          </a:p>
          <a:p>
            <a:pPr marL="804863" lvl="1" indent="-342900"/>
            <a:r>
              <a:rPr lang="en-US" dirty="0"/>
              <a:t>A Template will be provided for your series and includes a 2024-2025 date (please note this template should be used unless other arrangement are made)</a:t>
            </a:r>
          </a:p>
          <a:p>
            <a:pPr marL="1031875" lvl="2" indent="-342900"/>
            <a:r>
              <a:rPr lang="en-US" dirty="0"/>
              <a:t>A sentence was added to state no reviewers have disclosures</a:t>
            </a:r>
          </a:p>
          <a:p>
            <a:pPr marL="342900" indent="-342900">
              <a:buFont typeface="Arial" panose="020B0604020202020204" pitchFamily="34" charset="0"/>
              <a:buChar char="•"/>
            </a:pPr>
            <a:r>
              <a:rPr lang="en-US" dirty="0"/>
              <a:t>All virtual session will require the zoom link be include for the session</a:t>
            </a:r>
          </a:p>
          <a:p>
            <a:pPr marL="804863" lvl="1" indent="-342900"/>
            <a:r>
              <a:rPr lang="en-US" dirty="0"/>
              <a:t>Recommend to have 1 link for the series that all sessions use</a:t>
            </a:r>
          </a:p>
          <a:p>
            <a:pPr marL="342900" indent="-342900">
              <a:buFont typeface="Arial" panose="020B0604020202020204" pitchFamily="34" charset="0"/>
              <a:buChar char="•"/>
            </a:pPr>
            <a:r>
              <a:rPr lang="en-US" dirty="0"/>
              <a:t>Topic for Session in the Session Title</a:t>
            </a:r>
          </a:p>
          <a:p>
            <a:pPr marL="804863" lvl="1" indent="-342900"/>
            <a:r>
              <a:rPr lang="en-US" dirty="0"/>
              <a:t>More than one topic: Use your judgement</a:t>
            </a:r>
          </a:p>
          <a:p>
            <a:pPr marL="804863" lvl="1" indent="-342900"/>
            <a:r>
              <a:rPr lang="en-US" dirty="0"/>
              <a:t>Surprise cases: Can put something general in the title</a:t>
            </a:r>
          </a:p>
          <a:p>
            <a:pPr marL="804863" lvl="1" indent="-342900"/>
            <a:r>
              <a:rPr lang="en-US" dirty="0"/>
              <a:t>Case topic in approval notes if you don’t want people to see beforehand</a:t>
            </a:r>
          </a:p>
          <a:p>
            <a:pPr marL="1031875" lvl="2" indent="-342900"/>
            <a:r>
              <a:rPr lang="en-US" dirty="0"/>
              <a:t>When a session discusses cases – a brief description will be required for credit to be awarded for the series</a:t>
            </a:r>
          </a:p>
          <a:p>
            <a:pPr marL="804863" lvl="1" indent="-342900"/>
            <a:endParaRPr lang="en-US" dirty="0"/>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Required Information for Session Approval</a:t>
            </a:r>
          </a:p>
        </p:txBody>
      </p:sp>
    </p:spTree>
    <p:extLst>
      <p:ext uri="{BB962C8B-B14F-4D97-AF65-F5344CB8AC3E}">
        <p14:creationId xmlns:p14="http://schemas.microsoft.com/office/powerpoint/2010/main" val="103900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270000"/>
            <a:ext cx="10630671" cy="4513528"/>
          </a:xfrm>
        </p:spPr>
        <p:txBody>
          <a:bodyPr/>
          <a:lstStyle/>
          <a:p>
            <a:pPr marL="804863" lvl="1" indent="-342900"/>
            <a:r>
              <a:rPr lang="en-US" dirty="0"/>
              <a:t>Risk Management Form</a:t>
            </a:r>
          </a:p>
          <a:p>
            <a:pPr marL="1031875" lvl="2" indent="-342900"/>
            <a:r>
              <a:rPr lang="en-US" dirty="0"/>
              <a:t>A completed form signed by a planner</a:t>
            </a:r>
            <a:endParaRPr lang="en-US" dirty="0">
              <a:highlight>
                <a:srgbClr val="FF00FF"/>
              </a:highlight>
            </a:endParaRPr>
          </a:p>
          <a:p>
            <a:pPr marL="804863" lvl="1" indent="-342900"/>
            <a:r>
              <a:rPr lang="en-US" dirty="0"/>
              <a:t>Attestation Form</a:t>
            </a:r>
          </a:p>
          <a:p>
            <a:pPr marL="1031875" lvl="2" indent="-342900"/>
            <a:r>
              <a:rPr lang="en-US" dirty="0"/>
              <a:t>Signed by the speaker when a planner selects attestation as a mitigation strategy</a:t>
            </a:r>
          </a:p>
          <a:p>
            <a:pPr marL="1031875" lvl="2" indent="-342900"/>
            <a:r>
              <a:rPr lang="en-US" dirty="0"/>
              <a:t>The speaker should complete the form </a:t>
            </a:r>
            <a:r>
              <a:rPr lang="en-US" u="sng" dirty="0"/>
              <a:t>after</a:t>
            </a:r>
            <a:r>
              <a:rPr lang="en-US" dirty="0"/>
              <a:t> the planner completes a mitigation form and selects attestation as a mitigation strategy</a:t>
            </a:r>
          </a:p>
          <a:p>
            <a:pPr marL="1031875" lvl="2" indent="-342900"/>
            <a:r>
              <a:rPr lang="en-US" dirty="0"/>
              <a:t>This mitigation strategy should be used only when the speaker has no slides</a:t>
            </a:r>
          </a:p>
          <a:p>
            <a:pPr marL="804863" lvl="1" indent="-342900"/>
            <a:r>
              <a:rPr lang="en-US" dirty="0">
                <a:effectLst/>
                <a:latin typeface="Calibri" panose="020F0502020204030204" pitchFamily="34" charset="0"/>
                <a:ea typeface="Calibri" panose="020F0502020204030204" pitchFamily="34" charset="0"/>
                <a:cs typeface="Times New Roman" panose="02020603050405020304" pitchFamily="18" charset="0"/>
              </a:rPr>
              <a:t>Owner/Employee Content Review form and Presentation</a:t>
            </a:r>
          </a:p>
          <a:p>
            <a:pPr marL="1031875" lvl="2" indent="-342900"/>
            <a:r>
              <a:rPr lang="en-US" dirty="0">
                <a:latin typeface="Calibri" panose="020F0502020204030204" pitchFamily="34" charset="0"/>
                <a:cs typeface="Times New Roman" panose="02020603050405020304" pitchFamily="18" charset="0"/>
              </a:rPr>
              <a:t>Only when requested should the presentation be uploaded to the session</a:t>
            </a:r>
          </a:p>
          <a:p>
            <a:pPr marL="1031875" lvl="2" indent="-342900"/>
            <a:r>
              <a:rPr lang="en-US" dirty="0">
                <a:latin typeface="Calibri" panose="020F0502020204030204" pitchFamily="34" charset="0"/>
                <a:cs typeface="Times New Roman" panose="02020603050405020304" pitchFamily="18" charset="0"/>
              </a:rPr>
              <a:t>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Owner/Employee Content Review </a:t>
            </a:r>
            <a:r>
              <a:rPr lang="en-US" dirty="0">
                <a:latin typeface="Calibri" panose="020F0502020204030204" pitchFamily="34" charset="0"/>
                <a:ea typeface="Calibri" panose="020F0502020204030204" pitchFamily="34" charset="0"/>
                <a:cs typeface="Times New Roman" panose="02020603050405020304" pitchFamily="18" charset="0"/>
              </a:rPr>
              <a:t>should be completed by a planner with no disclosures</a:t>
            </a:r>
          </a:p>
          <a:p>
            <a:pPr marL="804863" lvl="1" indent="-342900"/>
            <a:r>
              <a:rPr lang="en-US" dirty="0">
                <a:latin typeface="Calibri" panose="020F0502020204030204" pitchFamily="34" charset="0"/>
                <a:cs typeface="Times New Roman" panose="02020603050405020304" pitchFamily="18" charset="0"/>
              </a:rPr>
              <a:t>Recording Consent Form</a:t>
            </a:r>
          </a:p>
          <a:p>
            <a:pPr marL="1031875" lvl="2" indent="-342900"/>
            <a:r>
              <a:rPr lang="en-US" dirty="0">
                <a:latin typeface="Calibri" panose="020F0502020204030204" pitchFamily="34" charset="0"/>
                <a:cs typeface="Times New Roman" panose="02020603050405020304" pitchFamily="18" charset="0"/>
              </a:rPr>
              <a:t>A speaker should complete this form when a session is being recorded</a:t>
            </a:r>
            <a:endParaRPr lang="en-US" dirty="0"/>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Additional Forms that may be Required for Session Approval</a:t>
            </a:r>
          </a:p>
        </p:txBody>
      </p:sp>
    </p:spTree>
    <p:extLst>
      <p:ext uri="{BB962C8B-B14F-4D97-AF65-F5344CB8AC3E}">
        <p14:creationId xmlns:p14="http://schemas.microsoft.com/office/powerpoint/2010/main" val="358460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1270000"/>
            <a:ext cx="10630671" cy="4513528"/>
          </a:xfrm>
        </p:spPr>
        <p:txBody>
          <a:bodyPr/>
          <a:lstStyle/>
          <a:p>
            <a:pPr algn="ctr">
              <a:lnSpc>
                <a:spcPct val="150000"/>
              </a:lnSpc>
            </a:pPr>
            <a:r>
              <a:rPr lang="en-US" sz="5000" dirty="0">
                <a:ea typeface="Times New Roman" panose="02020603050405020304" pitchFamily="18" charset="0"/>
              </a:rPr>
              <a:t>Check the Ready for Review button in the Final Check-in Session and </a:t>
            </a:r>
          </a:p>
          <a:p>
            <a:pPr algn="ctr">
              <a:lnSpc>
                <a:spcPct val="150000"/>
              </a:lnSpc>
            </a:pPr>
            <a:r>
              <a:rPr lang="en-US" sz="5000" dirty="0">
                <a:ea typeface="Times New Roman" panose="02020603050405020304" pitchFamily="18" charset="0"/>
              </a:rPr>
              <a:t>hit Save!</a:t>
            </a:r>
          </a:p>
          <a:p>
            <a:pPr algn="ctr">
              <a:lnSpc>
                <a:spcPct val="150000"/>
              </a:lnSpc>
            </a:pPr>
            <a:r>
              <a:rPr lang="en-US" sz="4000" dirty="0">
                <a:ea typeface="Times New Roman" panose="02020603050405020304" pitchFamily="18" charset="0"/>
              </a:rPr>
              <a:t>The process can be this easy if…</a:t>
            </a:r>
            <a:endParaRPr lang="en-US" sz="4000" dirty="0"/>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Check-In Process</a:t>
            </a:r>
          </a:p>
        </p:txBody>
      </p:sp>
      <p:pic>
        <p:nvPicPr>
          <p:cNvPr id="4" name="Picture 9" descr="Checkbox Checked with solid fill">
            <a:extLst>
              <a:ext uri="{FF2B5EF4-FFF2-40B4-BE49-F238E27FC236}">
                <a16:creationId xmlns:a16="http://schemas.microsoft.com/office/drawing/2014/main" id="{D59C3F88-7FDA-DA8D-3954-759A1F0D339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150981" y="3243279"/>
            <a:ext cx="1797083" cy="1797083"/>
          </a:xfrm>
          <a:prstGeom prst="rect">
            <a:avLst/>
          </a:prstGeom>
        </p:spPr>
      </p:pic>
    </p:spTree>
    <p:extLst>
      <p:ext uri="{BB962C8B-B14F-4D97-AF65-F5344CB8AC3E}">
        <p14:creationId xmlns:p14="http://schemas.microsoft.com/office/powerpoint/2010/main" val="2111216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33729" y="1156556"/>
            <a:ext cx="10916921" cy="4902200"/>
          </a:xfrm>
        </p:spPr>
        <p:txBody>
          <a:bodyPr/>
          <a:lstStyle/>
          <a:p>
            <a:pPr marL="1031875" lvl="2" indent="-342900">
              <a:buFont typeface="Symbol" panose="05050102010706020507" pitchFamily="18" charset="2"/>
              <a:buChar char=""/>
            </a:pPr>
            <a:r>
              <a:rPr lang="en-US" dirty="0">
                <a:ea typeface="Times New Roman" panose="02020603050405020304" pitchFamily="18" charset="0"/>
              </a:rPr>
              <a:t>All sessions includes a title/topic</a:t>
            </a:r>
          </a:p>
          <a:p>
            <a:pPr marL="1031875" lvl="2" indent="-342900">
              <a:buFont typeface="Symbol" panose="05050102010706020507" pitchFamily="18" charset="2"/>
              <a:buChar char=""/>
            </a:pPr>
            <a:r>
              <a:rPr lang="en-US" dirty="0">
                <a:ea typeface="Times New Roman" panose="02020603050405020304" pitchFamily="18" charset="0"/>
              </a:rPr>
              <a:t>Speaker Disclosures for all sessions are uploaded</a:t>
            </a:r>
          </a:p>
          <a:p>
            <a:pPr marL="1031875" lvl="2" indent="-342900">
              <a:buFont typeface="Symbol" panose="05050102010706020507" pitchFamily="18" charset="2"/>
              <a:buChar char=""/>
            </a:pPr>
            <a:r>
              <a:rPr lang="en-US" dirty="0">
                <a:ea typeface="Times New Roman" panose="02020603050405020304" pitchFamily="18" charset="0"/>
              </a:rPr>
              <a:t>Disclosure Summary Slide for all sessions include:</a:t>
            </a:r>
          </a:p>
          <a:p>
            <a:pPr marL="1828800" lvl="3" indent="-457200">
              <a:buFont typeface="Symbol" panose="05050102010706020507" pitchFamily="18" charset="2"/>
              <a:buChar char=""/>
            </a:pPr>
            <a:r>
              <a:rPr lang="en-US" dirty="0">
                <a:ea typeface="Times New Roman" panose="02020603050405020304" pitchFamily="18" charset="0"/>
              </a:rPr>
              <a:t>Session title</a:t>
            </a:r>
          </a:p>
          <a:p>
            <a:pPr marL="1828800" lvl="3" indent="-457200">
              <a:buFont typeface="Symbol" panose="05050102010706020507" pitchFamily="18" charset="2"/>
              <a:buChar char=""/>
            </a:pPr>
            <a:r>
              <a:rPr lang="en-US" dirty="0">
                <a:ea typeface="Times New Roman" panose="02020603050405020304" pitchFamily="18" charset="0"/>
              </a:rPr>
              <a:t>Session objectives</a:t>
            </a:r>
          </a:p>
          <a:p>
            <a:pPr marL="1828800" lvl="3" indent="-457200">
              <a:buFont typeface="Symbol" panose="05050102010706020507" pitchFamily="18" charset="2"/>
              <a:buChar char=""/>
            </a:pPr>
            <a:r>
              <a:rPr lang="en-US" dirty="0">
                <a:ea typeface="Times New Roman" panose="02020603050405020304" pitchFamily="18" charset="0"/>
              </a:rPr>
              <a:t>Planner and Speaker Disclosures</a:t>
            </a:r>
          </a:p>
          <a:p>
            <a:pPr marL="1828800" lvl="3" indent="-457200">
              <a:buFont typeface="Symbol" panose="05050102010706020507" pitchFamily="18" charset="2"/>
              <a:buChar char=""/>
            </a:pPr>
            <a:r>
              <a:rPr lang="en-US" dirty="0">
                <a:ea typeface="Times New Roman" panose="02020603050405020304" pitchFamily="18" charset="0"/>
              </a:rPr>
              <a:t>Accreditation statement for all professions</a:t>
            </a:r>
          </a:p>
          <a:p>
            <a:pPr marL="1206500" lvl="2" indent="-292100">
              <a:buFont typeface="Symbol" panose="05050102010706020507" pitchFamily="18" charset="2"/>
              <a:buChar char=""/>
            </a:pPr>
            <a:r>
              <a:rPr lang="en-US" dirty="0"/>
              <a:t>All cancelled sessions are labeled cancelled and unpublished </a:t>
            </a: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Check-In Session Requirements</a:t>
            </a:r>
            <a:endParaRPr lang="en-US" sz="2500" dirty="0"/>
          </a:p>
        </p:txBody>
      </p:sp>
    </p:spTree>
    <p:extLst>
      <p:ext uri="{BB962C8B-B14F-4D97-AF65-F5344CB8AC3E}">
        <p14:creationId xmlns:p14="http://schemas.microsoft.com/office/powerpoint/2010/main" val="109021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1270000"/>
            <a:ext cx="10630671" cy="4513528"/>
          </a:xfrm>
        </p:spPr>
        <p:txBody>
          <a:bodyPr/>
          <a:lstStyle/>
          <a:p>
            <a:r>
              <a:rPr lang="en-US" sz="2800" dirty="0"/>
              <a:t>But if there are questions or information is missing the CPD team will use the </a:t>
            </a:r>
            <a:r>
              <a:rPr lang="en-US" sz="2800" dirty="0">
                <a:ea typeface="Times New Roman" panose="02020603050405020304" pitchFamily="18" charset="0"/>
              </a:rPr>
              <a:t>check-in session at the end of the series to let you know</a:t>
            </a:r>
          </a:p>
          <a:p>
            <a:pPr marL="342900" indent="-342900"/>
            <a:endParaRPr lang="en-US" sz="2800"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Check-In Process </a:t>
            </a:r>
            <a:r>
              <a:rPr lang="en-US" sz="2500" dirty="0"/>
              <a:t>cont.</a:t>
            </a:r>
          </a:p>
        </p:txBody>
      </p:sp>
    </p:spTree>
    <p:extLst>
      <p:ext uri="{BB962C8B-B14F-4D97-AF65-F5344CB8AC3E}">
        <p14:creationId xmlns:p14="http://schemas.microsoft.com/office/powerpoint/2010/main" val="77077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790299" y="1368545"/>
            <a:ext cx="10983885" cy="4314803"/>
          </a:xfrm>
        </p:spPr>
        <p:txBody>
          <a:bodyPr/>
          <a:lstStyle/>
          <a:p>
            <a:pPr marL="57150" lvl="1" indent="0" fontAlgn="base">
              <a:buNone/>
            </a:pPr>
            <a:r>
              <a:rPr lang="en-US" b="1" u="sng" dirty="0">
                <a:solidFill>
                  <a:srgbClr val="000000"/>
                </a:solidFill>
              </a:rPr>
              <a:t>Evaluation Options:</a:t>
            </a:r>
          </a:p>
          <a:p>
            <a:pPr marL="57150" lvl="1" indent="0" fontAlgn="base">
              <a:buNone/>
            </a:pPr>
            <a:endParaRPr lang="en-US" b="1" u="sng" dirty="0">
              <a:solidFill>
                <a:srgbClr val="000000"/>
              </a:solidFill>
            </a:endParaRPr>
          </a:p>
          <a:p>
            <a:pPr marL="342900" lvl="1" indent="-285750" fontAlgn="base"/>
            <a:r>
              <a:rPr lang="en-US" b="1" dirty="0">
                <a:solidFill>
                  <a:srgbClr val="000000"/>
                </a:solidFill>
              </a:rPr>
              <a:t>After Every Session</a:t>
            </a:r>
          </a:p>
          <a:p>
            <a:pPr marL="569912" lvl="2" indent="-285750" fontAlgn="base"/>
            <a:r>
              <a:rPr lang="en-US" dirty="0">
                <a:solidFill>
                  <a:srgbClr val="000000"/>
                </a:solidFill>
              </a:rPr>
              <a:t>Optional for any series</a:t>
            </a:r>
          </a:p>
          <a:p>
            <a:pPr marL="569912" lvl="2" indent="-285750" fontAlgn="base"/>
            <a:r>
              <a:rPr lang="en-US" dirty="0">
                <a:solidFill>
                  <a:srgbClr val="000000"/>
                </a:solidFill>
              </a:rPr>
              <a:t>Required for ABIM, ABP and ABOHNS MOC activities</a:t>
            </a:r>
          </a:p>
          <a:p>
            <a:pPr marL="569912" lvl="2" indent="-285750" fontAlgn="base"/>
            <a:endParaRPr lang="en-US" dirty="0">
              <a:solidFill>
                <a:srgbClr val="000000"/>
              </a:solidFill>
            </a:endParaRPr>
          </a:p>
          <a:p>
            <a:pPr marL="342900" lvl="1" indent="-285750" fontAlgn="base"/>
            <a:r>
              <a:rPr lang="en-US" b="1" dirty="0">
                <a:solidFill>
                  <a:srgbClr val="000000"/>
                </a:solidFill>
              </a:rPr>
              <a:t>2x Year (Recommended) &amp; Quarterly</a:t>
            </a:r>
          </a:p>
          <a:p>
            <a:pPr marL="798512" lvl="3" indent="-285750" fontAlgn="base">
              <a:buFont typeface="Arial" panose="020B0604020202020204" pitchFamily="34" charset="0"/>
              <a:buChar char="•"/>
            </a:pPr>
            <a:r>
              <a:rPr lang="en-US" dirty="0">
                <a:solidFill>
                  <a:srgbClr val="000000"/>
                </a:solidFill>
              </a:rPr>
              <a:t>A note will be included in the workflow to let you know the session includes the evaluation</a:t>
            </a:r>
          </a:p>
          <a:p>
            <a:pPr marL="798512" lvl="3" indent="-285750" fontAlgn="base">
              <a:buFont typeface="Arial" panose="020B0604020202020204" pitchFamily="34" charset="0"/>
              <a:buChar char="•"/>
            </a:pPr>
            <a:r>
              <a:rPr lang="en-US" dirty="0">
                <a:solidFill>
                  <a:srgbClr val="000000"/>
                </a:solidFill>
              </a:rPr>
              <a:t>The session will include Evaluation required for credit in the title </a:t>
            </a:r>
          </a:p>
          <a:p>
            <a:pPr marL="798512" lvl="3" indent="-285750" fontAlgn="base">
              <a:buFont typeface="Arial" panose="020B0604020202020204" pitchFamily="34" charset="0"/>
              <a:buChar char="•"/>
            </a:pPr>
            <a:r>
              <a:rPr lang="en-US" dirty="0">
                <a:solidFill>
                  <a:srgbClr val="000000"/>
                </a:solidFill>
              </a:rPr>
              <a:t>The attendees should be reminded an evaluation needs to be completed to receive credit</a:t>
            </a:r>
          </a:p>
          <a:p>
            <a:pPr marL="798512" lvl="3" indent="-285750" fontAlgn="base">
              <a:buFont typeface="Arial" panose="020B0604020202020204" pitchFamily="34" charset="0"/>
              <a:buChar char="•"/>
            </a:pPr>
            <a:r>
              <a:rPr lang="en-US" dirty="0">
                <a:solidFill>
                  <a:srgbClr val="000000"/>
                </a:solidFill>
              </a:rPr>
              <a:t>The recommended timeframe to complete the evaluation is 2 weeks</a:t>
            </a:r>
          </a:p>
          <a:p>
            <a:pPr marL="798512" lvl="3" indent="-285750" fontAlgn="base">
              <a:buFont typeface="Arial" panose="020B0604020202020204" pitchFamily="34" charset="0"/>
              <a:buChar char="•"/>
            </a:pPr>
            <a:r>
              <a:rPr lang="en-US" dirty="0">
                <a:solidFill>
                  <a:srgbClr val="000000"/>
                </a:solidFill>
              </a:rPr>
              <a:t>2x/year: The CPD team will update a December and June session to include the evaluation</a:t>
            </a:r>
          </a:p>
          <a:p>
            <a:pPr marL="798512" lvl="3" indent="-285750" fontAlgn="base">
              <a:buFont typeface="Arial" panose="020B0604020202020204" pitchFamily="34" charset="0"/>
              <a:buChar char="•"/>
            </a:pPr>
            <a:r>
              <a:rPr lang="en-US" dirty="0">
                <a:solidFill>
                  <a:srgbClr val="000000"/>
                </a:solidFill>
              </a:rPr>
              <a:t>Quarterly: The CPD team will update a September, December, March and June session to include the evaluation</a:t>
            </a:r>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436707"/>
          </a:xfrm>
        </p:spPr>
        <p:txBody>
          <a:bodyPr/>
          <a:lstStyle/>
          <a:p>
            <a:r>
              <a:rPr lang="en-US" dirty="0"/>
              <a:t>Evaluation Process</a:t>
            </a:r>
          </a:p>
        </p:txBody>
      </p:sp>
    </p:spTree>
    <p:extLst>
      <p:ext uri="{BB962C8B-B14F-4D97-AF65-F5344CB8AC3E}">
        <p14:creationId xmlns:p14="http://schemas.microsoft.com/office/powerpoint/2010/main" val="101048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AAE2DF-FF96-521B-E3F1-BBCE021AB4CF}"/>
              </a:ext>
            </a:extLst>
          </p:cNvPr>
          <p:cNvSpPr>
            <a:spLocks noGrp="1"/>
          </p:cNvSpPr>
          <p:nvPr>
            <p:ph type="title"/>
          </p:nvPr>
        </p:nvSpPr>
        <p:spPr/>
        <p:txBody>
          <a:bodyPr/>
          <a:lstStyle/>
          <a:p>
            <a:r>
              <a:rPr lang="en-US" dirty="0"/>
              <a:t>Follow Up Surveys</a:t>
            </a:r>
          </a:p>
        </p:txBody>
      </p:sp>
      <p:sp>
        <p:nvSpPr>
          <p:cNvPr id="6" name="Footer Placeholder 5">
            <a:extLst>
              <a:ext uri="{FF2B5EF4-FFF2-40B4-BE49-F238E27FC236}">
                <a16:creationId xmlns:a16="http://schemas.microsoft.com/office/drawing/2014/main" id="{60551EC8-C976-F8D2-781B-C11A0A465D7C}"/>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
        <p:nvSpPr>
          <p:cNvPr id="7" name="TextBox 6">
            <a:extLst>
              <a:ext uri="{FF2B5EF4-FFF2-40B4-BE49-F238E27FC236}">
                <a16:creationId xmlns:a16="http://schemas.microsoft.com/office/drawing/2014/main" id="{C4373160-78B9-6C5F-5433-7BDB3CB5E5B5}"/>
              </a:ext>
            </a:extLst>
          </p:cNvPr>
          <p:cNvSpPr txBox="1"/>
          <p:nvPr/>
        </p:nvSpPr>
        <p:spPr>
          <a:xfrm>
            <a:off x="639759" y="1731474"/>
            <a:ext cx="10983884" cy="1631216"/>
          </a:xfrm>
          <a:prstGeom prst="rect">
            <a:avLst/>
          </a:prstGeom>
          <a:noFill/>
        </p:spPr>
        <p:txBody>
          <a:bodyPr wrap="square">
            <a:spAutoFit/>
          </a:bodyPr>
          <a:lstStyle/>
          <a:p>
            <a:pPr marL="342900" lvl="1" indent="-285750" fontAlgn="base"/>
            <a:r>
              <a:rPr lang="en-US" sz="2000" b="1" u="sng" dirty="0">
                <a:solidFill>
                  <a:srgbClr val="000000"/>
                </a:solidFill>
              </a:rPr>
              <a:t>All series</a:t>
            </a:r>
          </a:p>
          <a:p>
            <a:pPr marL="627062" lvl="2" indent="-342900" fontAlgn="base">
              <a:buFont typeface="Arial" panose="020B0604020202020204" pitchFamily="34" charset="0"/>
              <a:buChar char="•"/>
            </a:pPr>
            <a:r>
              <a:rPr lang="en-US" sz="2000" dirty="0">
                <a:solidFill>
                  <a:srgbClr val="000000"/>
                </a:solidFill>
              </a:rPr>
              <a:t>~3-6 months after series closes: Follow-up Survey will be sent to all participants by CPD. Questions ask about changes to individual and team performance.</a:t>
            </a:r>
          </a:p>
          <a:p>
            <a:pPr marL="1084262" lvl="3" indent="-342900" fontAlgn="base">
              <a:buFont typeface="Arial" panose="020B0604020202020204" pitchFamily="34" charset="0"/>
              <a:buChar char="•"/>
            </a:pPr>
            <a:r>
              <a:rPr lang="en-US" sz="2000" dirty="0">
                <a:solidFill>
                  <a:srgbClr val="000000"/>
                </a:solidFill>
              </a:rPr>
              <a:t>The survey is built as an additional session in the series. You can view the results for the survey.</a:t>
            </a:r>
          </a:p>
        </p:txBody>
      </p:sp>
      <p:sp>
        <p:nvSpPr>
          <p:cNvPr id="8" name="TextBox 7">
            <a:extLst>
              <a:ext uri="{FF2B5EF4-FFF2-40B4-BE49-F238E27FC236}">
                <a16:creationId xmlns:a16="http://schemas.microsoft.com/office/drawing/2014/main" id="{488C35C1-BB9B-7E1B-BA09-FE1337FC6701}"/>
              </a:ext>
            </a:extLst>
          </p:cNvPr>
          <p:cNvSpPr txBox="1"/>
          <p:nvPr/>
        </p:nvSpPr>
        <p:spPr>
          <a:xfrm>
            <a:off x="600883" y="3599122"/>
            <a:ext cx="10983884" cy="1631216"/>
          </a:xfrm>
          <a:prstGeom prst="rect">
            <a:avLst/>
          </a:prstGeom>
          <a:noFill/>
        </p:spPr>
        <p:txBody>
          <a:bodyPr wrap="square">
            <a:spAutoFit/>
          </a:bodyPr>
          <a:lstStyle/>
          <a:p>
            <a:pPr marL="342900" lvl="1" indent="-285750" fontAlgn="base"/>
            <a:r>
              <a:rPr lang="en-US" sz="2000" b="1" u="sng" dirty="0">
                <a:solidFill>
                  <a:srgbClr val="000000"/>
                </a:solidFill>
              </a:rPr>
              <a:t>Series that measure higher-level outcomes</a:t>
            </a:r>
          </a:p>
          <a:p>
            <a:pPr marL="627062" lvl="2" indent="-342900" fontAlgn="base">
              <a:buFont typeface="Arial" panose="020B0604020202020204" pitchFamily="34" charset="0"/>
              <a:buChar char="•"/>
            </a:pPr>
            <a:r>
              <a:rPr lang="en-US" sz="2000" dirty="0">
                <a:solidFill>
                  <a:srgbClr val="000000"/>
                </a:solidFill>
              </a:rPr>
              <a:t>~6 months after series closes: Survey to course directors for any series stating they plan to measure performance, quality, safety and/or patient outcomes</a:t>
            </a:r>
          </a:p>
          <a:p>
            <a:pPr marL="1084262" lvl="3" indent="-342900" fontAlgn="base">
              <a:buFont typeface="Arial" panose="020B0604020202020204" pitchFamily="34" charset="0"/>
              <a:buChar char="•"/>
            </a:pPr>
            <a:r>
              <a:rPr lang="en-US" sz="2000" dirty="0">
                <a:solidFill>
                  <a:srgbClr val="000000"/>
                </a:solidFill>
              </a:rPr>
              <a:t>We share a program-level report with all series that participate. We will also post the report on the series coordinator site.</a:t>
            </a:r>
          </a:p>
        </p:txBody>
      </p:sp>
    </p:spTree>
    <p:extLst>
      <p:ext uri="{BB962C8B-B14F-4D97-AF65-F5344CB8AC3E}">
        <p14:creationId xmlns:p14="http://schemas.microsoft.com/office/powerpoint/2010/main" val="391690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Owners, Employees and (Sometimes) Founders</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532579" y="1729029"/>
            <a:ext cx="8313470" cy="4199159"/>
          </a:xfrm>
        </p:spPr>
        <p:txBody>
          <a:bodyPr/>
          <a:lstStyle/>
          <a:p>
            <a:r>
              <a:rPr lang="en-US" dirty="0"/>
              <a:t>The following individuals are considered to have </a:t>
            </a:r>
            <a:r>
              <a:rPr lang="en-US" b="1" u="sng" dirty="0"/>
              <a:t>unresolvable</a:t>
            </a:r>
            <a:r>
              <a:rPr lang="en-US" dirty="0"/>
              <a:t> financial relationships: </a:t>
            </a:r>
          </a:p>
          <a:p>
            <a:pPr marL="804863" lvl="1" indent="-342900"/>
            <a:r>
              <a:rPr lang="en-US" dirty="0"/>
              <a:t>Owners of ineligible companies (includes private stock owners)</a:t>
            </a:r>
          </a:p>
          <a:p>
            <a:pPr marL="804863" lvl="1" indent="-342900"/>
            <a:r>
              <a:rPr lang="en-US" dirty="0"/>
              <a:t>Employees of ineligible companies</a:t>
            </a:r>
          </a:p>
          <a:p>
            <a:pPr marL="804863" lvl="1" indent="-342900"/>
            <a:r>
              <a:rPr lang="en-US" dirty="0"/>
              <a:t>Founders of ineligible companies who are compensated with private stock, salary or stipend. They are the equivalent of an owner or employee.</a:t>
            </a:r>
          </a:p>
          <a:p>
            <a:pPr marL="804863" lvl="1" indent="-342900"/>
            <a:endParaRPr lang="en-US" dirty="0"/>
          </a:p>
          <a:p>
            <a:r>
              <a:rPr lang="en-US" dirty="0"/>
              <a:t>These individuals may not:</a:t>
            </a:r>
          </a:p>
          <a:p>
            <a:pPr marL="804863" lvl="1" indent="-342900"/>
            <a:r>
              <a:rPr lang="en-US" b="1" dirty="0"/>
              <a:t>Control content </a:t>
            </a:r>
            <a:r>
              <a:rPr lang="en-US" dirty="0"/>
              <a:t>of accredited education </a:t>
            </a:r>
          </a:p>
          <a:p>
            <a:pPr marL="804863" lvl="1" indent="-342900"/>
            <a:r>
              <a:rPr lang="en-US" dirty="0"/>
              <a:t>Participate as </a:t>
            </a:r>
            <a:r>
              <a:rPr lang="en-US" b="1" dirty="0"/>
              <a:t>planners</a:t>
            </a:r>
            <a:r>
              <a:rPr lang="en-US" dirty="0"/>
              <a:t> </a:t>
            </a:r>
          </a:p>
          <a:p>
            <a:pPr marL="804863" lvl="1" indent="-342900"/>
            <a:r>
              <a:rPr lang="en-US" dirty="0"/>
              <a:t>Participate as </a:t>
            </a:r>
            <a:r>
              <a:rPr lang="en-US" b="1" dirty="0"/>
              <a:t>faculty</a:t>
            </a:r>
            <a:endParaRPr lang="en-US" dirty="0"/>
          </a:p>
        </p:txBody>
      </p:sp>
      <p:sp>
        <p:nvSpPr>
          <p:cNvPr id="6" name="Text Placeholder 5">
            <a:extLst>
              <a:ext uri="{FF2B5EF4-FFF2-40B4-BE49-F238E27FC236}">
                <a16:creationId xmlns:a16="http://schemas.microsoft.com/office/drawing/2014/main" id="{DFF02AA3-DA72-B247-A2A3-41B25522EBEC}"/>
              </a:ext>
            </a:extLst>
          </p:cNvPr>
          <p:cNvSpPr>
            <a:spLocks noGrp="1"/>
          </p:cNvSpPr>
          <p:nvPr>
            <p:ph type="body" sz="quarter" idx="14"/>
          </p:nvPr>
        </p:nvSpPr>
        <p:spPr>
          <a:xfrm>
            <a:off x="639759" y="5838568"/>
            <a:ext cx="7434393" cy="274981"/>
          </a:xfrm>
        </p:spPr>
        <p:txBody>
          <a:bodyPr/>
          <a:lstStyle/>
          <a:p>
            <a:r>
              <a:rPr lang="en-US" dirty="0"/>
              <a:t>Source: https://www.accme.org/accreditation-rules/standards-for-integrity-independence-accredited-ce/standard-3-identify-mitigate-and-disclose-relevant-financial-relationships</a:t>
            </a:r>
          </a:p>
        </p:txBody>
      </p:sp>
      <p:pic>
        <p:nvPicPr>
          <p:cNvPr id="15" name="Picture 14">
            <a:extLst>
              <a:ext uri="{FF2B5EF4-FFF2-40B4-BE49-F238E27FC236}">
                <a16:creationId xmlns:a16="http://schemas.microsoft.com/office/drawing/2014/main" id="{6197D34A-6AC7-4817-86F7-A3529D9CDA4E}"/>
              </a:ext>
            </a:extLst>
          </p:cNvPr>
          <p:cNvPicPr>
            <a:picLocks noChangeAspect="1"/>
          </p:cNvPicPr>
          <p:nvPr/>
        </p:nvPicPr>
        <p:blipFill>
          <a:blip r:embed="rId7"/>
          <a:stretch>
            <a:fillRect/>
          </a:stretch>
        </p:blipFill>
        <p:spPr>
          <a:xfrm>
            <a:off x="8846049" y="2175519"/>
            <a:ext cx="1971802" cy="1971802"/>
          </a:xfrm>
          <a:prstGeom prst="rect">
            <a:avLst/>
          </a:prstGeom>
        </p:spPr>
      </p:pic>
    </p:spTree>
    <p:extLst>
      <p:ext uri="{BB962C8B-B14F-4D97-AF65-F5344CB8AC3E}">
        <p14:creationId xmlns:p14="http://schemas.microsoft.com/office/powerpoint/2010/main" val="421992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8E90BD7-B8FB-314F-BEAC-CDE8AF7F7086}"/>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12" name="Object 11" hidden="1">
                        <a:extLst>
                          <a:ext uri="{FF2B5EF4-FFF2-40B4-BE49-F238E27FC236}">
                            <a16:creationId xmlns:a16="http://schemas.microsoft.com/office/drawing/2014/main" id="{78E90BD7-B8FB-314F-BEAC-CDE8AF7F708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AE05FD8-3EBC-8F4A-A2BC-2F12392FB4B1}"/>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3099816"/>
            <a:ext cx="3200400" cy="2377440"/>
          </a:xfrm>
        </p:spPr>
        <p:txBody>
          <a:bodyPr/>
          <a:lstStyle/>
          <a:p>
            <a:r>
              <a:rPr lang="en-US" b="1" dirty="0">
                <a:solidFill>
                  <a:schemeClr val="accent2"/>
                </a:solidFill>
              </a:rPr>
              <a:t>Not Related to Business</a:t>
            </a:r>
          </a:p>
          <a:p>
            <a:r>
              <a:rPr lang="en-US" dirty="0"/>
              <a:t>When the content of the activity is not related to the business lines or products of their employer/company.</a:t>
            </a:r>
          </a:p>
        </p:txBody>
      </p:sp>
      <p:sp>
        <p:nvSpPr>
          <p:cNvPr id="4" name="Content Placeholder 3">
            <a:extLst>
              <a:ext uri="{FF2B5EF4-FFF2-40B4-BE49-F238E27FC236}">
                <a16:creationId xmlns:a16="http://schemas.microsoft.com/office/drawing/2014/main" id="{5BD21194-D4FB-DD4B-9652-384E28D96DB7}"/>
              </a:ext>
            </a:extLst>
          </p:cNvPr>
          <p:cNvSpPr>
            <a:spLocks noGrp="1"/>
          </p:cNvSpPr>
          <p:nvPr>
            <p:ph sz="half" idx="2"/>
          </p:nvPr>
        </p:nvSpPr>
        <p:spPr>
          <a:xfrm>
            <a:off x="4491989" y="3099816"/>
            <a:ext cx="3200400" cy="2377440"/>
          </a:xfrm>
        </p:spPr>
        <p:txBody>
          <a:bodyPr/>
          <a:lstStyle/>
          <a:p>
            <a:r>
              <a:rPr lang="en-US" b="1" dirty="0">
                <a:solidFill>
                  <a:schemeClr val="accent2"/>
                </a:solidFill>
              </a:rPr>
              <a:t>Basic Science Research</a:t>
            </a:r>
          </a:p>
          <a:p>
            <a:r>
              <a:rPr lang="en-US" dirty="0"/>
              <a:t>When the content of the accredited activity is limited to basic science research, such as pre-clinical research and drug discovery, or the methodologies of research, and they do not make care recommendations. </a:t>
            </a:r>
          </a:p>
        </p:txBody>
      </p:sp>
      <p:sp>
        <p:nvSpPr>
          <p:cNvPr id="7" name="Content Placeholder 6">
            <a:extLst>
              <a:ext uri="{FF2B5EF4-FFF2-40B4-BE49-F238E27FC236}">
                <a16:creationId xmlns:a16="http://schemas.microsoft.com/office/drawing/2014/main" id="{5832D49E-A08D-2745-BF21-F8E73CA1CD7E}"/>
              </a:ext>
            </a:extLst>
          </p:cNvPr>
          <p:cNvSpPr>
            <a:spLocks noGrp="1"/>
          </p:cNvSpPr>
          <p:nvPr>
            <p:ph sz="half" idx="10"/>
          </p:nvPr>
        </p:nvSpPr>
        <p:spPr>
          <a:xfrm>
            <a:off x="8343900" y="3099816"/>
            <a:ext cx="3200400" cy="2490113"/>
          </a:xfrm>
        </p:spPr>
        <p:txBody>
          <a:bodyPr/>
          <a:lstStyle/>
          <a:p>
            <a:r>
              <a:rPr lang="en-US" b="1" dirty="0">
                <a:solidFill>
                  <a:schemeClr val="accent2"/>
                </a:solidFill>
              </a:rPr>
              <a:t>Technicians</a:t>
            </a:r>
          </a:p>
          <a:p>
            <a:r>
              <a:rPr lang="en-US" dirty="0"/>
              <a:t>When they are participating as technicians to teach the safe and proper use of medical devices, and do not recommend whether or when a device is used.</a:t>
            </a:r>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p:txBody>
          <a:bodyPr/>
          <a:lstStyle/>
          <a:p>
            <a:r>
              <a:rPr lang="en-US" dirty="0"/>
              <a:t>Exceptions</a:t>
            </a:r>
          </a:p>
        </p:txBody>
      </p:sp>
      <p:sp>
        <p:nvSpPr>
          <p:cNvPr id="10" name="Text Placeholder 9">
            <a:extLst>
              <a:ext uri="{FF2B5EF4-FFF2-40B4-BE49-F238E27FC236}">
                <a16:creationId xmlns:a16="http://schemas.microsoft.com/office/drawing/2014/main" id="{B686359A-EF6A-6B4B-B530-960EC9E8187B}"/>
              </a:ext>
            </a:extLst>
          </p:cNvPr>
          <p:cNvSpPr>
            <a:spLocks noGrp="1"/>
          </p:cNvSpPr>
          <p:nvPr>
            <p:ph type="body" sz="quarter" idx="14"/>
          </p:nvPr>
        </p:nvSpPr>
        <p:spPr>
          <a:xfrm>
            <a:off x="639759" y="5838568"/>
            <a:ext cx="9052881" cy="274981"/>
          </a:xfrm>
        </p:spPr>
        <p:txBody>
          <a:bodyPr/>
          <a:lstStyle/>
          <a:p>
            <a:r>
              <a:rPr lang="en-US" dirty="0"/>
              <a:t>Source: https://www.accme.org/accreditation-rules/standards-for-integrity-independence-accredited-ce/standard-3-identify-mitigate-and-disclose-relevant-financial-relationships</a:t>
            </a:r>
          </a:p>
          <a:p>
            <a:endParaRPr lang="en-US" dirty="0"/>
          </a:p>
        </p:txBody>
      </p:sp>
      <p:sp>
        <p:nvSpPr>
          <p:cNvPr id="14" name="Content Placeholder 2">
            <a:extLst>
              <a:ext uri="{FF2B5EF4-FFF2-40B4-BE49-F238E27FC236}">
                <a16:creationId xmlns:a16="http://schemas.microsoft.com/office/drawing/2014/main" id="{EBEE7CB5-A238-4A07-8D39-40350CE1AA13}"/>
              </a:ext>
            </a:extLst>
          </p:cNvPr>
          <p:cNvSpPr txBox="1">
            <a:spLocks/>
          </p:cNvSpPr>
          <p:nvPr/>
        </p:nvSpPr>
        <p:spPr>
          <a:xfrm>
            <a:off x="639759" y="1124712"/>
            <a:ext cx="10902950" cy="3457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0000"/>
                </a:solidFill>
                <a:latin typeface="Calibri"/>
              </a:rPr>
              <a:t>Owners, employees and founders* </a:t>
            </a:r>
            <a:r>
              <a:rPr kumimoji="0" lang="en-US" sz="1800" b="0" i="0" u="none" strike="noStrike" kern="1200" cap="none" spc="0" normalizeH="0" baseline="0" noProof="0" dirty="0">
                <a:ln>
                  <a:noFill/>
                </a:ln>
                <a:solidFill>
                  <a:srgbClr val="000000"/>
                </a:solidFill>
                <a:effectLst/>
                <a:uLnTx/>
                <a:uFillTx/>
                <a:latin typeface="Calibri"/>
                <a:ea typeface="+mn-ea"/>
                <a:cs typeface="+mn-cs"/>
              </a:rPr>
              <a:t>of ineligible companies can participate as planners or faculty in these specific situations:</a:t>
            </a:r>
          </a:p>
        </p:txBody>
      </p:sp>
      <p:pic>
        <p:nvPicPr>
          <p:cNvPr id="9" name="Picture 8">
            <a:extLst>
              <a:ext uri="{FF2B5EF4-FFF2-40B4-BE49-F238E27FC236}">
                <a16:creationId xmlns:a16="http://schemas.microsoft.com/office/drawing/2014/main" id="{515D98D4-CAB7-46F9-B450-32DCDF8605A3}"/>
              </a:ext>
            </a:extLst>
          </p:cNvPr>
          <p:cNvPicPr>
            <a:picLocks noChangeAspect="1"/>
          </p:cNvPicPr>
          <p:nvPr/>
        </p:nvPicPr>
        <p:blipFill>
          <a:blip r:embed="rId7"/>
          <a:stretch>
            <a:fillRect/>
          </a:stretch>
        </p:blipFill>
        <p:spPr>
          <a:xfrm rot="18997674">
            <a:off x="388063" y="1886037"/>
            <a:ext cx="1108751" cy="1108751"/>
          </a:xfrm>
          <a:prstGeom prst="rect">
            <a:avLst/>
          </a:prstGeom>
        </p:spPr>
      </p:pic>
      <p:pic>
        <p:nvPicPr>
          <p:cNvPr id="16" name="Picture 15">
            <a:extLst>
              <a:ext uri="{FF2B5EF4-FFF2-40B4-BE49-F238E27FC236}">
                <a16:creationId xmlns:a16="http://schemas.microsoft.com/office/drawing/2014/main" id="{30FE631C-FF41-49CD-8B01-CC305618E96C}"/>
              </a:ext>
            </a:extLst>
          </p:cNvPr>
          <p:cNvPicPr>
            <a:picLocks noChangeAspect="1"/>
          </p:cNvPicPr>
          <p:nvPr/>
        </p:nvPicPr>
        <p:blipFill>
          <a:blip r:embed="rId8"/>
          <a:stretch>
            <a:fillRect/>
          </a:stretch>
        </p:blipFill>
        <p:spPr>
          <a:xfrm>
            <a:off x="4267677" y="1905329"/>
            <a:ext cx="1070168" cy="107016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DE204F77-3DA7-4A88-AF28-75CE1A555138}"/>
              </a:ext>
            </a:extLst>
          </p:cNvPr>
          <p:cNvPicPr>
            <a:picLocks noChangeAspect="1"/>
          </p:cNvPicPr>
          <p:nvPr/>
        </p:nvPicPr>
        <p:blipFill>
          <a:blip r:embed="rId9"/>
          <a:stretch>
            <a:fillRect/>
          </a:stretch>
        </p:blipFill>
        <p:spPr>
          <a:xfrm>
            <a:off x="8343900" y="1984284"/>
            <a:ext cx="1070168" cy="1070168"/>
          </a:xfrm>
          <a:prstGeom prst="rect">
            <a:avLst/>
          </a:prstGeom>
        </p:spPr>
      </p:pic>
      <p:sp>
        <p:nvSpPr>
          <p:cNvPr id="18" name="Content Placeholder 2">
            <a:extLst>
              <a:ext uri="{FF2B5EF4-FFF2-40B4-BE49-F238E27FC236}">
                <a16:creationId xmlns:a16="http://schemas.microsoft.com/office/drawing/2014/main" id="{74CDC99F-B0E8-4CD5-8995-A0707D1C2165}"/>
              </a:ext>
            </a:extLst>
          </p:cNvPr>
          <p:cNvSpPr txBox="1">
            <a:spLocks/>
          </p:cNvSpPr>
          <p:nvPr/>
        </p:nvSpPr>
        <p:spPr>
          <a:xfrm>
            <a:off x="648971" y="5539375"/>
            <a:ext cx="10902950" cy="19391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latin typeface="Calibri"/>
              </a:rPr>
              <a:t>*When founder receives </a:t>
            </a:r>
            <a:r>
              <a:rPr lang="en-US" sz="1200" dirty="0"/>
              <a:t>private stock, salary or stipend </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27164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1760168"/>
            <a:ext cx="10630671" cy="4023360"/>
          </a:xfrm>
        </p:spPr>
        <p:txBody>
          <a:bodyPr/>
          <a:lstStyle/>
          <a:p>
            <a:r>
              <a:rPr lang="en-US" b="1" dirty="0">
                <a:solidFill>
                  <a:schemeClr val="accent2"/>
                </a:solidFill>
              </a:rPr>
              <a:t>Contact us as soon as you know you are inviting an owner, founder or employee speaker!</a:t>
            </a:r>
          </a:p>
          <a:p>
            <a:pPr marL="342900" indent="-342900">
              <a:buFont typeface="Arial" panose="020B0604020202020204" pitchFamily="34" charset="0"/>
              <a:buChar char="•"/>
            </a:pPr>
            <a:endParaRPr lang="en-US" dirty="0"/>
          </a:p>
          <a:p>
            <a:pPr marL="804863" lvl="1" indent="-342900"/>
            <a:r>
              <a:rPr lang="en-US" dirty="0"/>
              <a:t>Review of owners, founders, employees and stock owners of private companies takes time.</a:t>
            </a:r>
          </a:p>
          <a:p>
            <a:pPr marL="804863" lvl="1" indent="-342900"/>
            <a:r>
              <a:rPr lang="en-US" dirty="0"/>
              <a:t>We cannot provide credit until all the steps are complete.</a:t>
            </a:r>
          </a:p>
          <a:p>
            <a:pPr marL="804863" lvl="1" indent="-342900"/>
            <a:r>
              <a:rPr lang="en-US" dirty="0"/>
              <a:t>If we get it wrong, we risk losing accreditation.</a:t>
            </a: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Employees, Owners &amp; Founders – Most Important Takeaway</a:t>
            </a:r>
          </a:p>
        </p:txBody>
      </p:sp>
      <p:pic>
        <p:nvPicPr>
          <p:cNvPr id="10" name="Picture 9" descr="Icon&#10;&#10;Description automatically generated">
            <a:extLst>
              <a:ext uri="{FF2B5EF4-FFF2-40B4-BE49-F238E27FC236}">
                <a16:creationId xmlns:a16="http://schemas.microsoft.com/office/drawing/2014/main" id="{8606EEE9-8AB6-465C-B698-8F2423522EB3}"/>
              </a:ext>
            </a:extLst>
          </p:cNvPr>
          <p:cNvPicPr>
            <a:picLocks noChangeAspect="1"/>
          </p:cNvPicPr>
          <p:nvPr/>
        </p:nvPicPr>
        <p:blipFill>
          <a:blip r:embed="rId7"/>
          <a:stretch>
            <a:fillRect/>
          </a:stretch>
        </p:blipFill>
        <p:spPr>
          <a:xfrm>
            <a:off x="4553628" y="3491911"/>
            <a:ext cx="2292849" cy="2292849"/>
          </a:xfrm>
          <a:prstGeom prst="rect">
            <a:avLst/>
          </a:prstGeom>
        </p:spPr>
      </p:pic>
    </p:spTree>
    <p:extLst>
      <p:ext uri="{BB962C8B-B14F-4D97-AF65-F5344CB8AC3E}">
        <p14:creationId xmlns:p14="http://schemas.microsoft.com/office/powerpoint/2010/main" val="152510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CD69-EEAB-4A2D-ECA3-3B3C7DD0A76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EEE740D8-D118-948F-32C0-6AC799756F31}"/>
              </a:ext>
            </a:extLst>
          </p:cNvPr>
          <p:cNvSpPr>
            <a:spLocks noGrp="1"/>
          </p:cNvSpPr>
          <p:nvPr>
            <p:ph idx="1"/>
          </p:nvPr>
        </p:nvSpPr>
        <p:spPr>
          <a:xfrm>
            <a:off x="1118137" y="1199871"/>
            <a:ext cx="11073863" cy="5415583"/>
          </a:xfrm>
        </p:spPr>
        <p:txBody>
          <a:bodyPr/>
          <a:lstStyle/>
          <a:p>
            <a:r>
              <a:rPr lang="en-US" b="1" dirty="0"/>
              <a:t>2023 Highlights:</a:t>
            </a:r>
          </a:p>
          <a:p>
            <a:r>
              <a:rPr lang="en-US" b="1" dirty="0"/>
              <a:t>160 series      •      6,000 sessions      •      85,750 learners</a:t>
            </a:r>
          </a:p>
          <a:p>
            <a:pPr marL="342900" indent="-342900">
              <a:buFont typeface="Arial" panose="020B0604020202020204" pitchFamily="34" charset="0"/>
              <a:buChar char="•"/>
            </a:pPr>
            <a:endParaRPr lang="en-US" dirty="0"/>
          </a:p>
          <a:p>
            <a:r>
              <a:rPr lang="en-US" b="1" dirty="0"/>
              <a:t>Learner Feedback:</a:t>
            </a:r>
          </a:p>
          <a:p>
            <a:pPr marL="342900" indent="-342900">
              <a:buFont typeface="Arial" panose="020B0604020202020204" pitchFamily="34" charset="0"/>
              <a:buChar char="•"/>
            </a:pPr>
            <a:r>
              <a:rPr lang="en-US" dirty="0"/>
              <a:t>“Very clear presentation of process including scientific, financial, ethical and practical components”</a:t>
            </a:r>
          </a:p>
          <a:p>
            <a:pPr marL="342900" indent="-342900">
              <a:buFont typeface="Arial" panose="020B0604020202020204" pitchFamily="34" charset="0"/>
              <a:buChar char="•"/>
            </a:pPr>
            <a:r>
              <a:rPr lang="en-US" dirty="0"/>
              <a:t>“This is a really excellent series”</a:t>
            </a:r>
          </a:p>
          <a:p>
            <a:endParaRPr lang="en-US" dirty="0"/>
          </a:p>
          <a:p>
            <a:r>
              <a:rPr lang="en-US" b="1" dirty="0"/>
              <a:t>Reported improvements related to education:</a:t>
            </a:r>
          </a:p>
          <a:p>
            <a:pPr marL="342900" indent="-342900">
              <a:buFont typeface="Arial" panose="020B0604020202020204" pitchFamily="34" charset="0"/>
              <a:buChar char="•"/>
            </a:pPr>
            <a:r>
              <a:rPr lang="en-US" dirty="0"/>
              <a:t>Collaboration, communication and documentation improved</a:t>
            </a:r>
          </a:p>
          <a:p>
            <a:pPr marL="342900" indent="-342900">
              <a:buFont typeface="Arial" panose="020B0604020202020204" pitchFamily="34" charset="0"/>
              <a:buChar char="•"/>
            </a:pPr>
            <a:r>
              <a:rPr lang="en-US" dirty="0"/>
              <a:t>There was faster access to oncologists and rad oncologists for patients</a:t>
            </a:r>
          </a:p>
          <a:p>
            <a:pPr marL="342900" indent="-342900">
              <a:buFont typeface="Arial" panose="020B0604020202020204" pitchFamily="34" charset="0"/>
              <a:buChar char="•"/>
            </a:pPr>
            <a:r>
              <a:rPr lang="en-US" dirty="0"/>
              <a:t>Interactions between team members improved</a:t>
            </a:r>
          </a:p>
          <a:p>
            <a:pPr marL="342900" indent="-342900">
              <a:buFont typeface="Arial" panose="020B0604020202020204" pitchFamily="34" charset="0"/>
              <a:buChar char="•"/>
            </a:pPr>
            <a:r>
              <a:rPr lang="en-US" dirty="0"/>
              <a:t>Junior faculty members became more confident</a:t>
            </a:r>
          </a:p>
          <a:p>
            <a:pPr marL="342900" indent="-342900">
              <a:buFont typeface="Arial" panose="020B0604020202020204" pitchFamily="34" charset="0"/>
              <a:buChar char="•"/>
            </a:pPr>
            <a:r>
              <a:rPr lang="en-US" dirty="0"/>
              <a:t>A1C rates, LDL rates, and PHQ rates improved</a:t>
            </a:r>
          </a:p>
          <a:p>
            <a:pPr marL="342900" indent="-342900">
              <a:buFont typeface="Arial" panose="020B0604020202020204" pitchFamily="34" charset="0"/>
              <a:buChar char="•"/>
            </a:pPr>
            <a:r>
              <a:rPr lang="en-US" dirty="0"/>
              <a:t>Surgical site infection rates decreased</a:t>
            </a:r>
          </a:p>
          <a:p>
            <a:pPr marL="342900" indent="-342900">
              <a:buFont typeface="Arial" panose="020B0604020202020204" pitchFamily="34" charset="0"/>
              <a:buChar char="•"/>
            </a:pPr>
            <a:r>
              <a:rPr lang="en-US" dirty="0"/>
              <a:t>Ventilation times decreased</a:t>
            </a:r>
          </a:p>
          <a:p>
            <a:pPr marL="342900" indent="-342900">
              <a:buFont typeface="Arial" panose="020B0604020202020204" pitchFamily="34" charset="0"/>
              <a:buChar char="•"/>
            </a:pPr>
            <a:r>
              <a:rPr lang="en-US" dirty="0"/>
              <a:t>New guidelines developed</a:t>
            </a:r>
          </a:p>
          <a:p>
            <a:pPr marL="342900" indent="-342900">
              <a:buFont typeface="Arial" panose="020B0604020202020204" pitchFamily="34" charset="0"/>
              <a:buChar char="•"/>
            </a:pPr>
            <a:r>
              <a:rPr lang="en-US" dirty="0"/>
              <a:t>CPT coding and billing improved</a:t>
            </a:r>
          </a:p>
        </p:txBody>
      </p:sp>
      <p:pic>
        <p:nvPicPr>
          <p:cNvPr id="1026" name="Picture 2" descr="Wow Stock Illustration - Download Image Now - Awe, Majestic, Comic Book -  iStock">
            <a:extLst>
              <a:ext uri="{FF2B5EF4-FFF2-40B4-BE49-F238E27FC236}">
                <a16:creationId xmlns:a16="http://schemas.microsoft.com/office/drawing/2014/main" id="{D98B8D8D-3FDA-B80D-9B53-CEFB82AAC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014" y="242546"/>
            <a:ext cx="3378286" cy="247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02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CME That Counts for Maintenance Of Certification (MOC)</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a:blip r:embed="rId3"/>
          <a:stretch>
            <a:fillRect/>
          </a:stretch>
        </p:blipFill>
        <p:spPr>
          <a:xfrm>
            <a:off x="1401431" y="1038648"/>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1144578" y="1704087"/>
            <a:ext cx="5441157" cy="50455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1231135B-B569-9259-9307-746BA68ECC6C}"/>
              </a:ext>
            </a:extLst>
          </p:cNvPr>
          <p:cNvSpPr/>
          <p:nvPr/>
        </p:nvSpPr>
        <p:spPr>
          <a:xfrm>
            <a:off x="8090900" y="1704087"/>
            <a:ext cx="1261287" cy="825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5841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74D9-E1F7-CA46-9D98-7331F6FBF5D8}"/>
              </a:ext>
            </a:extLst>
          </p:cNvPr>
          <p:cNvSpPr>
            <a:spLocks noGrp="1"/>
          </p:cNvSpPr>
          <p:nvPr>
            <p:ph type="title"/>
          </p:nvPr>
        </p:nvSpPr>
        <p:spPr/>
        <p:txBody>
          <a:bodyPr/>
          <a:lstStyle/>
          <a:p>
            <a:r>
              <a:rPr lang="en-US" dirty="0"/>
              <a:t>MOC Reporting Update</a:t>
            </a:r>
          </a:p>
        </p:txBody>
      </p:sp>
      <p:sp>
        <p:nvSpPr>
          <p:cNvPr id="3" name="Content Placeholder 2">
            <a:extLst>
              <a:ext uri="{FF2B5EF4-FFF2-40B4-BE49-F238E27FC236}">
                <a16:creationId xmlns:a16="http://schemas.microsoft.com/office/drawing/2014/main" id="{47AC28C4-DAEF-58EA-C55F-257F500CB754}"/>
              </a:ext>
            </a:extLst>
          </p:cNvPr>
          <p:cNvSpPr>
            <a:spLocks noGrp="1"/>
          </p:cNvSpPr>
          <p:nvPr>
            <p:ph idx="1"/>
          </p:nvPr>
        </p:nvSpPr>
        <p:spPr/>
        <p:txBody>
          <a:bodyPr/>
          <a:lstStyle/>
          <a:p>
            <a:pPr marL="342900" indent="-342900">
              <a:buFont typeface="Arial" panose="020B0604020202020204" pitchFamily="34" charset="0"/>
              <a:buChar char="•"/>
            </a:pPr>
            <a:r>
              <a:rPr lang="en-US" dirty="0"/>
              <a:t>Last year we implemented an update on EthosCE to make MOC credit claim and reporting easier.</a:t>
            </a:r>
          </a:p>
          <a:p>
            <a:pPr marL="342900" indent="-342900">
              <a:buFont typeface="Arial" panose="020B0604020202020204" pitchFamily="34" charset="0"/>
              <a:buChar char="•"/>
            </a:pPr>
            <a:r>
              <a:rPr lang="en-US" dirty="0"/>
              <a:t>Learners no longer have to enter their birthday and board information after every session.</a:t>
            </a:r>
          </a:p>
          <a:p>
            <a:pPr marL="342900" indent="-342900">
              <a:buFont typeface="Arial" panose="020B0604020202020204" pitchFamily="34" charset="0"/>
              <a:buChar char="•"/>
            </a:pPr>
            <a:r>
              <a:rPr lang="en-US" dirty="0"/>
              <a:t>Instead, learners will put their birthday and board information in their profile. </a:t>
            </a:r>
          </a:p>
          <a:p>
            <a:pPr marL="342900" indent="-342900">
              <a:buFont typeface="Arial" panose="020B0604020202020204" pitchFamily="34" charset="0"/>
              <a:buChar char="•"/>
            </a:pPr>
            <a:r>
              <a:rPr lang="en-US" dirty="0"/>
              <a:t>Reporting of learner participation in activities designated for MOC will be done immediately after the learner claims the MOC credit. </a:t>
            </a:r>
          </a:p>
          <a:p>
            <a:pPr marL="804863" lvl="1" indent="-342900"/>
            <a:r>
              <a:rPr lang="en-US" dirty="0"/>
              <a:t>The LMS now has automatic reporting capabilities with the boards through our Joint Accreditation reporting system.</a:t>
            </a:r>
          </a:p>
          <a:p>
            <a:pPr marL="342900" indent="-342900">
              <a:buFont typeface="Arial" panose="020B0604020202020204" pitchFamily="34" charset="0"/>
              <a:buChar char="•"/>
            </a:pPr>
            <a:r>
              <a:rPr lang="en-US" dirty="0"/>
              <a:t>Automatic reporting for ABTS and ABOS, and ABA Patient Safety are being added by the LMS developers now. In the unlikely event the credits are not done by the start of the new academic year, we will manually report these credits. </a:t>
            </a:r>
          </a:p>
        </p:txBody>
      </p:sp>
      <p:sp>
        <p:nvSpPr>
          <p:cNvPr id="5" name="TextBox 4">
            <a:extLst>
              <a:ext uri="{FF2B5EF4-FFF2-40B4-BE49-F238E27FC236}">
                <a16:creationId xmlns:a16="http://schemas.microsoft.com/office/drawing/2014/main" id="{9A74632D-AC28-5781-B002-7415B9AB0673}"/>
              </a:ext>
            </a:extLst>
          </p:cNvPr>
          <p:cNvSpPr txBox="1"/>
          <p:nvPr/>
        </p:nvSpPr>
        <p:spPr>
          <a:xfrm>
            <a:off x="497072" y="5419266"/>
            <a:ext cx="11368863" cy="461665"/>
          </a:xfrm>
          <a:prstGeom prst="rect">
            <a:avLst/>
          </a:prstGeom>
          <a:noFill/>
        </p:spPr>
        <p:txBody>
          <a:bodyPr wrap="square">
            <a:spAutoFit/>
          </a:bodyPr>
          <a:lstStyle/>
          <a:p>
            <a:r>
              <a:rPr lang="en-US" sz="2400" b="1" i="1" dirty="0"/>
              <a:t>Please remind your learners to update their profiles!</a:t>
            </a:r>
          </a:p>
        </p:txBody>
      </p:sp>
    </p:spTree>
    <p:extLst>
      <p:ext uri="{BB962C8B-B14F-4D97-AF65-F5344CB8AC3E}">
        <p14:creationId xmlns:p14="http://schemas.microsoft.com/office/powerpoint/2010/main" val="196841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F04E-7554-4318-9683-519393BB8699}"/>
              </a:ext>
            </a:extLst>
          </p:cNvPr>
          <p:cNvSpPr>
            <a:spLocks noGrp="1"/>
          </p:cNvSpPr>
          <p:nvPr>
            <p:ph type="title"/>
          </p:nvPr>
        </p:nvSpPr>
        <p:spPr/>
        <p:txBody>
          <a:bodyPr/>
          <a:lstStyle/>
          <a:p>
            <a:r>
              <a:rPr lang="en-US" dirty="0"/>
              <a:t>Skills for Professional Development </a:t>
            </a:r>
          </a:p>
        </p:txBody>
      </p:sp>
      <p:sp>
        <p:nvSpPr>
          <p:cNvPr id="3" name="Content Placeholder 2">
            <a:extLst>
              <a:ext uri="{FF2B5EF4-FFF2-40B4-BE49-F238E27FC236}">
                <a16:creationId xmlns:a16="http://schemas.microsoft.com/office/drawing/2014/main" id="{52EC7E10-2C58-46AD-A11A-9F70211950C1}"/>
              </a:ext>
            </a:extLst>
          </p:cNvPr>
          <p:cNvSpPr>
            <a:spLocks noGrp="1"/>
          </p:cNvSpPr>
          <p:nvPr>
            <p:ph idx="1"/>
          </p:nvPr>
        </p:nvSpPr>
        <p:spPr>
          <a:xfrm>
            <a:off x="641350" y="1036320"/>
            <a:ext cx="10902950" cy="4978718"/>
          </a:xfrm>
        </p:spPr>
        <p:txBody>
          <a:bodyPr/>
          <a:lstStyle/>
          <a:p>
            <a:pPr marL="285750" indent="-285750" algn="l">
              <a:buFont typeface="Arial" panose="020B0604020202020204" pitchFamily="34" charset="0"/>
              <a:buChar char="•"/>
            </a:pPr>
            <a:r>
              <a:rPr lang="en-US" sz="1600" dirty="0"/>
              <a:t>Compliance with Mass General Brigham CPD’s requirements for Joint Accreditation standards:</a:t>
            </a:r>
          </a:p>
          <a:p>
            <a:pPr marL="747713" lvl="1" indent="-285750"/>
            <a:r>
              <a:rPr lang="en-US" sz="1600" dirty="0"/>
              <a:t>Collect disclosures and attestations from speakers. Escalate as needed to ensure compliance with deadlines.</a:t>
            </a:r>
          </a:p>
          <a:p>
            <a:pPr marL="742950" lvl="1" indent="-285750" algn="l">
              <a:buFont typeface="Arial" panose="020B0604020202020204" pitchFamily="34" charset="0"/>
              <a:buChar char="•"/>
            </a:pPr>
            <a:r>
              <a:rPr lang="en-US" sz="1600" dirty="0"/>
              <a:t>Submit timely documentation of series accreditation materials for CPD review</a:t>
            </a:r>
          </a:p>
          <a:p>
            <a:pPr marL="1143000" lvl="2" indent="-228600" algn="l">
              <a:buFont typeface="Arial" panose="020B0604020202020204" pitchFamily="34" charset="0"/>
              <a:buChar char="•"/>
            </a:pPr>
            <a:r>
              <a:rPr lang="en-US" sz="1600" dirty="0"/>
              <a:t>Documentation for each session includes:</a:t>
            </a:r>
          </a:p>
          <a:p>
            <a:pPr marL="1600200" lvl="3" indent="-228600" algn="l">
              <a:buFont typeface="Arial" panose="020B0604020202020204" pitchFamily="34" charset="0"/>
              <a:buChar char="•"/>
            </a:pPr>
            <a:r>
              <a:rPr lang="en-US" sz="1600" dirty="0"/>
              <a:t>Speaker and planner disclosure and attestation forms</a:t>
            </a:r>
          </a:p>
          <a:p>
            <a:pPr marL="1600200" lvl="3" indent="-228600" algn="l">
              <a:buFont typeface="Arial" panose="020B0604020202020204" pitchFamily="34" charset="0"/>
              <a:buChar char="•"/>
            </a:pPr>
            <a:r>
              <a:rPr lang="en-US" sz="1600" dirty="0"/>
              <a:t>Mitigation forms for speakers with financial relationships to disclose</a:t>
            </a:r>
          </a:p>
          <a:p>
            <a:pPr marL="1600200" lvl="3" indent="-228600" algn="l">
              <a:buFont typeface="Arial" panose="020B0604020202020204" pitchFamily="34" charset="0"/>
              <a:buChar char="•"/>
            </a:pPr>
            <a:r>
              <a:rPr lang="en-US" sz="1600" dirty="0"/>
              <a:t>Session announcements</a:t>
            </a:r>
          </a:p>
          <a:p>
            <a:pPr marL="1600200" lvl="3" indent="-228600" algn="l">
              <a:buFont typeface="Arial" panose="020B0604020202020204" pitchFamily="34" charset="0"/>
              <a:buChar char="•"/>
            </a:pPr>
            <a:r>
              <a:rPr lang="en-US" sz="1600" dirty="0"/>
              <a:t>Disclosure summary for session as displayed to learners</a:t>
            </a:r>
          </a:p>
          <a:p>
            <a:pPr marL="1600200" lvl="3" indent="-228600" algn="l">
              <a:buFont typeface="Arial" panose="020B0604020202020204" pitchFamily="34" charset="0"/>
              <a:buChar char="•"/>
            </a:pPr>
            <a:r>
              <a:rPr lang="en-US" sz="1600" dirty="0"/>
              <a:t>Attendance SMS code</a:t>
            </a:r>
          </a:p>
          <a:p>
            <a:pPr marL="1143000" lvl="2" indent="-228600" algn="l">
              <a:buFont typeface="Arial" panose="020B0604020202020204" pitchFamily="34" charset="0"/>
              <a:buChar char="•"/>
            </a:pPr>
            <a:r>
              <a:rPr lang="en-US" sz="1600" dirty="0"/>
              <a:t>Documentation for series check-ins includes:</a:t>
            </a:r>
          </a:p>
          <a:p>
            <a:pPr marL="1600200" lvl="3" indent="-228600" algn="l">
              <a:buFont typeface="Arial" panose="020B0604020202020204" pitchFamily="34" charset="0"/>
              <a:buChar char="•"/>
            </a:pPr>
            <a:r>
              <a:rPr lang="en-US" sz="1600" dirty="0"/>
              <a:t>Series session list with each session title, speaker and date</a:t>
            </a:r>
          </a:p>
          <a:p>
            <a:pPr marL="1600200" lvl="3" indent="-228600" algn="l">
              <a:buFont typeface="Arial" panose="020B0604020202020204" pitchFamily="34" charset="0"/>
              <a:buChar char="•"/>
            </a:pPr>
            <a:r>
              <a:rPr lang="en-US" sz="1600" dirty="0"/>
              <a:t>Evaluation summary</a:t>
            </a:r>
          </a:p>
          <a:p>
            <a:pPr marL="1600200" lvl="3" indent="-228600" algn="l">
              <a:buFont typeface="Arial" panose="020B0604020202020204" pitchFamily="34" charset="0"/>
              <a:buChar char="•"/>
            </a:pPr>
            <a:r>
              <a:rPr lang="en-US" sz="1600" dirty="0"/>
              <a:t>Answers to any CPD questions</a:t>
            </a:r>
          </a:p>
          <a:p>
            <a:pPr marL="285750" indent="-285750" algn="l">
              <a:buFont typeface="Arial" panose="020B0604020202020204" pitchFamily="34" charset="0"/>
              <a:buChar char="•"/>
            </a:pPr>
            <a:r>
              <a:rPr lang="en-US" sz="1600" dirty="0"/>
              <a:t>Build each new session on EthosCE, the Mass General Brigham CPD’s learning management system. In 2021, coordinators were required to attend a training on how to use EthosCE. Coordinators create new sessions by copying a sample session built by CPD. Coordinators must ensure that the dates, times and titles for each session they build are accurate. Coordinators upload disclosures before each session. CPD reviews for approval. When CPD approves the session, the coordinator obtains the attendance SMS code and shares with the audience.</a:t>
            </a:r>
          </a:p>
          <a:p>
            <a:pPr marL="285750" indent="-285750" algn="l">
              <a:buFont typeface="Arial" panose="020B0604020202020204" pitchFamily="34" charset="0"/>
              <a:buChar char="•"/>
            </a:pPr>
            <a:r>
              <a:rPr lang="en-US" sz="1600" dirty="0"/>
              <a:t>Download evaluation reports for series.</a:t>
            </a:r>
          </a:p>
          <a:p>
            <a:pPr marL="285750" indent="-285750" algn="l">
              <a:buFont typeface="Arial" panose="020B0604020202020204" pitchFamily="34" charset="0"/>
              <a:buChar char="•"/>
            </a:pPr>
            <a:r>
              <a:rPr lang="en-US" sz="1600" dirty="0"/>
              <a:t>Provide customer service to series attendees. Escalate issues that coordinator can’t resolve on own to CPD</a:t>
            </a:r>
          </a:p>
        </p:txBody>
      </p:sp>
      <p:sp>
        <p:nvSpPr>
          <p:cNvPr id="4" name="Footer Placeholder 3">
            <a:extLst>
              <a:ext uri="{FF2B5EF4-FFF2-40B4-BE49-F238E27FC236}">
                <a16:creationId xmlns:a16="http://schemas.microsoft.com/office/drawing/2014/main" id="{9BE83206-DCCC-4CCA-89FD-48123AE26C15}"/>
              </a:ext>
            </a:extLst>
          </p:cNvPr>
          <p:cNvSpPr>
            <a:spLocks noGrp="1"/>
          </p:cNvSpPr>
          <p:nvPr>
            <p:ph type="ftr" sz="quarter" idx="15"/>
          </p:nvPr>
        </p:nvSpPr>
        <p:spPr/>
        <p:txBody>
          <a:bodyPr/>
          <a:lstStyle/>
          <a:p>
            <a:r>
              <a:rPr lang="en-US" dirty="0"/>
              <a:t>Continuing Professional Development | Mass General Brigham |  Confidential—do not copy or distribute</a:t>
            </a:r>
          </a:p>
        </p:txBody>
      </p:sp>
      <p:pic>
        <p:nvPicPr>
          <p:cNvPr id="6" name="Picture 5" descr="Icon&#10;&#10;Description automatically generated">
            <a:extLst>
              <a:ext uri="{FF2B5EF4-FFF2-40B4-BE49-F238E27FC236}">
                <a16:creationId xmlns:a16="http://schemas.microsoft.com/office/drawing/2014/main" id="{7FEC15EA-7475-42B5-9C1D-FC5D557ADAA7}"/>
              </a:ext>
            </a:extLst>
          </p:cNvPr>
          <p:cNvPicPr>
            <a:picLocks noChangeAspect="1"/>
          </p:cNvPicPr>
          <p:nvPr/>
        </p:nvPicPr>
        <p:blipFill>
          <a:blip r:embed="rId2"/>
          <a:stretch>
            <a:fillRect/>
          </a:stretch>
        </p:blipFill>
        <p:spPr>
          <a:xfrm>
            <a:off x="9502432" y="1827541"/>
            <a:ext cx="1886262" cy="1886262"/>
          </a:xfrm>
          <a:prstGeom prst="rect">
            <a:avLst/>
          </a:prstGeom>
        </p:spPr>
      </p:pic>
    </p:spTree>
    <p:extLst>
      <p:ext uri="{BB962C8B-B14F-4D97-AF65-F5344CB8AC3E}">
        <p14:creationId xmlns:p14="http://schemas.microsoft.com/office/powerpoint/2010/main" val="1995080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786872"/>
            <a:ext cx="10902950" cy="4023360"/>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7" name="Picture 6" descr="Logo, company name&#10;&#10;Description automatically generated">
            <a:extLst>
              <a:ext uri="{FF2B5EF4-FFF2-40B4-BE49-F238E27FC236}">
                <a16:creationId xmlns:a16="http://schemas.microsoft.com/office/drawing/2014/main" id="{51217C84-5FEB-4561-98D3-B9B40E094911}"/>
              </a:ext>
            </a:extLst>
          </p:cNvPr>
          <p:cNvPicPr>
            <a:picLocks noChangeAspect="1"/>
          </p:cNvPicPr>
          <p:nvPr/>
        </p:nvPicPr>
        <p:blipFill>
          <a:blip r:embed="rId3"/>
          <a:stretch>
            <a:fillRect/>
          </a:stretch>
        </p:blipFill>
        <p:spPr>
          <a:xfrm>
            <a:off x="6640531" y="322309"/>
            <a:ext cx="1459978" cy="1459978"/>
          </a:xfrm>
          <a:prstGeom prst="rect">
            <a:avLst/>
          </a:prstGeom>
        </p:spPr>
      </p:pic>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4"/>
          <a:stretch>
            <a:fillRect/>
          </a:stretch>
        </p:blipFill>
        <p:spPr>
          <a:xfrm>
            <a:off x="8100509" y="326894"/>
            <a:ext cx="1450807" cy="1450807"/>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PartnersCPD@partners.org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724597"/>
            <a:ext cx="10902950" cy="956516"/>
          </a:xfrm>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7700" y="1247452"/>
            <a:ext cx="9626290" cy="5029743"/>
          </a:xfrm>
        </p:spPr>
        <p:txBody>
          <a:bodyPr/>
          <a:lstStyle/>
          <a:p>
            <a:r>
              <a:rPr lang="en-US" b="1" dirty="0"/>
              <a:t>Proposal Deadlines:</a:t>
            </a:r>
          </a:p>
          <a:p>
            <a:pPr lvl="1"/>
            <a:r>
              <a:rPr lang="en-US" sz="1800" dirty="0"/>
              <a:t>Series beginning in July or August 2024: March 29, 2024</a:t>
            </a:r>
          </a:p>
          <a:p>
            <a:pPr lvl="1"/>
            <a:r>
              <a:rPr lang="en-US" sz="1800" dirty="0"/>
              <a:t>Series beginning September 1, 2024, or later: May 31, 2024</a:t>
            </a:r>
          </a:p>
          <a:p>
            <a:pPr lvl="1"/>
            <a:endParaRPr lang="en-US" dirty="0"/>
          </a:p>
          <a:p>
            <a:r>
              <a:rPr lang="en-US" b="1" dirty="0"/>
              <a:t>Late Fees:</a:t>
            </a:r>
          </a:p>
          <a:p>
            <a:pPr lvl="1"/>
            <a:r>
              <a:rPr lang="en-US" sz="1800" dirty="0"/>
              <a:t>Proposals received more than 1 week after the deadline will incur a non-refundable late fee of $500.</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Tuesdays 10:30 to 11:30</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Zoom link</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u="sng" dirty="0">
              <a:solidFill>
                <a:srgbClr val="0563C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u="sng" dirty="0">
              <a:solidFill>
                <a:srgbClr val="0563C1"/>
              </a:solidFill>
              <a:latin typeface="Calibri" panose="020F0502020204030204" pitchFamily="34" charset="0"/>
              <a:ea typeface="Calibri" panose="020F0502020204030204" pitchFamily="34" charset="0"/>
            </a:endParaRPr>
          </a:p>
          <a:p>
            <a:r>
              <a:rPr lang="en-US" b="1" dirty="0"/>
              <a:t>You’re Invited!</a:t>
            </a:r>
          </a:p>
          <a:p>
            <a:pPr marL="285750" indent="-285750">
              <a:buFont typeface="Arial" panose="020B0604020202020204" pitchFamily="34" charset="0"/>
              <a:buChar char="•"/>
            </a:pPr>
            <a:r>
              <a:rPr lang="en-US" sz="1800" b="1" dirty="0"/>
              <a:t>Save the Date: May 31, 2024: </a:t>
            </a:r>
            <a:r>
              <a:rPr lang="en-US" sz="1800" dirty="0"/>
              <a:t>In-person and virtual presentation from </a:t>
            </a:r>
            <a:r>
              <a:rPr lang="en-US" sz="1800" b="1" dirty="0"/>
              <a:t>Dr. Graham McMahon</a:t>
            </a:r>
            <a:r>
              <a:rPr lang="en-US" sz="1800" dirty="0"/>
              <a:t>, President and CEO of the Accreditation Council of Continuing Medical Education (ACCME) </a:t>
            </a:r>
            <a:endParaRPr lang="en-US" sz="1800" dirty="0">
              <a:effectLst/>
              <a:latin typeface="Calibri" panose="020F0502020204030204" pitchFamily="34" charset="0"/>
              <a:ea typeface="Calibri" panose="020F0502020204030204" pitchFamily="34" charset="0"/>
            </a:endParaRPr>
          </a:p>
          <a:p>
            <a:pPr marL="233363" lvl="1" indent="0">
              <a:buNone/>
            </a:pPr>
            <a:endParaRPr lang="en-US" dirty="0"/>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267289" y="580805"/>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2024 Training</a:t>
            </a:r>
            <a:br>
              <a:rPr lang="en-US" dirty="0"/>
            </a:br>
            <a:br>
              <a:rPr lang="en-US" dirty="0"/>
            </a:br>
            <a:endParaRPr lang="en-US" dirty="0"/>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524107" y="1036321"/>
            <a:ext cx="11020193" cy="5240874"/>
          </a:xfrm>
        </p:spPr>
        <p:txBody>
          <a:bodyPr/>
          <a:lstStyle/>
          <a:p>
            <a:endParaRPr lang="en-US" dirty="0"/>
          </a:p>
          <a:p>
            <a:pPr lvl="1"/>
            <a:endParaRPr lang="en-US" dirty="0"/>
          </a:p>
          <a:p>
            <a:pPr lvl="1"/>
            <a:endParaRPr lang="en-US" dirty="0"/>
          </a:p>
          <a:p>
            <a:pPr lvl="1"/>
            <a:endParaRPr lang="en-US" dirty="0"/>
          </a:p>
          <a:p>
            <a:pPr lvl="1"/>
            <a:endParaRPr lang="en-US" dirty="0"/>
          </a:p>
          <a:p>
            <a:r>
              <a:rPr lang="en-US" b="1" dirty="0"/>
              <a:t>			</a:t>
            </a:r>
          </a:p>
          <a:p>
            <a:pPr marL="233363" lvl="1" indent="0">
              <a:buNone/>
            </a:pPr>
            <a:endParaRPr lang="en-US" dirty="0">
              <a:highlight>
                <a:srgbClr val="FFFF00"/>
              </a:highlight>
            </a:endParaRPr>
          </a:p>
          <a:p>
            <a:pPr marL="233363" lvl="1" indent="0">
              <a:buNone/>
            </a:pPr>
            <a:endParaRPr lang="en-US" dirty="0">
              <a:highlight>
                <a:srgbClr val="FFFF00"/>
              </a:highlight>
            </a:endParaRPr>
          </a:p>
          <a:p>
            <a:pPr marL="233363" lvl="1" indent="0">
              <a:buNone/>
            </a:pPr>
            <a:endParaRPr lang="en-US" dirty="0">
              <a:highlight>
                <a:srgbClr val="FFFF00"/>
              </a:highlight>
            </a:endParaRPr>
          </a:p>
          <a:p>
            <a:pPr marL="233363" lvl="1" indent="0">
              <a:buNone/>
            </a:pPr>
            <a:endParaRPr lang="en-US" dirty="0"/>
          </a:p>
          <a:p>
            <a:pPr lvl="1"/>
            <a:endParaRPr lang="en-US" dirty="0"/>
          </a:p>
        </p:txBody>
      </p:sp>
      <p:graphicFrame>
        <p:nvGraphicFramePr>
          <p:cNvPr id="11" name="Table 11">
            <a:extLst>
              <a:ext uri="{FF2B5EF4-FFF2-40B4-BE49-F238E27FC236}">
                <a16:creationId xmlns:a16="http://schemas.microsoft.com/office/drawing/2014/main" id="{7495FBEF-151A-FF11-36E8-F962275D8BC4}"/>
              </a:ext>
            </a:extLst>
          </p:cNvPr>
          <p:cNvGraphicFramePr>
            <a:graphicFrameLocks noGrp="1"/>
          </p:cNvGraphicFramePr>
          <p:nvPr>
            <p:extLst>
              <p:ext uri="{D42A27DB-BD31-4B8C-83A1-F6EECF244321}">
                <p14:modId xmlns:p14="http://schemas.microsoft.com/office/powerpoint/2010/main" val="1831748148"/>
              </p:ext>
            </p:extLst>
          </p:nvPr>
        </p:nvGraphicFramePr>
        <p:xfrm>
          <a:off x="582729" y="1171926"/>
          <a:ext cx="9982108" cy="4673261"/>
        </p:xfrm>
        <a:graphic>
          <a:graphicData uri="http://schemas.openxmlformats.org/drawingml/2006/table">
            <a:tbl>
              <a:tblPr firstRow="1" bandRow="1">
                <a:tableStyleId>{5C22544A-7EE6-4342-B048-85BDC9FD1C3A}</a:tableStyleId>
              </a:tblPr>
              <a:tblGrid>
                <a:gridCol w="2961543">
                  <a:extLst>
                    <a:ext uri="{9D8B030D-6E8A-4147-A177-3AD203B41FA5}">
                      <a16:colId xmlns:a16="http://schemas.microsoft.com/office/drawing/2014/main" val="1960639092"/>
                    </a:ext>
                  </a:extLst>
                </a:gridCol>
                <a:gridCol w="4898862">
                  <a:extLst>
                    <a:ext uri="{9D8B030D-6E8A-4147-A177-3AD203B41FA5}">
                      <a16:colId xmlns:a16="http://schemas.microsoft.com/office/drawing/2014/main" val="1162147095"/>
                    </a:ext>
                  </a:extLst>
                </a:gridCol>
                <a:gridCol w="2121703">
                  <a:extLst>
                    <a:ext uri="{9D8B030D-6E8A-4147-A177-3AD203B41FA5}">
                      <a16:colId xmlns:a16="http://schemas.microsoft.com/office/drawing/2014/main" val="1510477774"/>
                    </a:ext>
                  </a:extLst>
                </a:gridCol>
              </a:tblGrid>
              <a:tr h="741341">
                <a:tc>
                  <a:txBody>
                    <a:bodyPr/>
                    <a:lstStyle/>
                    <a:p>
                      <a:r>
                        <a:rPr lang="en-US" dirty="0"/>
                        <a:t>Training type</a:t>
                      </a:r>
                    </a:p>
                  </a:txBody>
                  <a:tcPr/>
                </a:tc>
                <a:tc>
                  <a:txBody>
                    <a:bodyPr/>
                    <a:lstStyle/>
                    <a:p>
                      <a:r>
                        <a:rPr lang="en-US" dirty="0"/>
                        <a:t>Required/Recommended Audience</a:t>
                      </a:r>
                    </a:p>
                  </a:txBody>
                  <a:tcPr/>
                </a:tc>
                <a:tc>
                  <a:txBody>
                    <a:bodyPr/>
                    <a:lstStyle/>
                    <a:p>
                      <a:r>
                        <a:rPr lang="en-US" dirty="0"/>
                        <a:t>Training Date</a:t>
                      </a:r>
                    </a:p>
                  </a:txBody>
                  <a:tcPr/>
                </a:tc>
                <a:extLst>
                  <a:ext uri="{0D108BD9-81ED-4DB2-BD59-A6C34878D82A}">
                    <a16:rowId xmlns:a16="http://schemas.microsoft.com/office/drawing/2014/main" val="3511995075"/>
                  </a:ext>
                </a:extLst>
              </a:tr>
              <a:tr h="741341">
                <a:tc>
                  <a:txBody>
                    <a:bodyPr/>
                    <a:lstStyle/>
                    <a:p>
                      <a:r>
                        <a:rPr lang="en-US" b="1" dirty="0"/>
                        <a:t>Annual Training</a:t>
                      </a:r>
                      <a:endParaRPr lang="en-US" dirty="0"/>
                    </a:p>
                  </a:txBody>
                  <a:tcPr/>
                </a:tc>
                <a:tc>
                  <a:txBody>
                    <a:bodyPr/>
                    <a:lstStyle/>
                    <a:p>
                      <a:pPr marL="342900" indent="-342900">
                        <a:buFont typeface="Arial" panose="020B0604020202020204" pitchFamily="34" charset="0"/>
                        <a:buChar char="•"/>
                      </a:pPr>
                      <a:r>
                        <a:rPr lang="en-US" dirty="0"/>
                        <a:t>Recommended for all course directors and series admins</a:t>
                      </a:r>
                    </a:p>
                    <a:p>
                      <a:pPr marL="342900" indent="-342900">
                        <a:buFont typeface="Arial" panose="020B0604020202020204" pitchFamily="34" charset="0"/>
                        <a:buChar char="•"/>
                      </a:pPr>
                      <a:r>
                        <a:rPr lang="en-US" dirty="0"/>
                        <a:t>Required for admin access to the series</a:t>
                      </a:r>
                    </a:p>
                  </a:txBody>
                  <a:tcPr/>
                </a:tc>
                <a:tc>
                  <a:txBody>
                    <a:bodyPr/>
                    <a:lstStyle/>
                    <a:p>
                      <a:r>
                        <a:rPr lang="en-US" dirty="0"/>
                        <a:t>March 21, 2024 (today)</a:t>
                      </a:r>
                    </a:p>
                  </a:txBody>
                  <a:tcPr/>
                </a:tc>
                <a:extLst>
                  <a:ext uri="{0D108BD9-81ED-4DB2-BD59-A6C34878D82A}">
                    <a16:rowId xmlns:a16="http://schemas.microsoft.com/office/drawing/2014/main" val="1595897064"/>
                  </a:ext>
                </a:extLst>
              </a:tr>
              <a:tr h="741341">
                <a:tc>
                  <a:txBody>
                    <a:bodyPr/>
                    <a:lstStyle/>
                    <a:p>
                      <a:r>
                        <a:rPr lang="en-US" b="1" dirty="0"/>
                        <a:t>Coordinator Refresher Trainings</a:t>
                      </a:r>
                    </a:p>
                  </a:txBody>
                  <a:tcPr/>
                </a:tc>
                <a:tc>
                  <a:txBody>
                    <a:bodyPr/>
                    <a:lstStyle/>
                    <a:p>
                      <a:pPr marL="285750" indent="-285750">
                        <a:buFont typeface="Arial" panose="020B0604020202020204" pitchFamily="34" charset="0"/>
                        <a:buChar char="•"/>
                      </a:pPr>
                      <a:r>
                        <a:rPr lang="en-US" dirty="0"/>
                        <a:t>Recommended for all new series admins and returning admins who would like a refresher on the process</a:t>
                      </a:r>
                    </a:p>
                  </a:txBody>
                  <a:tcPr/>
                </a:tc>
                <a:tc>
                  <a:txBody>
                    <a:bodyPr/>
                    <a:lstStyle/>
                    <a:p>
                      <a:r>
                        <a:rPr lang="en-US" dirty="0"/>
                        <a:t>April 18, 2024</a:t>
                      </a:r>
                    </a:p>
                  </a:txBody>
                  <a:tcPr/>
                </a:tc>
                <a:extLst>
                  <a:ext uri="{0D108BD9-81ED-4DB2-BD59-A6C34878D82A}">
                    <a16:rowId xmlns:a16="http://schemas.microsoft.com/office/drawing/2014/main" val="1897187777"/>
                  </a:ext>
                </a:extLst>
              </a:tr>
              <a:tr h="429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MOC</a:t>
                      </a:r>
                    </a:p>
                    <a:p>
                      <a:endParaRPr lang="en-US" b="1" dirty="0"/>
                    </a:p>
                  </a:txBody>
                  <a:tcPr/>
                </a:tc>
                <a:tc>
                  <a:txBody>
                    <a:bodyPr/>
                    <a:lstStyle/>
                    <a:p>
                      <a:pPr marL="285750" indent="-285750">
                        <a:buFont typeface="Arial" panose="020B0604020202020204" pitchFamily="34" charset="0"/>
                        <a:buChar char="•"/>
                      </a:pPr>
                      <a:r>
                        <a:rPr lang="en-US" dirty="0"/>
                        <a:t>Recommended for series offering MOC credit (especially ABIM, ABP, ABOHNS)</a:t>
                      </a:r>
                    </a:p>
                    <a:p>
                      <a:pPr marL="285750" indent="-285750">
                        <a:buFont typeface="Arial" panose="020B0604020202020204" pitchFamily="34" charset="0"/>
                        <a:buChar cha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2024</a:t>
                      </a:r>
                    </a:p>
                    <a:p>
                      <a:endParaRPr lang="en-US" dirty="0"/>
                    </a:p>
                  </a:txBody>
                  <a:tcPr/>
                </a:tc>
                <a:extLst>
                  <a:ext uri="{0D108BD9-81ED-4DB2-BD59-A6C34878D82A}">
                    <a16:rowId xmlns:a16="http://schemas.microsoft.com/office/drawing/2014/main" val="2356847971"/>
                  </a:ext>
                </a:extLst>
              </a:tr>
              <a:tr h="429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Owner/Employee and Mitigation Refresher</a:t>
                      </a:r>
                    </a:p>
                    <a:p>
                      <a:endParaRPr lang="en-US"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Recommended for series that have owner or employee speakers, and for reviewers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June 2024</a:t>
                      </a:r>
                    </a:p>
                    <a:p>
                      <a:endParaRPr lang="en-US" dirty="0"/>
                    </a:p>
                  </a:txBody>
                  <a:tcPr/>
                </a:tc>
                <a:extLst>
                  <a:ext uri="{0D108BD9-81ED-4DB2-BD59-A6C34878D82A}">
                    <a16:rowId xmlns:a16="http://schemas.microsoft.com/office/drawing/2014/main" val="2206915464"/>
                  </a:ext>
                </a:extLst>
              </a:tr>
            </a:tbl>
          </a:graphicData>
        </a:graphic>
      </p:graphicFrame>
      <p:sp>
        <p:nvSpPr>
          <p:cNvPr id="2" name="TextBox 1">
            <a:extLst>
              <a:ext uri="{FF2B5EF4-FFF2-40B4-BE49-F238E27FC236}">
                <a16:creationId xmlns:a16="http://schemas.microsoft.com/office/drawing/2014/main" id="{75D13F6C-46F6-AE39-1498-F233BFAC454C}"/>
              </a:ext>
            </a:extLst>
          </p:cNvPr>
          <p:cNvSpPr txBox="1"/>
          <p:nvPr/>
        </p:nvSpPr>
        <p:spPr>
          <a:xfrm>
            <a:off x="1456810" y="6114220"/>
            <a:ext cx="8957837" cy="369332"/>
          </a:xfrm>
          <a:prstGeom prst="rect">
            <a:avLst/>
          </a:prstGeom>
          <a:noFill/>
        </p:spPr>
        <p:txBody>
          <a:bodyPr wrap="none" rtlCol="0">
            <a:spAutoFit/>
          </a:bodyPr>
          <a:lstStyle/>
          <a:p>
            <a:r>
              <a:rPr lang="en-US" b="1" i="1" dirty="0"/>
              <a:t>All trainings will be recorded and archived on </a:t>
            </a:r>
            <a:r>
              <a:rPr lang="en-US" b="1" i="1" dirty="0">
                <a:ea typeface="+mn-lt"/>
                <a:cs typeface="+mn-lt"/>
                <a:hlinkClick r:id="rId7"/>
              </a:rPr>
              <a:t>https://cpd.partners.org/series-coordinators</a:t>
            </a:r>
            <a:r>
              <a:rPr lang="en-US" b="1" i="1" dirty="0"/>
              <a:t> </a:t>
            </a:r>
          </a:p>
        </p:txBody>
      </p:sp>
    </p:spTree>
    <p:extLst>
      <p:ext uri="{BB962C8B-B14F-4D97-AF65-F5344CB8AC3E}">
        <p14:creationId xmlns:p14="http://schemas.microsoft.com/office/powerpoint/2010/main" val="374785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Systemwide Access to In-Hospital Series</a:t>
            </a:r>
          </a:p>
        </p:txBody>
      </p:sp>
      <p:sp>
        <p:nvSpPr>
          <p:cNvPr id="3" name="Content Placeholder 2">
            <a:extLst>
              <a:ext uri="{FF2B5EF4-FFF2-40B4-BE49-F238E27FC236}">
                <a16:creationId xmlns:a16="http://schemas.microsoft.com/office/drawing/2014/main" id="{7A196749-40B9-CA3F-6FA2-A5AA626EF1AD}"/>
              </a:ext>
            </a:extLst>
          </p:cNvPr>
          <p:cNvSpPr>
            <a:spLocks noGrp="1"/>
          </p:cNvSpPr>
          <p:nvPr>
            <p:ph idx="1"/>
          </p:nvPr>
        </p:nvSpPr>
        <p:spPr>
          <a:xfrm>
            <a:off x="641350" y="1458619"/>
            <a:ext cx="9961336" cy="1709928"/>
          </a:xfrm>
        </p:spPr>
        <p:txBody>
          <a:bodyPr/>
          <a:lstStyle/>
          <a:p>
            <a:r>
              <a:rPr lang="en-US" sz="2400" b="1" dirty="0"/>
              <a:t>Goal: Any MGB clinician will have all the information they need to easily participate in any MGB in-hospital series.</a:t>
            </a:r>
            <a:br>
              <a:rPr lang="en-US" b="1" dirty="0"/>
            </a:br>
            <a:r>
              <a:rPr lang="en-US" i="1" dirty="0"/>
              <a:t>Confidential series such as departmental M&amp;Ms &amp; Tumor Boards are excluded.</a:t>
            </a:r>
          </a:p>
          <a:p>
            <a:pPr marL="804863" lvl="1" indent="-342900"/>
            <a:endParaRPr lang="en-US" dirty="0"/>
          </a:p>
          <a:p>
            <a:pPr lvl="1" indent="0">
              <a:buNone/>
            </a:pPr>
            <a:endParaRPr lang="en-US" dirty="0"/>
          </a:p>
          <a:p>
            <a:endParaRPr lang="en-US" dirty="0"/>
          </a:p>
        </p:txBody>
      </p:sp>
      <p:sp>
        <p:nvSpPr>
          <p:cNvPr id="5" name="Content Placeholder 2">
            <a:extLst>
              <a:ext uri="{FF2B5EF4-FFF2-40B4-BE49-F238E27FC236}">
                <a16:creationId xmlns:a16="http://schemas.microsoft.com/office/drawing/2014/main" id="{2B48C66C-95AB-417F-7B3A-BB32BCE761BB}"/>
              </a:ext>
            </a:extLst>
          </p:cNvPr>
          <p:cNvSpPr txBox="1">
            <a:spLocks/>
          </p:cNvSpPr>
          <p:nvPr/>
        </p:nvSpPr>
        <p:spPr>
          <a:xfrm>
            <a:off x="641350" y="2897312"/>
            <a:ext cx="10902950" cy="32261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We will provide information about MGB series via:</a:t>
            </a:r>
          </a:p>
          <a:p>
            <a:pPr marL="342900" indent="-342900">
              <a:buFont typeface="Arial" panose="020B0604020202020204" pitchFamily="34" charset="0"/>
              <a:buChar char="•"/>
            </a:pPr>
            <a:r>
              <a:rPr lang="en-US" dirty="0"/>
              <a:t>A web page on Vitals that all MGB clinicians can easily access</a:t>
            </a:r>
          </a:p>
          <a:p>
            <a:pPr marL="342900" indent="-342900">
              <a:buFont typeface="Arial" panose="020B0604020202020204" pitchFamily="34" charset="0"/>
              <a:buChar char="•"/>
            </a:pPr>
            <a:r>
              <a:rPr lang="en-US" dirty="0"/>
              <a:t>Regular communications to MGB clinicians throughout the system, so that they know what educational opportunities are available to them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are doing this at the request of Dr. David Roberts, President of the Community Hospitals, Dr. Kevin Tucker, VP of Education, Mass General Brigham, and the Chief Academic Office Leadership</a:t>
            </a:r>
          </a:p>
          <a:p>
            <a:pPr marL="342900" indent="-342900">
              <a:buFont typeface="Arial" panose="020B0604020202020204" pitchFamily="34" charset="0"/>
              <a:buChar char="•"/>
            </a:pPr>
            <a:r>
              <a:rPr lang="en-US" dirty="0"/>
              <a:t>Communications from leadership to department chiefs is also taking place</a:t>
            </a:r>
          </a:p>
        </p:txBody>
      </p:sp>
    </p:spTree>
    <p:extLst>
      <p:ext uri="{BB962C8B-B14F-4D97-AF65-F5344CB8AC3E}">
        <p14:creationId xmlns:p14="http://schemas.microsoft.com/office/powerpoint/2010/main" val="427151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BE83-7C71-A206-ED55-4876BED5084F}"/>
              </a:ext>
            </a:extLst>
          </p:cNvPr>
          <p:cNvSpPr>
            <a:spLocks noGrp="1"/>
          </p:cNvSpPr>
          <p:nvPr>
            <p:ph type="title"/>
          </p:nvPr>
        </p:nvSpPr>
        <p:spPr/>
        <p:txBody>
          <a:bodyPr/>
          <a:lstStyle/>
          <a:p>
            <a:r>
              <a:rPr lang="en-US" dirty="0"/>
              <a:t>Process Map</a:t>
            </a:r>
          </a:p>
        </p:txBody>
      </p:sp>
      <p:grpSp>
        <p:nvGrpSpPr>
          <p:cNvPr id="36" name="Group 35">
            <a:extLst>
              <a:ext uri="{FF2B5EF4-FFF2-40B4-BE49-F238E27FC236}">
                <a16:creationId xmlns:a16="http://schemas.microsoft.com/office/drawing/2014/main" id="{8945B019-35A5-6C22-AF65-62496BC7F949}"/>
              </a:ext>
            </a:extLst>
          </p:cNvPr>
          <p:cNvGrpSpPr/>
          <p:nvPr/>
        </p:nvGrpSpPr>
        <p:grpSpPr>
          <a:xfrm>
            <a:off x="457202" y="1600907"/>
            <a:ext cx="9699169" cy="4049486"/>
            <a:chOff x="457202" y="1709057"/>
            <a:chExt cx="10686140" cy="4049486"/>
          </a:xfrm>
        </p:grpSpPr>
        <p:grpSp>
          <p:nvGrpSpPr>
            <p:cNvPr id="13" name="Group 12">
              <a:extLst>
                <a:ext uri="{FF2B5EF4-FFF2-40B4-BE49-F238E27FC236}">
                  <a16:creationId xmlns:a16="http://schemas.microsoft.com/office/drawing/2014/main" id="{5D774348-BF20-D89A-2A65-2A44514634F9}"/>
                </a:ext>
              </a:extLst>
            </p:cNvPr>
            <p:cNvGrpSpPr/>
            <p:nvPr/>
          </p:nvGrpSpPr>
          <p:grpSpPr>
            <a:xfrm>
              <a:off x="457202" y="1709057"/>
              <a:ext cx="10686140" cy="4049486"/>
              <a:chOff x="457202" y="2059800"/>
              <a:chExt cx="10686140" cy="3146071"/>
            </a:xfrm>
          </p:grpSpPr>
          <p:sp>
            <p:nvSpPr>
              <p:cNvPr id="5" name="Rectangle 4">
                <a:extLst>
                  <a:ext uri="{FF2B5EF4-FFF2-40B4-BE49-F238E27FC236}">
                    <a16:creationId xmlns:a16="http://schemas.microsoft.com/office/drawing/2014/main" id="{D9EC1B4F-F0D4-2E0B-9903-46CC8A3F5A9B}"/>
                  </a:ext>
                </a:extLst>
              </p:cNvPr>
              <p:cNvSpPr/>
              <p:nvPr/>
            </p:nvSpPr>
            <p:spPr>
              <a:xfrm>
                <a:off x="2291807" y="2059800"/>
                <a:ext cx="1513114" cy="1219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Department coordinator gathers session information</a:t>
                </a:r>
              </a:p>
            </p:txBody>
          </p:sp>
          <p:sp>
            <p:nvSpPr>
              <p:cNvPr id="6" name="Rectangle 5">
                <a:extLst>
                  <a:ext uri="{FF2B5EF4-FFF2-40B4-BE49-F238E27FC236}">
                    <a16:creationId xmlns:a16="http://schemas.microsoft.com/office/drawing/2014/main" id="{B8B9B348-8042-8204-0B43-69D0C7623EDB}"/>
                  </a:ext>
                </a:extLst>
              </p:cNvPr>
              <p:cNvSpPr/>
              <p:nvPr/>
            </p:nvSpPr>
            <p:spPr>
              <a:xfrm>
                <a:off x="4126412" y="2059800"/>
                <a:ext cx="1513114" cy="1219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ETHOS</a:t>
                </a:r>
              </a:p>
              <a:p>
                <a:pPr algn="ctr"/>
                <a:r>
                  <a:rPr lang="en-US" sz="1400" dirty="0">
                    <a:solidFill>
                      <a:schemeClr val="tx1"/>
                    </a:solidFill>
                  </a:rPr>
                  <a:t>Department coordinator enters session information</a:t>
                </a:r>
              </a:p>
            </p:txBody>
          </p:sp>
          <p:sp>
            <p:nvSpPr>
              <p:cNvPr id="7" name="Rectangle 6">
                <a:extLst>
                  <a:ext uri="{FF2B5EF4-FFF2-40B4-BE49-F238E27FC236}">
                    <a16:creationId xmlns:a16="http://schemas.microsoft.com/office/drawing/2014/main" id="{E2F6D356-6638-6EDC-6B58-61D01586E0D7}"/>
                  </a:ext>
                </a:extLst>
              </p:cNvPr>
              <p:cNvSpPr/>
              <p:nvPr/>
            </p:nvSpPr>
            <p:spPr>
              <a:xfrm>
                <a:off x="4126412" y="3975719"/>
                <a:ext cx="1513114" cy="1219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VITALS PAGE</a:t>
                </a:r>
              </a:p>
              <a:p>
                <a:pPr algn="ctr"/>
                <a:r>
                  <a:rPr lang="en-US" sz="1400" dirty="0">
                    <a:solidFill>
                      <a:schemeClr val="tx1"/>
                    </a:solidFill>
                  </a:rPr>
                  <a:t>Learner views RSS opportunities and sees how to participate</a:t>
                </a:r>
              </a:p>
            </p:txBody>
          </p:sp>
          <p:sp>
            <p:nvSpPr>
              <p:cNvPr id="8" name="Rectangle 7">
                <a:extLst>
                  <a:ext uri="{FF2B5EF4-FFF2-40B4-BE49-F238E27FC236}">
                    <a16:creationId xmlns:a16="http://schemas.microsoft.com/office/drawing/2014/main" id="{AE07D1BE-24F7-51D0-EFEE-45B2700F810F}"/>
                  </a:ext>
                </a:extLst>
              </p:cNvPr>
              <p:cNvSpPr/>
              <p:nvPr/>
            </p:nvSpPr>
            <p:spPr>
              <a:xfrm>
                <a:off x="457202" y="3945495"/>
                <a:ext cx="1513114" cy="1219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CPD sends out message/ promotion</a:t>
                </a:r>
              </a:p>
            </p:txBody>
          </p:sp>
          <p:sp>
            <p:nvSpPr>
              <p:cNvPr id="9" name="Rectangle 8">
                <a:extLst>
                  <a:ext uri="{FF2B5EF4-FFF2-40B4-BE49-F238E27FC236}">
                    <a16:creationId xmlns:a16="http://schemas.microsoft.com/office/drawing/2014/main" id="{9029BC9F-4AD2-CE0D-3055-B948E1402955}"/>
                  </a:ext>
                </a:extLst>
              </p:cNvPr>
              <p:cNvSpPr/>
              <p:nvPr/>
            </p:nvSpPr>
            <p:spPr>
              <a:xfrm>
                <a:off x="2291807" y="3937040"/>
                <a:ext cx="1513114" cy="1219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PROMOTION</a:t>
                </a:r>
              </a:p>
              <a:p>
                <a:pPr algn="ctr"/>
                <a:r>
                  <a:rPr lang="en-US" sz="1400" dirty="0">
                    <a:solidFill>
                      <a:schemeClr val="tx1"/>
                    </a:solidFill>
                  </a:rPr>
                  <a:t>Learner at community hospital sees message/ promotion</a:t>
                </a:r>
              </a:p>
            </p:txBody>
          </p:sp>
          <p:sp>
            <p:nvSpPr>
              <p:cNvPr id="10" name="Rectangle 9">
                <a:extLst>
                  <a:ext uri="{FF2B5EF4-FFF2-40B4-BE49-F238E27FC236}">
                    <a16:creationId xmlns:a16="http://schemas.microsoft.com/office/drawing/2014/main" id="{E6BF2E21-2EE6-1DFE-415B-367BFE2C7B11}"/>
                  </a:ext>
                </a:extLst>
              </p:cNvPr>
              <p:cNvSpPr/>
              <p:nvPr/>
            </p:nvSpPr>
            <p:spPr>
              <a:xfrm>
                <a:off x="5961017" y="3975719"/>
                <a:ext cx="1513114" cy="1219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SESSION</a:t>
                </a:r>
              </a:p>
              <a:p>
                <a:pPr algn="ctr"/>
                <a:r>
                  <a:rPr lang="en-US" sz="1400" dirty="0">
                    <a:solidFill>
                      <a:schemeClr val="tx1"/>
                    </a:solidFill>
                  </a:rPr>
                  <a:t>Learner attends session on Zoom or other virtual meeting platform</a:t>
                </a:r>
              </a:p>
            </p:txBody>
          </p:sp>
          <p:sp>
            <p:nvSpPr>
              <p:cNvPr id="11" name="Rectangle 10">
                <a:extLst>
                  <a:ext uri="{FF2B5EF4-FFF2-40B4-BE49-F238E27FC236}">
                    <a16:creationId xmlns:a16="http://schemas.microsoft.com/office/drawing/2014/main" id="{88EED9A1-CC96-09E7-93A5-D6B1D82A0AC9}"/>
                  </a:ext>
                </a:extLst>
              </p:cNvPr>
              <p:cNvSpPr/>
              <p:nvPr/>
            </p:nvSpPr>
            <p:spPr>
              <a:xfrm>
                <a:off x="7795622" y="3986605"/>
                <a:ext cx="1513114" cy="1219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TEXT CODE</a:t>
                </a:r>
              </a:p>
              <a:p>
                <a:pPr algn="ctr"/>
                <a:r>
                  <a:rPr lang="en-US" sz="1400" dirty="0">
                    <a:solidFill>
                      <a:schemeClr val="tx1"/>
                    </a:solidFill>
                  </a:rPr>
                  <a:t>Learner texts code for attendance and credit</a:t>
                </a:r>
              </a:p>
            </p:txBody>
          </p:sp>
          <p:sp>
            <p:nvSpPr>
              <p:cNvPr id="12" name="Rectangle 11">
                <a:extLst>
                  <a:ext uri="{FF2B5EF4-FFF2-40B4-BE49-F238E27FC236}">
                    <a16:creationId xmlns:a16="http://schemas.microsoft.com/office/drawing/2014/main" id="{674398FF-3942-B5A7-4210-F468F424EBB8}"/>
                  </a:ext>
                </a:extLst>
              </p:cNvPr>
              <p:cNvSpPr/>
              <p:nvPr/>
            </p:nvSpPr>
            <p:spPr>
              <a:xfrm>
                <a:off x="9630228" y="3975719"/>
                <a:ext cx="1513114" cy="1219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CME CREDIT</a:t>
                </a:r>
              </a:p>
              <a:p>
                <a:pPr algn="ctr"/>
                <a:r>
                  <a:rPr lang="en-US" sz="1400" dirty="0">
                    <a:solidFill>
                      <a:schemeClr val="tx1"/>
                    </a:solidFill>
                  </a:rPr>
                  <a:t>Learner receives CME credit and is now on the series participant list in Ethos</a:t>
                </a:r>
              </a:p>
            </p:txBody>
          </p:sp>
        </p:grpSp>
        <p:cxnSp>
          <p:nvCxnSpPr>
            <p:cNvPr id="15" name="Straight Arrow Connector 14">
              <a:extLst>
                <a:ext uri="{FF2B5EF4-FFF2-40B4-BE49-F238E27FC236}">
                  <a16:creationId xmlns:a16="http://schemas.microsoft.com/office/drawing/2014/main" id="{992BF899-2C8F-506A-5E80-3BBCB6FCE960}"/>
                </a:ext>
              </a:extLst>
            </p:cNvPr>
            <p:cNvCxnSpPr>
              <a:stCxn id="6" idx="2"/>
              <a:endCxn id="7" idx="0"/>
            </p:cNvCxnSpPr>
            <p:nvPr/>
          </p:nvCxnSpPr>
          <p:spPr>
            <a:xfrm>
              <a:off x="4882969" y="3278443"/>
              <a:ext cx="0" cy="8967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26D4EF-2B7C-52FF-2175-E9026A109A1C}"/>
                </a:ext>
              </a:extLst>
            </p:cNvPr>
            <p:cNvCxnSpPr>
              <a:stCxn id="5" idx="3"/>
              <a:endCxn id="6" idx="1"/>
            </p:cNvCxnSpPr>
            <p:nvPr/>
          </p:nvCxnSpPr>
          <p:spPr>
            <a:xfrm>
              <a:off x="3804921" y="2493750"/>
              <a:ext cx="3214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EEA0847-273A-9930-8825-E02510CC2C9E}"/>
                </a:ext>
              </a:extLst>
            </p:cNvPr>
            <p:cNvCxnSpPr/>
            <p:nvPr/>
          </p:nvCxnSpPr>
          <p:spPr>
            <a:xfrm>
              <a:off x="1970316" y="4910378"/>
              <a:ext cx="3214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6AC7347-4379-DDDA-D36C-FF7B6DE11764}"/>
                </a:ext>
              </a:extLst>
            </p:cNvPr>
            <p:cNvCxnSpPr/>
            <p:nvPr/>
          </p:nvCxnSpPr>
          <p:spPr>
            <a:xfrm>
              <a:off x="3804921" y="4910378"/>
              <a:ext cx="3214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422C98-12FE-5594-417D-55B48EB46DF5}"/>
                </a:ext>
              </a:extLst>
            </p:cNvPr>
            <p:cNvCxnSpPr/>
            <p:nvPr/>
          </p:nvCxnSpPr>
          <p:spPr>
            <a:xfrm>
              <a:off x="5639526" y="4911299"/>
              <a:ext cx="3214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600FEB1-70FD-6A27-5782-F7D2934D959C}"/>
                </a:ext>
              </a:extLst>
            </p:cNvPr>
            <p:cNvCxnSpPr/>
            <p:nvPr/>
          </p:nvCxnSpPr>
          <p:spPr>
            <a:xfrm>
              <a:off x="7474131" y="4911299"/>
              <a:ext cx="3214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142C2B0-A4D3-CDFE-0364-5503760C9D6A}"/>
                </a:ext>
              </a:extLst>
            </p:cNvPr>
            <p:cNvCxnSpPr/>
            <p:nvPr/>
          </p:nvCxnSpPr>
          <p:spPr>
            <a:xfrm>
              <a:off x="9308737" y="4924027"/>
              <a:ext cx="32149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4D51EED5-4F63-77A4-D6EE-427C19E9423F}"/>
              </a:ext>
            </a:extLst>
          </p:cNvPr>
          <p:cNvSpPr/>
          <p:nvPr/>
        </p:nvSpPr>
        <p:spPr>
          <a:xfrm>
            <a:off x="8491210" y="911873"/>
            <a:ext cx="1774019" cy="5685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Existing process. Modify.</a:t>
            </a:r>
            <a:endParaRPr lang="en-US" sz="1400" dirty="0">
              <a:solidFill>
                <a:schemeClr val="tx1"/>
              </a:solidFill>
            </a:endParaRPr>
          </a:p>
        </p:txBody>
      </p:sp>
      <p:sp>
        <p:nvSpPr>
          <p:cNvPr id="45" name="Rectangle 44">
            <a:extLst>
              <a:ext uri="{FF2B5EF4-FFF2-40B4-BE49-F238E27FC236}">
                <a16:creationId xmlns:a16="http://schemas.microsoft.com/office/drawing/2014/main" id="{8F0C88C9-BB0A-E29A-3218-D0403F1A08FA}"/>
              </a:ext>
            </a:extLst>
          </p:cNvPr>
          <p:cNvSpPr/>
          <p:nvPr/>
        </p:nvSpPr>
        <p:spPr>
          <a:xfrm>
            <a:off x="8491210" y="1628571"/>
            <a:ext cx="1774019" cy="563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Existing process. </a:t>
            </a:r>
          </a:p>
          <a:p>
            <a:pPr algn="ctr"/>
            <a:r>
              <a:rPr lang="en-US" sz="1400" b="1" dirty="0">
                <a:solidFill>
                  <a:schemeClr val="tx1"/>
                </a:solidFill>
              </a:rPr>
              <a:t>No change.</a:t>
            </a:r>
            <a:endParaRPr lang="en-US" sz="1400" dirty="0">
              <a:solidFill>
                <a:schemeClr val="tx1"/>
              </a:solidFill>
            </a:endParaRPr>
          </a:p>
        </p:txBody>
      </p:sp>
      <p:sp>
        <p:nvSpPr>
          <p:cNvPr id="46" name="Rectangle 45">
            <a:extLst>
              <a:ext uri="{FF2B5EF4-FFF2-40B4-BE49-F238E27FC236}">
                <a16:creationId xmlns:a16="http://schemas.microsoft.com/office/drawing/2014/main" id="{39AF96A2-7EEB-12D5-A3FA-30CD61D58873}"/>
              </a:ext>
            </a:extLst>
          </p:cNvPr>
          <p:cNvSpPr/>
          <p:nvPr/>
        </p:nvSpPr>
        <p:spPr>
          <a:xfrm>
            <a:off x="8491209" y="2325217"/>
            <a:ext cx="1774019" cy="5636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Does not exist yet. Building now.</a:t>
            </a:r>
            <a:endParaRPr lang="en-US" sz="1400" dirty="0">
              <a:solidFill>
                <a:schemeClr val="tx1"/>
              </a:solidFill>
            </a:endParaRPr>
          </a:p>
        </p:txBody>
      </p:sp>
    </p:spTree>
    <p:extLst>
      <p:ext uri="{BB962C8B-B14F-4D97-AF65-F5344CB8AC3E}">
        <p14:creationId xmlns:p14="http://schemas.microsoft.com/office/powerpoint/2010/main" val="81526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D534-A81B-5667-6712-5EDB0E18BDEB}"/>
              </a:ext>
            </a:extLst>
          </p:cNvPr>
          <p:cNvSpPr>
            <a:spLocks noGrp="1"/>
          </p:cNvSpPr>
          <p:nvPr>
            <p:ph type="title"/>
          </p:nvPr>
        </p:nvSpPr>
        <p:spPr/>
        <p:txBody>
          <a:bodyPr/>
          <a:lstStyle/>
          <a:p>
            <a:r>
              <a:rPr lang="en-US" dirty="0"/>
              <a:t>Current vs. Future State</a:t>
            </a:r>
          </a:p>
        </p:txBody>
      </p:sp>
      <p:sp>
        <p:nvSpPr>
          <p:cNvPr id="3" name="Content Placeholder 2">
            <a:extLst>
              <a:ext uri="{FF2B5EF4-FFF2-40B4-BE49-F238E27FC236}">
                <a16:creationId xmlns:a16="http://schemas.microsoft.com/office/drawing/2014/main" id="{FDBD6159-1197-2D98-CDC1-882668EF46E3}"/>
              </a:ext>
            </a:extLst>
          </p:cNvPr>
          <p:cNvSpPr>
            <a:spLocks noGrp="1"/>
          </p:cNvSpPr>
          <p:nvPr>
            <p:ph idx="1"/>
          </p:nvPr>
        </p:nvSpPr>
        <p:spPr>
          <a:xfrm>
            <a:off x="641350" y="1305415"/>
            <a:ext cx="4311650" cy="4023360"/>
          </a:xfrm>
        </p:spPr>
        <p:txBody>
          <a:bodyPr/>
          <a:lstStyle/>
          <a:p>
            <a:r>
              <a:rPr lang="en-US" b="1" dirty="0">
                <a:ea typeface="Roboto" panose="02000000000000000000" pitchFamily="2" charset="0"/>
              </a:rPr>
              <a:t>Current State:</a:t>
            </a:r>
          </a:p>
          <a:p>
            <a:r>
              <a:rPr lang="en-US" dirty="0">
                <a:ea typeface="Roboto" panose="02000000000000000000" pitchFamily="2" charset="0"/>
              </a:rPr>
              <a:t>Marketing is done by department conducting the series.</a:t>
            </a:r>
          </a:p>
          <a:p>
            <a:pPr marL="342900" indent="-342900">
              <a:buFont typeface="Arial" panose="020B0604020202020204" pitchFamily="34" charset="0"/>
              <a:buChar char="•"/>
            </a:pPr>
            <a:r>
              <a:rPr lang="en-US" dirty="0">
                <a:ea typeface="Roboto" panose="02000000000000000000" pitchFamily="2" charset="0"/>
              </a:rPr>
              <a:t>Department maintains a distribution list of series participants</a:t>
            </a:r>
          </a:p>
          <a:p>
            <a:pPr marL="342900" indent="-342900">
              <a:buFont typeface="Arial" panose="020B0604020202020204" pitchFamily="34" charset="0"/>
              <a:buChar char="•"/>
            </a:pPr>
            <a:r>
              <a:rPr lang="en-US" dirty="0">
                <a:ea typeface="Roboto" panose="02000000000000000000" pitchFamily="2" charset="0"/>
              </a:rPr>
              <a:t>Department sends invitations, reminders, and links to sessions</a:t>
            </a:r>
          </a:p>
          <a:p>
            <a:pPr marL="342900" indent="-342900">
              <a:buFont typeface="Arial" panose="020B0604020202020204" pitchFamily="34" charset="0"/>
              <a:buChar char="•"/>
            </a:pPr>
            <a:r>
              <a:rPr lang="en-US" dirty="0">
                <a:ea typeface="Roboto" panose="02000000000000000000" pitchFamily="2" charset="0"/>
              </a:rPr>
              <a:t>CPD is currently not involved in marketing at all</a:t>
            </a:r>
          </a:p>
        </p:txBody>
      </p:sp>
      <p:sp>
        <p:nvSpPr>
          <p:cNvPr id="5" name="Content Placeholder 2">
            <a:extLst>
              <a:ext uri="{FF2B5EF4-FFF2-40B4-BE49-F238E27FC236}">
                <a16:creationId xmlns:a16="http://schemas.microsoft.com/office/drawing/2014/main" id="{17C7B8C4-0646-48FA-A39F-84D06E3CC589}"/>
              </a:ext>
            </a:extLst>
          </p:cNvPr>
          <p:cNvSpPr txBox="1">
            <a:spLocks/>
          </p:cNvSpPr>
          <p:nvPr/>
        </p:nvSpPr>
        <p:spPr>
          <a:xfrm>
            <a:off x="5420178" y="1305414"/>
            <a:ext cx="6130471" cy="448921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a typeface="Roboto" panose="02000000000000000000" pitchFamily="2" charset="0"/>
              </a:rPr>
              <a:t>Future State (AY24-25):</a:t>
            </a:r>
          </a:p>
          <a:p>
            <a:r>
              <a:rPr lang="en-US" dirty="0">
                <a:ea typeface="Roboto" panose="02000000000000000000" pitchFamily="2" charset="0"/>
              </a:rPr>
              <a:t>Mass General Brigham will help market series system-wide</a:t>
            </a:r>
          </a:p>
          <a:p>
            <a:pPr marL="342900" indent="-342900">
              <a:buFont typeface="Arial" panose="020B0604020202020204" pitchFamily="34" charset="0"/>
              <a:buChar char="•"/>
            </a:pPr>
            <a:r>
              <a:rPr lang="en-US" dirty="0">
                <a:ea typeface="Roboto" panose="02000000000000000000" pitchFamily="2" charset="0"/>
              </a:rPr>
              <a:t>We will actively recruit participants from community hospitals on a multitude of levels</a:t>
            </a:r>
          </a:p>
          <a:p>
            <a:pPr marL="342900" indent="-342900">
              <a:buFont typeface="Arial" panose="020B0604020202020204" pitchFamily="34" charset="0"/>
              <a:buChar char="•"/>
            </a:pPr>
            <a:r>
              <a:rPr lang="en-US" dirty="0">
                <a:ea typeface="Roboto" panose="02000000000000000000" pitchFamily="2" charset="0"/>
              </a:rPr>
              <a:t>We will include series advertising in our monthly internal newsletter to Mass General Brigham learners</a:t>
            </a:r>
          </a:p>
          <a:p>
            <a:pPr marL="342900" indent="-342900">
              <a:buFont typeface="Arial" panose="020B0604020202020204" pitchFamily="34" charset="0"/>
              <a:buChar char="•"/>
            </a:pPr>
            <a:r>
              <a:rPr lang="en-US" dirty="0">
                <a:ea typeface="Roboto" panose="02000000000000000000" pitchFamily="2" charset="0"/>
              </a:rPr>
              <a:t>We will have a page that lists series titles, learning objectives, directions to participate, and contact information for each series</a:t>
            </a:r>
          </a:p>
          <a:p>
            <a:pPr marL="342900" indent="-342900">
              <a:buFont typeface="Arial" panose="020B0604020202020204" pitchFamily="34" charset="0"/>
              <a:buChar char="•"/>
            </a:pPr>
            <a:r>
              <a:rPr lang="en-US" dirty="0">
                <a:ea typeface="Roboto" panose="02000000000000000000" pitchFamily="2" charset="0"/>
              </a:rPr>
              <a:t>We will maintain a list of session titles and topics so that learners may view, search and choose which sessions to attend </a:t>
            </a:r>
          </a:p>
          <a:p>
            <a:pPr marL="342900" indent="-342900">
              <a:buFont typeface="Arial" panose="020B0604020202020204" pitchFamily="34" charset="0"/>
              <a:buChar char="•"/>
            </a:pPr>
            <a:r>
              <a:rPr lang="en-US" dirty="0">
                <a:ea typeface="Roboto" panose="02000000000000000000" pitchFamily="2" charset="0"/>
              </a:rPr>
              <a:t>We will provide directions on how to view the archived videos of sessions, when available</a:t>
            </a:r>
          </a:p>
          <a:p>
            <a:pPr marL="342900" indent="-342900">
              <a:buFont typeface="Arial" panose="020B0604020202020204" pitchFamily="34" charset="0"/>
              <a:buChar char="•"/>
            </a:pPr>
            <a:endParaRPr lang="en-US" dirty="0">
              <a:ea typeface="Roboto" panose="02000000000000000000" pitchFamily="2" charset="0"/>
            </a:endParaRPr>
          </a:p>
        </p:txBody>
      </p:sp>
    </p:spTree>
    <p:extLst>
      <p:ext uri="{BB962C8B-B14F-4D97-AF65-F5344CB8AC3E}">
        <p14:creationId xmlns:p14="http://schemas.microsoft.com/office/powerpoint/2010/main" val="1991141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HPAw3kJRIbJLXsXi3E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4469</TotalTime>
  <Words>3273</Words>
  <Application>Microsoft Office PowerPoint</Application>
  <PresentationFormat>Widescreen</PresentationFormat>
  <Paragraphs>428</Paragraphs>
  <Slides>36</Slides>
  <Notes>24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7" baseType="lpstr">
      <vt:lpstr>-apple-system</vt:lpstr>
      <vt:lpstr>Arial</vt:lpstr>
      <vt:lpstr>Calibri</vt:lpstr>
      <vt:lpstr>Georgia</vt:lpstr>
      <vt:lpstr>Symbol</vt:lpstr>
      <vt:lpstr>System Font Regular</vt:lpstr>
      <vt:lpstr>TwitterChirp</vt:lpstr>
      <vt:lpstr>Wingdings</vt:lpstr>
      <vt:lpstr>MGB_standard_template_082020</vt:lpstr>
      <vt:lpstr>1_MGB_standard_template_082020</vt:lpstr>
      <vt:lpstr>think-cell Slide</vt:lpstr>
      <vt:lpstr>In-Hospital Series Annual Training Webinar </vt:lpstr>
      <vt:lpstr>Agenda</vt:lpstr>
      <vt:lpstr>Thank You!</vt:lpstr>
      <vt:lpstr>Important Dates</vt:lpstr>
      <vt:lpstr>2024 Training  </vt:lpstr>
      <vt:lpstr>Joint Accreditation</vt:lpstr>
      <vt:lpstr>Systemwide Access to In-Hospital Series</vt:lpstr>
      <vt:lpstr>Process Map</vt:lpstr>
      <vt:lpstr>Current vs. Future State</vt:lpstr>
      <vt:lpstr>Information Needed for Site</vt:lpstr>
      <vt:lpstr>What We Need from Series Directors and Coordinators</vt:lpstr>
      <vt:lpstr>Confidential/Private Education Meetings</vt:lpstr>
      <vt:lpstr>What’s Next?</vt:lpstr>
      <vt:lpstr>Approval  and Access to the Series</vt:lpstr>
      <vt:lpstr>EthosCE Refresher</vt:lpstr>
      <vt:lpstr>PowerPoint Presentation</vt:lpstr>
      <vt:lpstr>PowerPoint Presentation</vt:lpstr>
      <vt:lpstr>EthosCE Refresher: How participants claim credit</vt:lpstr>
      <vt:lpstr>How to Manually  Enroll Attendees in a Session</vt:lpstr>
      <vt:lpstr>Required Information for Session Approval</vt:lpstr>
      <vt:lpstr>Additional Forms that may be Required for Session Approval</vt:lpstr>
      <vt:lpstr>Check-In Process</vt:lpstr>
      <vt:lpstr>Check-In Session Requirements</vt:lpstr>
      <vt:lpstr>Check-In Process cont.</vt:lpstr>
      <vt:lpstr>Evaluation Process</vt:lpstr>
      <vt:lpstr>Follow Up Surveys</vt:lpstr>
      <vt:lpstr>Owners, Employees and (Sometimes) Founders</vt:lpstr>
      <vt:lpstr>Exceptions</vt:lpstr>
      <vt:lpstr>Employees, Owners &amp; Founders – Most Important Takeaway</vt:lpstr>
      <vt:lpstr>CME That Counts for Maintenance Of Certification (MOC)</vt:lpstr>
      <vt:lpstr>MOC Reporting Update</vt:lpstr>
      <vt:lpstr>Skills for Professional Development </vt:lpstr>
      <vt:lpstr>Follow Us On Social Media!</vt:lpstr>
      <vt:lpstr>Thank you for attending today’s meeting!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Desilets, Rose</cp:lastModifiedBy>
  <cp:revision>240</cp:revision>
  <dcterms:created xsi:type="dcterms:W3CDTF">2020-10-30T14:00:47Z</dcterms:created>
  <dcterms:modified xsi:type="dcterms:W3CDTF">2024-03-21T12:59:58Z</dcterms:modified>
</cp:coreProperties>
</file>