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3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3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53"/>
  </p:notesMasterIdLst>
  <p:sldIdLst>
    <p:sldId id="259" r:id="rId3"/>
    <p:sldId id="382" r:id="rId4"/>
    <p:sldId id="428" r:id="rId5"/>
    <p:sldId id="447" r:id="rId6"/>
    <p:sldId id="474" r:id="rId7"/>
    <p:sldId id="409" r:id="rId8"/>
    <p:sldId id="445" r:id="rId9"/>
    <p:sldId id="303" r:id="rId10"/>
    <p:sldId id="305" r:id="rId11"/>
    <p:sldId id="427" r:id="rId12"/>
    <p:sldId id="446" r:id="rId13"/>
    <p:sldId id="448" r:id="rId14"/>
    <p:sldId id="449" r:id="rId15"/>
    <p:sldId id="459" r:id="rId16"/>
    <p:sldId id="465" r:id="rId17"/>
    <p:sldId id="466" r:id="rId18"/>
    <p:sldId id="467" r:id="rId19"/>
    <p:sldId id="468" r:id="rId20"/>
    <p:sldId id="469" r:id="rId21"/>
    <p:sldId id="480" r:id="rId22"/>
    <p:sldId id="471" r:id="rId23"/>
    <p:sldId id="472" r:id="rId24"/>
    <p:sldId id="450" r:id="rId25"/>
    <p:sldId id="473" r:id="rId26"/>
    <p:sldId id="461" r:id="rId27"/>
    <p:sldId id="477" r:id="rId28"/>
    <p:sldId id="475" r:id="rId29"/>
    <p:sldId id="476" r:id="rId30"/>
    <p:sldId id="478" r:id="rId31"/>
    <p:sldId id="452" r:id="rId32"/>
    <p:sldId id="454" r:id="rId33"/>
    <p:sldId id="455" r:id="rId34"/>
    <p:sldId id="453" r:id="rId35"/>
    <p:sldId id="456" r:id="rId36"/>
    <p:sldId id="457" r:id="rId37"/>
    <p:sldId id="419" r:id="rId38"/>
    <p:sldId id="464" r:id="rId39"/>
    <p:sldId id="479" r:id="rId40"/>
    <p:sldId id="443" r:id="rId41"/>
    <p:sldId id="423" r:id="rId42"/>
    <p:sldId id="401" r:id="rId43"/>
    <p:sldId id="413" r:id="rId44"/>
    <p:sldId id="458" r:id="rId45"/>
    <p:sldId id="429" r:id="rId46"/>
    <p:sldId id="415" r:id="rId47"/>
    <p:sldId id="416" r:id="rId48"/>
    <p:sldId id="444" r:id="rId49"/>
    <p:sldId id="417" r:id="rId50"/>
    <p:sldId id="424" r:id="rId51"/>
    <p:sldId id="280" r:id="rId52"/>
  </p:sldIdLst>
  <p:sldSz cx="12192000" cy="6858000"/>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431C1C-2294-D5FE-06AB-DE60B37852B7}" name="Desilets, Rose" initials="DR" userId="S::rdesilets@mgb.org::49560a7b-b4e1-4c9c-9697-5f334620b403" providerId="AD"/>
  <p188:author id="{23741545-B06E-9030-0D33-16772E4A055B}" name="Desilets, Rose" initials="DR" userId="S::RDESILETS@PARTNERS.ORG::49560a7b-b4e1-4c9c-9697-5f334620b403" providerId="AD"/>
  <p188:author id="{52C556D9-A173-CDAC-0474-E19498C8E486}" name="Alley, Michelle" initials="AM" userId="S::MALLEY2@PARTNERS.ORG::2bf1802d-b022-4f95-952b-f37ef995ba1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Welch" initials="EW" lastIdx="5" clrIdx="0">
    <p:extLst>
      <p:ext uri="{19B8F6BF-5375-455C-9EA6-DF929625EA0E}">
        <p15:presenceInfo xmlns:p15="http://schemas.microsoft.com/office/powerpoint/2012/main" userId="Emily Welch" providerId="None"/>
      </p:ext>
    </p:extLst>
  </p:cmAuthor>
  <p:cmAuthor id="2" name="Desilets, Rose" initials="DR" lastIdx="1" clrIdx="1">
    <p:extLst>
      <p:ext uri="{19B8F6BF-5375-455C-9EA6-DF929625EA0E}">
        <p15:presenceInfo xmlns:p15="http://schemas.microsoft.com/office/powerpoint/2012/main" userId="S::RDESILETS@PARTNERS.ORG::49560a7b-b4e1-4c9c-9697-5f334620b403" providerId="AD"/>
      </p:ext>
    </p:extLst>
  </p:cmAuthor>
  <p:cmAuthor id="3" name="Gelardi, Mary" initials="GM" lastIdx="1" clrIdx="2">
    <p:extLst>
      <p:ext uri="{19B8F6BF-5375-455C-9EA6-DF929625EA0E}">
        <p15:presenceInfo xmlns:p15="http://schemas.microsoft.com/office/powerpoint/2012/main" userId="Gelardi, Ma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46" autoAdjust="0"/>
    <p:restoredTop sz="93792" autoAdjust="0"/>
  </p:normalViewPr>
  <p:slideViewPr>
    <p:cSldViewPr snapToGrid="0" snapToObjects="1">
      <p:cViewPr varScale="1">
        <p:scale>
          <a:sx n="73" d="100"/>
          <a:sy n="73" d="100"/>
        </p:scale>
        <p:origin x="64" y="132"/>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76543-5EF1-DA4A-8415-0A3EFD492F07}" type="datetimeFigureOut">
              <a:rPr lang="en-US" smtClean="0"/>
              <a:t>4/18/2024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A62D3-769D-F349-A3F8-B6F214D63D0D}" type="slidenum">
              <a:rPr lang="en-US" smtClean="0"/>
              <a:t>‹#›</a:t>
            </a:fld>
            <a:endParaRPr lang="en-US" dirty="0"/>
          </a:p>
        </p:txBody>
      </p:sp>
    </p:spTree>
    <p:extLst>
      <p:ext uri="{BB962C8B-B14F-4D97-AF65-F5344CB8AC3E}">
        <p14:creationId xmlns:p14="http://schemas.microsoft.com/office/powerpoint/2010/main" val="40485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1</a:t>
            </a:fld>
            <a:endParaRPr lang="en-US" dirty="0"/>
          </a:p>
        </p:txBody>
      </p:sp>
    </p:spTree>
    <p:extLst>
      <p:ext uri="{BB962C8B-B14F-4D97-AF65-F5344CB8AC3E}">
        <p14:creationId xmlns:p14="http://schemas.microsoft.com/office/powerpoint/2010/main" val="373206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10</a:t>
            </a:fld>
            <a:endParaRPr lang="en-US" dirty="0"/>
          </a:p>
        </p:txBody>
      </p:sp>
    </p:spTree>
    <p:extLst>
      <p:ext uri="{BB962C8B-B14F-4D97-AF65-F5344CB8AC3E}">
        <p14:creationId xmlns:p14="http://schemas.microsoft.com/office/powerpoint/2010/main" val="2691027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11</a:t>
            </a:fld>
            <a:endParaRPr lang="en-US" dirty="0"/>
          </a:p>
        </p:txBody>
      </p:sp>
    </p:spTree>
    <p:extLst>
      <p:ext uri="{BB962C8B-B14F-4D97-AF65-F5344CB8AC3E}">
        <p14:creationId xmlns:p14="http://schemas.microsoft.com/office/powerpoint/2010/main" val="3419011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12</a:t>
            </a:fld>
            <a:endParaRPr lang="en-US" dirty="0"/>
          </a:p>
        </p:txBody>
      </p:sp>
    </p:spTree>
    <p:extLst>
      <p:ext uri="{BB962C8B-B14F-4D97-AF65-F5344CB8AC3E}">
        <p14:creationId xmlns:p14="http://schemas.microsoft.com/office/powerpoint/2010/main" val="3425345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13</a:t>
            </a:fld>
            <a:endParaRPr lang="en-US" dirty="0"/>
          </a:p>
        </p:txBody>
      </p:sp>
    </p:spTree>
    <p:extLst>
      <p:ext uri="{BB962C8B-B14F-4D97-AF65-F5344CB8AC3E}">
        <p14:creationId xmlns:p14="http://schemas.microsoft.com/office/powerpoint/2010/main" val="2442147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14</a:t>
            </a:fld>
            <a:endParaRPr lang="en-US" dirty="0"/>
          </a:p>
        </p:txBody>
      </p:sp>
    </p:spTree>
    <p:extLst>
      <p:ext uri="{BB962C8B-B14F-4D97-AF65-F5344CB8AC3E}">
        <p14:creationId xmlns:p14="http://schemas.microsoft.com/office/powerpoint/2010/main" val="71845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15</a:t>
            </a:fld>
            <a:endParaRPr lang="en-US" dirty="0"/>
          </a:p>
        </p:txBody>
      </p:sp>
    </p:spTree>
    <p:extLst>
      <p:ext uri="{BB962C8B-B14F-4D97-AF65-F5344CB8AC3E}">
        <p14:creationId xmlns:p14="http://schemas.microsoft.com/office/powerpoint/2010/main" val="4095890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16</a:t>
            </a:fld>
            <a:endParaRPr lang="en-US" dirty="0"/>
          </a:p>
        </p:txBody>
      </p:sp>
    </p:spTree>
    <p:extLst>
      <p:ext uri="{BB962C8B-B14F-4D97-AF65-F5344CB8AC3E}">
        <p14:creationId xmlns:p14="http://schemas.microsoft.com/office/powerpoint/2010/main" val="901742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17</a:t>
            </a:fld>
            <a:endParaRPr lang="en-US" dirty="0"/>
          </a:p>
        </p:txBody>
      </p:sp>
    </p:spTree>
    <p:extLst>
      <p:ext uri="{BB962C8B-B14F-4D97-AF65-F5344CB8AC3E}">
        <p14:creationId xmlns:p14="http://schemas.microsoft.com/office/powerpoint/2010/main" val="3091228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18</a:t>
            </a:fld>
            <a:endParaRPr lang="en-US" dirty="0"/>
          </a:p>
        </p:txBody>
      </p:sp>
    </p:spTree>
    <p:extLst>
      <p:ext uri="{BB962C8B-B14F-4D97-AF65-F5344CB8AC3E}">
        <p14:creationId xmlns:p14="http://schemas.microsoft.com/office/powerpoint/2010/main" val="1507978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notice after you update all the titles on the left side will have the same name – all these sessions need to be updated. So they look like the series screenshot below the date in title on the left side is the same as the date on the right side.</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19</a:t>
            </a:fld>
            <a:endParaRPr lang="en-US" dirty="0"/>
          </a:p>
        </p:txBody>
      </p:sp>
    </p:spTree>
    <p:extLst>
      <p:ext uri="{BB962C8B-B14F-4D97-AF65-F5344CB8AC3E}">
        <p14:creationId xmlns:p14="http://schemas.microsoft.com/office/powerpoint/2010/main" val="194404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8C6A62D3-769D-F349-A3F8-B6F214D63D0D}" type="slidenum">
              <a:rPr lang="en-US" smtClean="0"/>
              <a:t>2</a:t>
            </a:fld>
            <a:endParaRPr lang="en-US" dirty="0"/>
          </a:p>
        </p:txBody>
      </p:sp>
    </p:spTree>
    <p:extLst>
      <p:ext uri="{BB962C8B-B14F-4D97-AF65-F5344CB8AC3E}">
        <p14:creationId xmlns:p14="http://schemas.microsoft.com/office/powerpoint/2010/main" val="1992203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20</a:t>
            </a:fld>
            <a:endParaRPr lang="en-US" dirty="0"/>
          </a:p>
        </p:txBody>
      </p:sp>
    </p:spTree>
    <p:extLst>
      <p:ext uri="{BB962C8B-B14F-4D97-AF65-F5344CB8AC3E}">
        <p14:creationId xmlns:p14="http://schemas.microsoft.com/office/powerpoint/2010/main" val="393687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21</a:t>
            </a:fld>
            <a:endParaRPr lang="en-US" dirty="0"/>
          </a:p>
        </p:txBody>
      </p:sp>
    </p:spTree>
    <p:extLst>
      <p:ext uri="{BB962C8B-B14F-4D97-AF65-F5344CB8AC3E}">
        <p14:creationId xmlns:p14="http://schemas.microsoft.com/office/powerpoint/2010/main" val="3400700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22</a:t>
            </a:fld>
            <a:endParaRPr lang="en-US" dirty="0"/>
          </a:p>
        </p:txBody>
      </p:sp>
    </p:spTree>
    <p:extLst>
      <p:ext uri="{BB962C8B-B14F-4D97-AF65-F5344CB8AC3E}">
        <p14:creationId xmlns:p14="http://schemas.microsoft.com/office/powerpoint/2010/main" val="3107581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23</a:t>
            </a:fld>
            <a:endParaRPr lang="en-US" dirty="0"/>
          </a:p>
        </p:txBody>
      </p:sp>
    </p:spTree>
    <p:extLst>
      <p:ext uri="{BB962C8B-B14F-4D97-AF65-F5344CB8AC3E}">
        <p14:creationId xmlns:p14="http://schemas.microsoft.com/office/powerpoint/2010/main" val="2912180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24</a:t>
            </a:fld>
            <a:endParaRPr lang="en-US" dirty="0"/>
          </a:p>
        </p:txBody>
      </p:sp>
    </p:spTree>
    <p:extLst>
      <p:ext uri="{BB962C8B-B14F-4D97-AF65-F5344CB8AC3E}">
        <p14:creationId xmlns:p14="http://schemas.microsoft.com/office/powerpoint/2010/main" val="1159383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June training – sent ot us as soon as possible</a:t>
            </a:r>
          </a:p>
        </p:txBody>
      </p:sp>
      <p:sp>
        <p:nvSpPr>
          <p:cNvPr id="4" name="Slide Number Placeholder 3"/>
          <p:cNvSpPr>
            <a:spLocks noGrp="1"/>
          </p:cNvSpPr>
          <p:nvPr>
            <p:ph type="sldNum" sz="quarter" idx="5"/>
          </p:nvPr>
        </p:nvSpPr>
        <p:spPr/>
        <p:txBody>
          <a:bodyPr/>
          <a:lstStyle/>
          <a:p>
            <a:fld id="{8C6A62D3-769D-F349-A3F8-B6F214D63D0D}" type="slidenum">
              <a:rPr lang="en-US" smtClean="0"/>
              <a:t>25</a:t>
            </a:fld>
            <a:endParaRPr lang="en-US" dirty="0"/>
          </a:p>
        </p:txBody>
      </p:sp>
    </p:spTree>
    <p:extLst>
      <p:ext uri="{BB962C8B-B14F-4D97-AF65-F5344CB8AC3E}">
        <p14:creationId xmlns:p14="http://schemas.microsoft.com/office/powerpoint/2010/main" val="1768145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29</a:t>
            </a:fld>
            <a:endParaRPr lang="en-US" dirty="0"/>
          </a:p>
        </p:txBody>
      </p:sp>
    </p:spTree>
    <p:extLst>
      <p:ext uri="{BB962C8B-B14F-4D97-AF65-F5344CB8AC3E}">
        <p14:creationId xmlns:p14="http://schemas.microsoft.com/office/powerpoint/2010/main" val="1605123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30</a:t>
            </a:fld>
            <a:endParaRPr lang="en-US" dirty="0"/>
          </a:p>
        </p:txBody>
      </p:sp>
    </p:spTree>
    <p:extLst>
      <p:ext uri="{BB962C8B-B14F-4D97-AF65-F5344CB8AC3E}">
        <p14:creationId xmlns:p14="http://schemas.microsoft.com/office/powerpoint/2010/main" val="1632481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31</a:t>
            </a:fld>
            <a:endParaRPr lang="en-US" dirty="0"/>
          </a:p>
        </p:txBody>
      </p:sp>
    </p:spTree>
    <p:extLst>
      <p:ext uri="{BB962C8B-B14F-4D97-AF65-F5344CB8AC3E}">
        <p14:creationId xmlns:p14="http://schemas.microsoft.com/office/powerpoint/2010/main" val="4282637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32</a:t>
            </a:fld>
            <a:endParaRPr lang="en-US" dirty="0"/>
          </a:p>
        </p:txBody>
      </p:sp>
    </p:spTree>
    <p:extLst>
      <p:ext uri="{BB962C8B-B14F-4D97-AF65-F5344CB8AC3E}">
        <p14:creationId xmlns:p14="http://schemas.microsoft.com/office/powerpoint/2010/main" val="31771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8C6A62D3-769D-F349-A3F8-B6F214D63D0D}" type="slidenum">
              <a:rPr lang="en-US" smtClean="0"/>
              <a:t>3</a:t>
            </a:fld>
            <a:endParaRPr lang="en-US" dirty="0"/>
          </a:p>
        </p:txBody>
      </p:sp>
    </p:spTree>
    <p:extLst>
      <p:ext uri="{BB962C8B-B14F-4D97-AF65-F5344CB8AC3E}">
        <p14:creationId xmlns:p14="http://schemas.microsoft.com/office/powerpoint/2010/main" val="358638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33</a:t>
            </a:fld>
            <a:endParaRPr lang="en-US" dirty="0"/>
          </a:p>
        </p:txBody>
      </p:sp>
    </p:spTree>
    <p:extLst>
      <p:ext uri="{BB962C8B-B14F-4D97-AF65-F5344CB8AC3E}">
        <p14:creationId xmlns:p14="http://schemas.microsoft.com/office/powerpoint/2010/main" val="467328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34</a:t>
            </a:fld>
            <a:endParaRPr lang="en-US" dirty="0"/>
          </a:p>
        </p:txBody>
      </p:sp>
    </p:spTree>
    <p:extLst>
      <p:ext uri="{BB962C8B-B14F-4D97-AF65-F5344CB8AC3E}">
        <p14:creationId xmlns:p14="http://schemas.microsoft.com/office/powerpoint/2010/main" val="222378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35</a:t>
            </a:fld>
            <a:endParaRPr lang="en-US" dirty="0"/>
          </a:p>
        </p:txBody>
      </p:sp>
    </p:spTree>
    <p:extLst>
      <p:ext uri="{BB962C8B-B14F-4D97-AF65-F5344CB8AC3E}">
        <p14:creationId xmlns:p14="http://schemas.microsoft.com/office/powerpoint/2010/main" val="2019887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36</a:t>
            </a:fld>
            <a:endParaRPr lang="en-US" dirty="0"/>
          </a:p>
        </p:txBody>
      </p:sp>
    </p:spTree>
    <p:extLst>
      <p:ext uri="{BB962C8B-B14F-4D97-AF65-F5344CB8AC3E}">
        <p14:creationId xmlns:p14="http://schemas.microsoft.com/office/powerpoint/2010/main" val="4077907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Create 2 checklists</a:t>
            </a:r>
          </a:p>
          <a:p>
            <a:r>
              <a:rPr lang="en-US" dirty="0">
                <a:highlight>
                  <a:srgbClr val="FFFF00"/>
                </a:highlight>
              </a:rPr>
              <a:t>Checklist for access to their series and check list for approval</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37</a:t>
            </a:fld>
            <a:endParaRPr lang="en-US" dirty="0"/>
          </a:p>
        </p:txBody>
      </p:sp>
    </p:spTree>
    <p:extLst>
      <p:ext uri="{BB962C8B-B14F-4D97-AF65-F5344CB8AC3E}">
        <p14:creationId xmlns:p14="http://schemas.microsoft.com/office/powerpoint/2010/main" val="123015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401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note - we will provide a template for your series</a:t>
            </a:r>
          </a:p>
        </p:txBody>
      </p:sp>
      <p:sp>
        <p:nvSpPr>
          <p:cNvPr id="4" name="Slide Number Placeholder 3"/>
          <p:cNvSpPr>
            <a:spLocks noGrp="1"/>
          </p:cNvSpPr>
          <p:nvPr>
            <p:ph type="sldNum" sz="quarter" idx="5"/>
          </p:nvPr>
        </p:nvSpPr>
        <p:spPr/>
        <p:txBody>
          <a:bodyPr/>
          <a:lstStyle/>
          <a:p>
            <a:fld id="{8C6A62D3-769D-F349-A3F8-B6F214D63D0D}" type="slidenum">
              <a:rPr lang="en-US" smtClean="0"/>
              <a:t>44</a:t>
            </a:fld>
            <a:endParaRPr lang="en-US" dirty="0"/>
          </a:p>
        </p:txBody>
      </p:sp>
    </p:spTree>
    <p:extLst>
      <p:ext uri="{BB962C8B-B14F-4D97-AF65-F5344CB8AC3E}">
        <p14:creationId xmlns:p14="http://schemas.microsoft.com/office/powerpoint/2010/main" val="845570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45</a:t>
            </a:fld>
            <a:endParaRPr lang="en-US" dirty="0"/>
          </a:p>
        </p:txBody>
      </p:sp>
    </p:spTree>
    <p:extLst>
      <p:ext uri="{BB962C8B-B14F-4D97-AF65-F5344CB8AC3E}">
        <p14:creationId xmlns:p14="http://schemas.microsoft.com/office/powerpoint/2010/main" val="612280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46</a:t>
            </a:fld>
            <a:endParaRPr lang="en-US" dirty="0"/>
          </a:p>
        </p:txBody>
      </p:sp>
    </p:spTree>
    <p:extLst>
      <p:ext uri="{BB962C8B-B14F-4D97-AF65-F5344CB8AC3E}">
        <p14:creationId xmlns:p14="http://schemas.microsoft.com/office/powerpoint/2010/main" val="11769058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50</a:t>
            </a:fld>
            <a:endParaRPr lang="en-US" dirty="0"/>
          </a:p>
        </p:txBody>
      </p:sp>
    </p:spTree>
    <p:extLst>
      <p:ext uri="{BB962C8B-B14F-4D97-AF65-F5344CB8AC3E}">
        <p14:creationId xmlns:p14="http://schemas.microsoft.com/office/powerpoint/2010/main" val="330164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4</a:t>
            </a:fld>
            <a:endParaRPr lang="en-US" dirty="0"/>
          </a:p>
        </p:txBody>
      </p:sp>
    </p:spTree>
    <p:extLst>
      <p:ext uri="{BB962C8B-B14F-4D97-AF65-F5344CB8AC3E}">
        <p14:creationId xmlns:p14="http://schemas.microsoft.com/office/powerpoint/2010/main" val="12454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5</a:t>
            </a:fld>
            <a:endParaRPr lang="en-US" dirty="0"/>
          </a:p>
        </p:txBody>
      </p:sp>
    </p:spTree>
    <p:extLst>
      <p:ext uri="{BB962C8B-B14F-4D97-AF65-F5344CB8AC3E}">
        <p14:creationId xmlns:p14="http://schemas.microsoft.com/office/powerpoint/2010/main" val="415312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6</a:t>
            </a:fld>
            <a:endParaRPr lang="en-US" dirty="0"/>
          </a:p>
        </p:txBody>
      </p:sp>
    </p:spTree>
    <p:extLst>
      <p:ext uri="{BB962C8B-B14F-4D97-AF65-F5344CB8AC3E}">
        <p14:creationId xmlns:p14="http://schemas.microsoft.com/office/powerpoint/2010/main" val="1588675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7</a:t>
            </a:fld>
            <a:endParaRPr lang="en-US" dirty="0"/>
          </a:p>
        </p:txBody>
      </p:sp>
    </p:spTree>
    <p:extLst>
      <p:ext uri="{BB962C8B-B14F-4D97-AF65-F5344CB8AC3E}">
        <p14:creationId xmlns:p14="http://schemas.microsoft.com/office/powerpoint/2010/main" val="2670351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8</a:t>
            </a:fld>
            <a:endParaRPr lang="en-US" dirty="0"/>
          </a:p>
        </p:txBody>
      </p:sp>
    </p:spTree>
    <p:extLst>
      <p:ext uri="{BB962C8B-B14F-4D97-AF65-F5344CB8AC3E}">
        <p14:creationId xmlns:p14="http://schemas.microsoft.com/office/powerpoint/2010/main" val="361295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9</a:t>
            </a:fld>
            <a:endParaRPr lang="en-US" dirty="0"/>
          </a:p>
        </p:txBody>
      </p:sp>
    </p:spTree>
    <p:extLst>
      <p:ext uri="{BB962C8B-B14F-4D97-AF65-F5344CB8AC3E}">
        <p14:creationId xmlns:p14="http://schemas.microsoft.com/office/powerpoint/2010/main" val="350282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6424" y="635936"/>
            <a:ext cx="3172963" cy="43996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3467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41552551"/>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16530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3806537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73818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89156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45833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9710-D2D4-ACC1-0CA8-5CE4909583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EDF077-8A00-3D75-E0A5-361CA3C3E8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AEA54-4D19-9AEF-B3B2-3490E039C37E}"/>
              </a:ext>
            </a:extLst>
          </p:cNvPr>
          <p:cNvSpPr>
            <a:spLocks noGrp="1"/>
          </p:cNvSpPr>
          <p:nvPr>
            <p:ph type="dt" sz="half" idx="10"/>
          </p:nvPr>
        </p:nvSpPr>
        <p:spPr/>
        <p:txBody>
          <a:bodyPr/>
          <a:lstStyle/>
          <a:p>
            <a:fld id="{E882B7D3-E510-4078-BBB6-6800B9D5CB35}" type="datetimeFigureOut">
              <a:rPr lang="en-US" smtClean="0"/>
              <a:t>4/18/2024</a:t>
            </a:fld>
            <a:endParaRPr lang="en-US" dirty="0"/>
          </a:p>
        </p:txBody>
      </p:sp>
      <p:sp>
        <p:nvSpPr>
          <p:cNvPr id="5" name="Footer Placeholder 4">
            <a:extLst>
              <a:ext uri="{FF2B5EF4-FFF2-40B4-BE49-F238E27FC236}">
                <a16:creationId xmlns:a16="http://schemas.microsoft.com/office/drawing/2014/main" id="{DB7B4247-95BB-FA53-E899-57575DECEE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597F52-8798-F0B5-5EE6-572735D9BFF2}"/>
              </a:ext>
            </a:extLst>
          </p:cNvPr>
          <p:cNvSpPr>
            <a:spLocks noGrp="1"/>
          </p:cNvSpPr>
          <p:nvPr>
            <p:ph type="sldNum" sz="quarter" idx="12"/>
          </p:nvPr>
        </p:nvSpPr>
        <p:spPr/>
        <p:txBody>
          <a:bodyPr/>
          <a:lstStyle/>
          <a:p>
            <a:fld id="{B57D7A51-B5A3-4FF8-A445-1FF121A33801}" type="slidenum">
              <a:rPr lang="en-US" smtClean="0"/>
              <a:t>‹#›</a:t>
            </a:fld>
            <a:endParaRPr lang="en-US" dirty="0"/>
          </a:p>
        </p:txBody>
      </p:sp>
    </p:spTree>
    <p:extLst>
      <p:ext uri="{BB962C8B-B14F-4D97-AF65-F5344CB8AC3E}">
        <p14:creationId xmlns:p14="http://schemas.microsoft.com/office/powerpoint/2010/main" val="3235334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6424" y="635936"/>
            <a:ext cx="3172963" cy="43996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2219480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22601457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602215938"/>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37943448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738634809"/>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2174804175"/>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753308079"/>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4187396819"/>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r>
              <a:rPr lang="en-US"/>
              <a:t>Mass General Brigham Office of Continuing Professional Development   |   Confidential—do not copy or distribute</a:t>
            </a:r>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171566"/>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a:t>Click icon to add table</a:t>
            </a:r>
            <a:endParaRPr lang="en-US" dirty="0"/>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93211034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813023364"/>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124553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4029863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108417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139059786"/>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1684953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274025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882049688"/>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943295143"/>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357973046"/>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135120139"/>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endParaRPr lang="en-US" dirty="0"/>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762731"/>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dirty="0"/>
              <a:t>Click icon to add table</a:t>
            </a:r>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52145428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ags" Target="../tags/tag6.xml"/><Relationship Id="rId3" Type="http://schemas.openxmlformats.org/officeDocument/2006/relationships/slideLayout" Target="../slideLayouts/slideLayout19.xml"/><Relationship Id="rId21" Type="http://schemas.openxmlformats.org/officeDocument/2006/relationships/image" Target="../media/image2.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ags" Target="../tags/tag5.xml"/><Relationship Id="rId2" Type="http://schemas.openxmlformats.org/officeDocument/2006/relationships/slideLayout" Target="../slideLayouts/slideLayout18.xml"/><Relationship Id="rId16" Type="http://schemas.openxmlformats.org/officeDocument/2006/relationships/theme" Target="../theme/theme2.xml"/><Relationship Id="rId20" Type="http://schemas.openxmlformats.org/officeDocument/2006/relationships/image" Target="../media/image1.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oleObject" Target="../embeddings/oleObject3.bin"/><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8"/>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530" imgH="531" progId="TCLayout.ActiveDocument.1">
                  <p:embed/>
                </p:oleObj>
              </mc:Choice>
              <mc:Fallback>
                <p:oleObj name="think-cell Slide" r:id="rId20"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endParaRPr lang="en-US" dirty="0"/>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67697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92" r:id="rId16"/>
  </p:sldLayoutIdLst>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7"/>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530" imgH="531" progId="TCLayout.ActiveDocument.1">
                  <p:embed/>
                </p:oleObj>
              </mc:Choice>
              <mc:Fallback>
                <p:oleObj name="think-cell Slide" r:id="rId19"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r>
              <a:rPr lang="en-US"/>
              <a:t>Mass General Brigham Office of Continuing Professional Development   |   Confidential—do not copy or distribute</a:t>
            </a:r>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174475295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sldNum="0" hd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8.emf"/><Relationship Id="rId5" Type="http://schemas.openxmlformats.org/officeDocument/2006/relationships/oleObject" Target="../embeddings/oleObject9.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8.emf"/><Relationship Id="rId5" Type="http://schemas.openxmlformats.org/officeDocument/2006/relationships/oleObject" Target="../embeddings/oleObject10.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8.emf"/><Relationship Id="rId5" Type="http://schemas.openxmlformats.org/officeDocument/2006/relationships/oleObject" Target="../embeddings/oleObject11.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8.emf"/><Relationship Id="rId5" Type="http://schemas.openxmlformats.org/officeDocument/2006/relationships/oleObject" Target="../embeddings/oleObject12.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8.emf"/><Relationship Id="rId5" Type="http://schemas.openxmlformats.org/officeDocument/2006/relationships/oleObject" Target="../embeddings/oleObject13.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8.emf"/><Relationship Id="rId5" Type="http://schemas.openxmlformats.org/officeDocument/2006/relationships/oleObject" Target="../embeddings/oleObject13.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8.emf"/><Relationship Id="rId5" Type="http://schemas.openxmlformats.org/officeDocument/2006/relationships/oleObject" Target="../embeddings/oleObject13.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8.emf"/><Relationship Id="rId5" Type="http://schemas.openxmlformats.org/officeDocument/2006/relationships/oleObject" Target="../embeddings/oleObject13.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8.emf"/><Relationship Id="rId5" Type="http://schemas.openxmlformats.org/officeDocument/2006/relationships/oleObject" Target="../embeddings/oleObject14.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8.emf"/><Relationship Id="rId5" Type="http://schemas.openxmlformats.org/officeDocument/2006/relationships/oleObject" Target="../embeddings/oleObject14.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mailto:PartnersCPD@partners.org" TargetMode="External"/><Relationship Id="rId5" Type="http://schemas.openxmlformats.org/officeDocument/2006/relationships/image" Target="../media/image6.emf"/><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8.emf"/><Relationship Id="rId5" Type="http://schemas.openxmlformats.org/officeDocument/2006/relationships/oleObject" Target="../embeddings/oleObject15.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8.emf"/><Relationship Id="rId5" Type="http://schemas.openxmlformats.org/officeDocument/2006/relationships/oleObject" Target="../embeddings/oleObject15.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8.emf"/><Relationship Id="rId5" Type="http://schemas.openxmlformats.org/officeDocument/2006/relationships/oleObject" Target="../embeddings/oleObject15.bin"/><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8.emf"/><Relationship Id="rId5" Type="http://schemas.openxmlformats.org/officeDocument/2006/relationships/oleObject" Target="../embeddings/oleObject11.bin"/><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8.emf"/><Relationship Id="rId5" Type="http://schemas.openxmlformats.org/officeDocument/2006/relationships/oleObject" Target="../embeddings/oleObject15.bin"/><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2.xml"/><Relationship Id="rId7" Type="http://schemas.openxmlformats.org/officeDocument/2006/relationships/image" Target="../media/image31.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8.emf"/><Relationship Id="rId5" Type="http://schemas.openxmlformats.org/officeDocument/2006/relationships/oleObject" Target="../embeddings/oleObject15.bin"/><Relationship Id="rId4"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hyperlink" Target="https://partners.zoom.us/j/85164198890"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8.emf"/><Relationship Id="rId5" Type="http://schemas.openxmlformats.org/officeDocument/2006/relationships/oleObject" Target="../embeddings/oleObject11.bin"/><Relationship Id="rId4"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8.emf"/><Relationship Id="rId5" Type="http://schemas.openxmlformats.org/officeDocument/2006/relationships/oleObject" Target="../embeddings/oleObject12.bin"/><Relationship Id="rId4"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8.emf"/><Relationship Id="rId5" Type="http://schemas.openxmlformats.org/officeDocument/2006/relationships/oleObject" Target="../embeddings/oleObject11.bin"/><Relationship Id="rId4"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2.xml"/><Relationship Id="rId7" Type="http://schemas.openxmlformats.org/officeDocument/2006/relationships/image" Target="../media/image33.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8.emf"/><Relationship Id="rId5" Type="http://schemas.openxmlformats.org/officeDocument/2006/relationships/oleObject" Target="../embeddings/oleObject12.bin"/><Relationship Id="rId4"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8.emf"/><Relationship Id="rId5" Type="http://schemas.openxmlformats.org/officeDocument/2006/relationships/oleObject" Target="../embeddings/oleObject11.bin"/><Relationship Id="rId4"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5.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8.emf"/><Relationship Id="rId5" Type="http://schemas.openxmlformats.org/officeDocument/2006/relationships/oleObject" Target="../embeddings/oleObject12.bin"/><Relationship Id="rId4"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hyperlink" Target="mailto:partnerscpd@partners.org"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hyperlink" Target="https://partners.zoom.us/j/85164198890" TargetMode="Externa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36.emf"/><Relationship Id="rId5" Type="http://schemas.openxmlformats.org/officeDocument/2006/relationships/oleObject" Target="../embeddings/oleObject16.bin"/><Relationship Id="rId4"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3" Type="http://schemas.openxmlformats.org/officeDocument/2006/relationships/hyperlink" Target="https://cpd.partners.org/series-coordinators/content/2021-2022-hospital-series-workflows-and-videos" TargetMode="External"/><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linkedin.com/showcase/mass-general-brigham-office-of-continuing-professional-development"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2.xml"/><Relationship Id="rId7" Type="http://schemas.openxmlformats.org/officeDocument/2006/relationships/hyperlink" Target="https://cpd.partners.org/series-coordinators" TargetMode="Externa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hyperlink" Target="mailto:PartnersCPD@partners.org" TargetMode="External"/><Relationship Id="rId5" Type="http://schemas.openxmlformats.org/officeDocument/2006/relationships/image" Target="../media/image8.emf"/><Relationship Id="rId4" Type="http://schemas.openxmlformats.org/officeDocument/2006/relationships/oleObject" Target="../embeddings/oleObject17.bin"/></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jp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emf"/><Relationship Id="rId5" Type="http://schemas.openxmlformats.org/officeDocument/2006/relationships/oleObject" Target="../embeddings/oleObject7.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emf"/><Relationship Id="rId5" Type="http://schemas.openxmlformats.org/officeDocument/2006/relationships/oleObject" Target="../embeddings/oleObject8.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mailto:partnerscpd@partners.org"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63CF-3DE9-BA47-AD6C-3CA9A50B60E1}"/>
              </a:ext>
            </a:extLst>
          </p:cNvPr>
          <p:cNvSpPr>
            <a:spLocks noGrp="1"/>
          </p:cNvSpPr>
          <p:nvPr>
            <p:ph type="ctrTitle"/>
          </p:nvPr>
        </p:nvSpPr>
        <p:spPr>
          <a:xfrm>
            <a:off x="1433627" y="995910"/>
            <a:ext cx="9522781" cy="2618554"/>
          </a:xfrm>
        </p:spPr>
        <p:txBody>
          <a:bodyPr/>
          <a:lstStyle/>
          <a:p>
            <a:pPr algn="ctr"/>
            <a:r>
              <a:rPr lang="en-US" dirty="0"/>
              <a:t>In-Hospital Series </a:t>
            </a:r>
            <a:br>
              <a:rPr lang="en-US" dirty="0"/>
            </a:br>
            <a:r>
              <a:rPr lang="en-US" dirty="0"/>
              <a:t>Back-to-Basics </a:t>
            </a:r>
            <a:br>
              <a:rPr lang="en-US" dirty="0"/>
            </a:br>
            <a:r>
              <a:rPr lang="en-US" dirty="0"/>
              <a:t>Training Webinar </a:t>
            </a:r>
          </a:p>
        </p:txBody>
      </p:sp>
      <p:sp>
        <p:nvSpPr>
          <p:cNvPr id="3" name="Subtitle 2">
            <a:extLst>
              <a:ext uri="{FF2B5EF4-FFF2-40B4-BE49-F238E27FC236}">
                <a16:creationId xmlns:a16="http://schemas.microsoft.com/office/drawing/2014/main" id="{E02C1933-575E-314E-A8C0-02AE388116AE}"/>
              </a:ext>
            </a:extLst>
          </p:cNvPr>
          <p:cNvSpPr>
            <a:spLocks noGrp="1"/>
          </p:cNvSpPr>
          <p:nvPr>
            <p:ph type="subTitle" idx="1"/>
          </p:nvPr>
        </p:nvSpPr>
        <p:spPr>
          <a:xfrm>
            <a:off x="1334608" y="5082010"/>
            <a:ext cx="9522781" cy="737220"/>
          </a:xfrm>
        </p:spPr>
        <p:txBody>
          <a:bodyPr/>
          <a:lstStyle/>
          <a:p>
            <a:r>
              <a:rPr lang="en-US" dirty="0"/>
              <a:t>Continuing Professional Development</a:t>
            </a:r>
            <a:br>
              <a:rPr lang="en-US" dirty="0"/>
            </a:br>
            <a:r>
              <a:rPr lang="en-US" dirty="0"/>
              <a:t>April 18, 2024</a:t>
            </a:r>
          </a:p>
        </p:txBody>
      </p:sp>
      <p:sp>
        <p:nvSpPr>
          <p:cNvPr id="8" name="Footer Placeholder 7">
            <a:extLst>
              <a:ext uri="{FF2B5EF4-FFF2-40B4-BE49-F238E27FC236}">
                <a16:creationId xmlns:a16="http://schemas.microsoft.com/office/drawing/2014/main" id="{293F4FD5-6872-FC47-BC1C-159D286BFA45}"/>
              </a:ext>
            </a:extLst>
          </p:cNvPr>
          <p:cNvSpPr>
            <a:spLocks noGrp="1"/>
          </p:cNvSpPr>
          <p:nvPr>
            <p:ph type="ftr" sz="quarter" idx="10"/>
          </p:nvPr>
        </p:nvSpPr>
        <p:spPr/>
        <p:txBody>
          <a:bodyPr/>
          <a:lstStyle/>
          <a:p>
            <a:pPr algn="r"/>
            <a:r>
              <a:rPr lang="en-US" dirty="0"/>
              <a:t>Confidential—do not copy or distribute</a:t>
            </a:r>
          </a:p>
        </p:txBody>
      </p:sp>
      <p:pic>
        <p:nvPicPr>
          <p:cNvPr id="7" name="Picture 6">
            <a:extLst>
              <a:ext uri="{FF2B5EF4-FFF2-40B4-BE49-F238E27FC236}">
                <a16:creationId xmlns:a16="http://schemas.microsoft.com/office/drawing/2014/main" id="{4903C626-3712-45EF-B22B-352AC934D95E}"/>
              </a:ext>
            </a:extLst>
          </p:cNvPr>
          <p:cNvPicPr>
            <a:picLocks noChangeAspect="1"/>
          </p:cNvPicPr>
          <p:nvPr/>
        </p:nvPicPr>
        <p:blipFill>
          <a:blip r:embed="rId3"/>
          <a:stretch>
            <a:fillRect/>
          </a:stretch>
        </p:blipFill>
        <p:spPr>
          <a:xfrm>
            <a:off x="8481548" y="3615676"/>
            <a:ext cx="2937575" cy="2618554"/>
          </a:xfrm>
          <a:prstGeom prst="rect">
            <a:avLst/>
          </a:prstGeom>
          <a:effectLst>
            <a:softEdge rad="63500"/>
          </a:effectLst>
        </p:spPr>
      </p:pic>
    </p:spTree>
    <p:extLst>
      <p:ext uri="{BB962C8B-B14F-4D97-AF65-F5344CB8AC3E}">
        <p14:creationId xmlns:p14="http://schemas.microsoft.com/office/powerpoint/2010/main" val="53307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r>
              <a:rPr lang="en-US" dirty="0"/>
              <a:t>Approval  and Access to the Series</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641349" y="1036321"/>
            <a:ext cx="11075369" cy="5297804"/>
          </a:xfrm>
        </p:spPr>
        <p:txBody>
          <a:bodyPr/>
          <a:lstStyle/>
          <a:p>
            <a:endParaRPr lang="en-US" b="1" dirty="0"/>
          </a:p>
          <a:p>
            <a:r>
              <a:rPr lang="en-US" b="1" dirty="0"/>
              <a:t>To receive access to your series, you need to:</a:t>
            </a:r>
          </a:p>
          <a:p>
            <a:pPr lvl="1"/>
            <a:r>
              <a:rPr lang="en-US" dirty="0"/>
              <a:t>Submit disclosure and mitigation forms for all planners</a:t>
            </a:r>
          </a:p>
          <a:p>
            <a:pPr lvl="1"/>
            <a:r>
              <a:rPr lang="en-US" dirty="0"/>
              <a:t>Attend one of the live trainings or view the archived version</a:t>
            </a:r>
          </a:p>
          <a:p>
            <a:pPr marL="233363" lvl="1" indent="0">
              <a:buNone/>
            </a:pPr>
            <a:endParaRPr lang="en-US" dirty="0"/>
          </a:p>
          <a:p>
            <a:r>
              <a:rPr lang="en-US" b="1" dirty="0"/>
              <a:t>Material </a:t>
            </a:r>
            <a:r>
              <a:rPr lang="en-US" b="1" u="sng" dirty="0"/>
              <a:t>required</a:t>
            </a:r>
            <a:r>
              <a:rPr lang="en-US" b="1" dirty="0"/>
              <a:t> to built the series</a:t>
            </a:r>
          </a:p>
          <a:p>
            <a:pPr lvl="1"/>
            <a:r>
              <a:rPr lang="en-US" dirty="0"/>
              <a:t>Any Evaluation question updates</a:t>
            </a:r>
          </a:p>
          <a:p>
            <a:pPr lvl="1"/>
            <a:r>
              <a:rPr lang="en-US" dirty="0"/>
              <a:t>Date for the 1</a:t>
            </a:r>
            <a:r>
              <a:rPr lang="en-US" baseline="30000" dirty="0"/>
              <a:t>st</a:t>
            </a:r>
            <a:r>
              <a:rPr lang="en-US" dirty="0"/>
              <a:t> session</a:t>
            </a:r>
          </a:p>
          <a:p>
            <a:pPr marR="0" lvl="1">
              <a:spcAft>
                <a:spcPts val="0"/>
              </a:spcAft>
            </a:pPr>
            <a:r>
              <a:rPr lang="en-US" dirty="0"/>
              <a:t>The virtual meeting link for your 2024-2025 series. </a:t>
            </a:r>
          </a:p>
          <a:p>
            <a:pPr lvl="2"/>
            <a:r>
              <a:rPr lang="en-US" dirty="0">
                <a:effectLst/>
                <a:latin typeface="Calibri" panose="020F0502020204030204" pitchFamily="34" charset="0"/>
                <a:ea typeface="Times New Roman" panose="02020603050405020304" pitchFamily="18" charset="0"/>
                <a:cs typeface="Times New Roman" panose="02020603050405020304" pitchFamily="18" charset="0"/>
              </a:rPr>
              <a:t>We need this link in advance to facilitate systemwide access to the series. We will make this link available on the internal site we are building to communicate how MGB clinicians can participate in each series. We will also include this link on your series and session landing pages.</a:t>
            </a:r>
            <a:endParaRPr lang="en-US" dirty="0">
              <a:effectLst/>
              <a:latin typeface="Times New Roman" panose="02020603050405020304" pitchFamily="18" charset="0"/>
              <a:ea typeface="Times New Roman" panose="02020603050405020304" pitchFamily="18" charset="0"/>
            </a:endParaRPr>
          </a:p>
          <a:p>
            <a:pPr marL="233363" lvl="1" indent="0">
              <a:buNone/>
            </a:pPr>
            <a:endParaRPr lang="en-US" dirty="0"/>
          </a:p>
          <a:p>
            <a:pPr marL="233363" lvl="1" indent="0">
              <a:buNone/>
            </a:pPr>
            <a:endParaRPr lang="en-US" dirty="0"/>
          </a:p>
          <a:p>
            <a:pPr marL="233363" lvl="1" indent="0" algn="ctr">
              <a:buNone/>
            </a:pPr>
            <a:r>
              <a:rPr lang="en-US" sz="3200" b="1" dirty="0">
                <a:solidFill>
                  <a:srgbClr val="FF0000"/>
                </a:solidFill>
              </a:rPr>
              <a:t>We plan to build all series a minimum of</a:t>
            </a:r>
          </a:p>
          <a:p>
            <a:pPr marL="233363" lvl="1" indent="0" algn="ctr">
              <a:buNone/>
            </a:pPr>
            <a:r>
              <a:rPr lang="en-US" sz="3200" b="1" dirty="0">
                <a:solidFill>
                  <a:srgbClr val="FF0000"/>
                </a:solidFill>
              </a:rPr>
              <a:t>2 weeks prior to the 1</a:t>
            </a:r>
            <a:r>
              <a:rPr lang="en-US" sz="3200" b="1" baseline="30000" dirty="0">
                <a:solidFill>
                  <a:srgbClr val="FF0000"/>
                </a:solidFill>
              </a:rPr>
              <a:t>st</a:t>
            </a:r>
            <a:r>
              <a:rPr lang="en-US" sz="3200" b="1" dirty="0">
                <a:solidFill>
                  <a:srgbClr val="FF0000"/>
                </a:solidFill>
              </a:rPr>
              <a:t> session!!</a:t>
            </a:r>
          </a:p>
        </p:txBody>
      </p:sp>
    </p:spTree>
    <p:extLst>
      <p:ext uri="{BB962C8B-B14F-4D97-AF65-F5344CB8AC3E}">
        <p14:creationId xmlns:p14="http://schemas.microsoft.com/office/powerpoint/2010/main" val="3522355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Now what – Flowchart overview</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73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170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Steps to Create the Session</a:t>
            </a:r>
          </a:p>
        </p:txBody>
      </p:sp>
      <p:sp>
        <p:nvSpPr>
          <p:cNvPr id="5" name="TextBox 4">
            <a:extLst>
              <a:ext uri="{FF2B5EF4-FFF2-40B4-BE49-F238E27FC236}">
                <a16:creationId xmlns:a16="http://schemas.microsoft.com/office/drawing/2014/main" id="{56D6EEDB-6FA3-4E4B-CA07-73D343C81D70}"/>
              </a:ext>
            </a:extLst>
          </p:cNvPr>
          <p:cNvSpPr txBox="1"/>
          <p:nvPr/>
        </p:nvSpPr>
        <p:spPr>
          <a:xfrm>
            <a:off x="863600" y="1183809"/>
            <a:ext cx="10680700" cy="3170099"/>
          </a:xfrm>
          <a:prstGeom prst="rect">
            <a:avLst/>
          </a:prstGeom>
          <a:noFill/>
        </p:spPr>
        <p:txBody>
          <a:bodyPr wrap="square">
            <a:spAutoFit/>
          </a:bodyPr>
          <a:lstStyle/>
          <a:p>
            <a:pPr marL="285750" indent="-285750">
              <a:buFont typeface="Arial" panose="020B0604020202020204" pitchFamily="34" charset="0"/>
              <a:buChar char="•"/>
            </a:pPr>
            <a:r>
              <a:rPr lang="en-US" sz="2000" dirty="0"/>
              <a:t>Open the main page to your series (link was sent with the approval)</a:t>
            </a:r>
          </a:p>
          <a:p>
            <a:pPr marL="285750" indent="-285750">
              <a:buFont typeface="Arial" panose="020B0604020202020204" pitchFamily="34" charset="0"/>
              <a:buChar char="•"/>
            </a:pPr>
            <a:r>
              <a:rPr lang="en-US" sz="2000" dirty="0"/>
              <a:t>Go to the list of sessions</a:t>
            </a:r>
          </a:p>
          <a:p>
            <a:pPr marL="285750" indent="-285750">
              <a:buFont typeface="Arial" panose="020B0604020202020204" pitchFamily="34" charset="0"/>
              <a:buChar char="•"/>
            </a:pPr>
            <a:r>
              <a:rPr lang="en-US" sz="2000" dirty="0"/>
              <a:t>Click on an existing session to open the session</a:t>
            </a:r>
          </a:p>
          <a:p>
            <a:pPr marL="285750" indent="-285750">
              <a:buFont typeface="Arial" panose="020B0604020202020204" pitchFamily="34" charset="0"/>
              <a:buChar char="•"/>
            </a:pPr>
            <a:r>
              <a:rPr lang="en-US" sz="2000" dirty="0"/>
              <a:t>Click on Repeat this session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Follow the steps to repeat the session</a:t>
            </a:r>
          </a:p>
          <a:p>
            <a:pPr marL="285750" indent="-285750">
              <a:buFont typeface="Arial" panose="020B0604020202020204" pitchFamily="34" charset="0"/>
              <a:buChar char="•"/>
            </a:pPr>
            <a:r>
              <a:rPr lang="en-US" sz="2000" dirty="0"/>
              <a:t>Click Generate</a:t>
            </a:r>
          </a:p>
        </p:txBody>
      </p:sp>
      <p:pic>
        <p:nvPicPr>
          <p:cNvPr id="16" name="Picture 15">
            <a:extLst>
              <a:ext uri="{FF2B5EF4-FFF2-40B4-BE49-F238E27FC236}">
                <a16:creationId xmlns:a16="http://schemas.microsoft.com/office/drawing/2014/main" id="{3842BF24-2B75-D2F9-AA24-A573B94124DF}"/>
              </a:ext>
            </a:extLst>
          </p:cNvPr>
          <p:cNvPicPr>
            <a:picLocks noChangeAspect="1"/>
          </p:cNvPicPr>
          <p:nvPr/>
        </p:nvPicPr>
        <p:blipFill>
          <a:blip r:embed="rId7"/>
          <a:stretch>
            <a:fillRect/>
          </a:stretch>
        </p:blipFill>
        <p:spPr>
          <a:xfrm>
            <a:off x="834594" y="2605823"/>
            <a:ext cx="9485698" cy="941623"/>
          </a:xfrm>
          <a:prstGeom prst="rect">
            <a:avLst/>
          </a:prstGeom>
        </p:spPr>
      </p:pic>
      <p:pic>
        <p:nvPicPr>
          <p:cNvPr id="20" name="Picture 19">
            <a:extLst>
              <a:ext uri="{FF2B5EF4-FFF2-40B4-BE49-F238E27FC236}">
                <a16:creationId xmlns:a16="http://schemas.microsoft.com/office/drawing/2014/main" id="{062E7068-6687-732C-1240-8105534B88D6}"/>
              </a:ext>
            </a:extLst>
          </p:cNvPr>
          <p:cNvPicPr>
            <a:picLocks noChangeAspect="1"/>
          </p:cNvPicPr>
          <p:nvPr/>
        </p:nvPicPr>
        <p:blipFill>
          <a:blip r:embed="rId8"/>
          <a:stretch>
            <a:fillRect/>
          </a:stretch>
        </p:blipFill>
        <p:spPr>
          <a:xfrm>
            <a:off x="5966846" y="3348865"/>
            <a:ext cx="5249555" cy="3257166"/>
          </a:xfrm>
          <a:prstGeom prst="rect">
            <a:avLst/>
          </a:prstGeom>
        </p:spPr>
      </p:pic>
    </p:spTree>
    <p:extLst>
      <p:ext uri="{BB962C8B-B14F-4D97-AF65-F5344CB8AC3E}">
        <p14:creationId xmlns:p14="http://schemas.microsoft.com/office/powerpoint/2010/main" val="3426198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Steps to Create the Session cont.</a:t>
            </a:r>
          </a:p>
        </p:txBody>
      </p:sp>
      <p:sp>
        <p:nvSpPr>
          <p:cNvPr id="5" name="TextBox 4">
            <a:extLst>
              <a:ext uri="{FF2B5EF4-FFF2-40B4-BE49-F238E27FC236}">
                <a16:creationId xmlns:a16="http://schemas.microsoft.com/office/drawing/2014/main" id="{56D6EEDB-6FA3-4E4B-CA07-73D343C81D70}"/>
              </a:ext>
            </a:extLst>
          </p:cNvPr>
          <p:cNvSpPr txBox="1"/>
          <p:nvPr/>
        </p:nvSpPr>
        <p:spPr>
          <a:xfrm>
            <a:off x="863600" y="1109977"/>
            <a:ext cx="6250122" cy="3170099"/>
          </a:xfrm>
          <a:prstGeom prst="rect">
            <a:avLst/>
          </a:prstGeom>
          <a:noFill/>
        </p:spPr>
        <p:txBody>
          <a:bodyPr wrap="square">
            <a:spAutoFit/>
          </a:bodyPr>
          <a:lstStyle/>
          <a:p>
            <a:pPr marL="285750" indent="-285750">
              <a:buFont typeface="Arial" panose="020B0604020202020204" pitchFamily="34" charset="0"/>
              <a:buChar char="•"/>
            </a:pPr>
            <a:r>
              <a:rPr lang="en-US" sz="2000" dirty="0"/>
              <a:t>Select from drop down how often to repeat</a:t>
            </a:r>
          </a:p>
          <a:p>
            <a:pPr marL="742950" lvl="1" indent="-285750">
              <a:buFont typeface="Arial" panose="020B0604020202020204" pitchFamily="34" charset="0"/>
              <a:buChar char="•"/>
            </a:pPr>
            <a:r>
              <a:rPr lang="en-US" sz="2000" dirty="0"/>
              <a:t>Daily</a:t>
            </a:r>
          </a:p>
          <a:p>
            <a:pPr marL="742950" lvl="1" indent="-285750">
              <a:buFont typeface="Arial" panose="020B0604020202020204" pitchFamily="34" charset="0"/>
              <a:buChar char="•"/>
            </a:pPr>
            <a:r>
              <a:rPr lang="en-US" sz="2000" dirty="0"/>
              <a:t>Weekly</a:t>
            </a:r>
          </a:p>
          <a:p>
            <a:pPr marL="742950" lvl="1" indent="-285750">
              <a:buFont typeface="Arial" panose="020B0604020202020204" pitchFamily="34" charset="0"/>
              <a:buChar char="•"/>
            </a:pPr>
            <a:r>
              <a:rPr lang="en-US" sz="2000" dirty="0"/>
              <a:t>Monthly</a:t>
            </a:r>
          </a:p>
          <a:p>
            <a:pPr marL="742950" lvl="1" indent="-285750">
              <a:buFont typeface="Arial" panose="020B0604020202020204" pitchFamily="34" charset="0"/>
              <a:buChar char="•"/>
            </a:pPr>
            <a:r>
              <a:rPr lang="en-US" sz="2000" dirty="0"/>
              <a:t>Yearly</a:t>
            </a:r>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8064E011-7BB1-0A94-D48B-F28BE087DA5B}"/>
              </a:ext>
            </a:extLst>
          </p:cNvPr>
          <p:cNvPicPr>
            <a:picLocks noChangeAspect="1"/>
          </p:cNvPicPr>
          <p:nvPr/>
        </p:nvPicPr>
        <p:blipFill>
          <a:blip r:embed="rId7"/>
          <a:stretch>
            <a:fillRect/>
          </a:stretch>
        </p:blipFill>
        <p:spPr>
          <a:xfrm>
            <a:off x="7524943" y="811482"/>
            <a:ext cx="4019357" cy="6021092"/>
          </a:xfrm>
          <a:prstGeom prst="rect">
            <a:avLst/>
          </a:prstGeom>
        </p:spPr>
      </p:pic>
    </p:spTree>
    <p:extLst>
      <p:ext uri="{BB962C8B-B14F-4D97-AF65-F5344CB8AC3E}">
        <p14:creationId xmlns:p14="http://schemas.microsoft.com/office/powerpoint/2010/main" val="113610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Repeat Daily/Weekly</a:t>
            </a:r>
          </a:p>
        </p:txBody>
      </p:sp>
      <p:sp>
        <p:nvSpPr>
          <p:cNvPr id="5" name="TextBox 4">
            <a:extLst>
              <a:ext uri="{FF2B5EF4-FFF2-40B4-BE49-F238E27FC236}">
                <a16:creationId xmlns:a16="http://schemas.microsoft.com/office/drawing/2014/main" id="{56D6EEDB-6FA3-4E4B-CA07-73D343C81D70}"/>
              </a:ext>
            </a:extLst>
          </p:cNvPr>
          <p:cNvSpPr txBox="1"/>
          <p:nvPr/>
        </p:nvSpPr>
        <p:spPr>
          <a:xfrm>
            <a:off x="506269" y="1031532"/>
            <a:ext cx="2913782" cy="630942"/>
          </a:xfrm>
          <a:prstGeom prst="rect">
            <a:avLst/>
          </a:prstGeom>
          <a:noFill/>
        </p:spPr>
        <p:txBody>
          <a:bodyPr wrap="square">
            <a:spAutoFit/>
          </a:bodyPr>
          <a:lstStyle/>
          <a:p>
            <a:r>
              <a:rPr lang="en-US" sz="3500" dirty="0"/>
              <a:t>Daily Options</a:t>
            </a:r>
            <a:endParaRPr lang="en-US" sz="2000" dirty="0"/>
          </a:p>
        </p:txBody>
      </p:sp>
      <p:pic>
        <p:nvPicPr>
          <p:cNvPr id="8" name="Picture 7">
            <a:extLst>
              <a:ext uri="{FF2B5EF4-FFF2-40B4-BE49-F238E27FC236}">
                <a16:creationId xmlns:a16="http://schemas.microsoft.com/office/drawing/2014/main" id="{1150BCC2-C50F-4DBA-ED2C-08318337FEBC}"/>
              </a:ext>
            </a:extLst>
          </p:cNvPr>
          <p:cNvPicPr>
            <a:picLocks noChangeAspect="1"/>
          </p:cNvPicPr>
          <p:nvPr/>
        </p:nvPicPr>
        <p:blipFill>
          <a:blip r:embed="rId7"/>
          <a:stretch>
            <a:fillRect/>
          </a:stretch>
        </p:blipFill>
        <p:spPr>
          <a:xfrm>
            <a:off x="317797" y="1742445"/>
            <a:ext cx="3210373" cy="4039164"/>
          </a:xfrm>
          <a:prstGeom prst="rect">
            <a:avLst/>
          </a:prstGeom>
        </p:spPr>
      </p:pic>
      <p:sp>
        <p:nvSpPr>
          <p:cNvPr id="10" name="TextBox 9">
            <a:extLst>
              <a:ext uri="{FF2B5EF4-FFF2-40B4-BE49-F238E27FC236}">
                <a16:creationId xmlns:a16="http://schemas.microsoft.com/office/drawing/2014/main" id="{12300344-53EB-4417-00EB-688E1F2E9F5E}"/>
              </a:ext>
            </a:extLst>
          </p:cNvPr>
          <p:cNvSpPr txBox="1"/>
          <p:nvPr/>
        </p:nvSpPr>
        <p:spPr>
          <a:xfrm>
            <a:off x="4922789" y="1068809"/>
            <a:ext cx="3112577" cy="630942"/>
          </a:xfrm>
          <a:prstGeom prst="rect">
            <a:avLst/>
          </a:prstGeom>
          <a:noFill/>
        </p:spPr>
        <p:txBody>
          <a:bodyPr wrap="square">
            <a:spAutoFit/>
          </a:bodyPr>
          <a:lstStyle/>
          <a:p>
            <a:r>
              <a:rPr lang="en-US" sz="3500" dirty="0"/>
              <a:t>Weekly Options</a:t>
            </a:r>
          </a:p>
        </p:txBody>
      </p:sp>
      <p:sp>
        <p:nvSpPr>
          <p:cNvPr id="11" name="Rectangle 10">
            <a:extLst>
              <a:ext uri="{FF2B5EF4-FFF2-40B4-BE49-F238E27FC236}">
                <a16:creationId xmlns:a16="http://schemas.microsoft.com/office/drawing/2014/main" id="{08B86184-98E1-5BB5-DB0D-BFBF6E47352A}"/>
              </a:ext>
            </a:extLst>
          </p:cNvPr>
          <p:cNvSpPr/>
          <p:nvPr/>
        </p:nvSpPr>
        <p:spPr>
          <a:xfrm>
            <a:off x="4385001" y="1031532"/>
            <a:ext cx="7300730" cy="49033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55D9447D-3DCC-C639-25AF-18EE776C0BDE}"/>
              </a:ext>
            </a:extLst>
          </p:cNvPr>
          <p:cNvSpPr/>
          <p:nvPr/>
        </p:nvSpPr>
        <p:spPr>
          <a:xfrm>
            <a:off x="230592" y="1031531"/>
            <a:ext cx="3916024" cy="49033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5" name="Picture 14">
            <a:extLst>
              <a:ext uri="{FF2B5EF4-FFF2-40B4-BE49-F238E27FC236}">
                <a16:creationId xmlns:a16="http://schemas.microsoft.com/office/drawing/2014/main" id="{A3463A81-1F4A-8ADA-7B83-C88F31932CC4}"/>
              </a:ext>
            </a:extLst>
          </p:cNvPr>
          <p:cNvPicPr>
            <a:picLocks noChangeAspect="1"/>
          </p:cNvPicPr>
          <p:nvPr/>
        </p:nvPicPr>
        <p:blipFill>
          <a:blip r:embed="rId8"/>
          <a:stretch>
            <a:fillRect/>
          </a:stretch>
        </p:blipFill>
        <p:spPr>
          <a:xfrm>
            <a:off x="4959458" y="1742445"/>
            <a:ext cx="5950100" cy="4105183"/>
          </a:xfrm>
          <a:prstGeom prst="rect">
            <a:avLst/>
          </a:prstGeom>
        </p:spPr>
      </p:pic>
    </p:spTree>
    <p:extLst>
      <p:ext uri="{BB962C8B-B14F-4D97-AF65-F5344CB8AC3E}">
        <p14:creationId xmlns:p14="http://schemas.microsoft.com/office/powerpoint/2010/main" val="2184703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Repeat Monthly</a:t>
            </a:r>
          </a:p>
        </p:txBody>
      </p:sp>
      <p:sp>
        <p:nvSpPr>
          <p:cNvPr id="5" name="TextBox 4">
            <a:extLst>
              <a:ext uri="{FF2B5EF4-FFF2-40B4-BE49-F238E27FC236}">
                <a16:creationId xmlns:a16="http://schemas.microsoft.com/office/drawing/2014/main" id="{56D6EEDB-6FA3-4E4B-CA07-73D343C81D70}"/>
              </a:ext>
            </a:extLst>
          </p:cNvPr>
          <p:cNvSpPr txBox="1"/>
          <p:nvPr/>
        </p:nvSpPr>
        <p:spPr>
          <a:xfrm>
            <a:off x="750109" y="1122972"/>
            <a:ext cx="3539110" cy="630942"/>
          </a:xfrm>
          <a:prstGeom prst="rect">
            <a:avLst/>
          </a:prstGeom>
          <a:noFill/>
        </p:spPr>
        <p:txBody>
          <a:bodyPr wrap="square">
            <a:spAutoFit/>
          </a:bodyPr>
          <a:lstStyle/>
          <a:p>
            <a:r>
              <a:rPr lang="en-US" sz="3500" dirty="0"/>
              <a:t>Monthly Options</a:t>
            </a:r>
            <a:endParaRPr lang="en-US" sz="2000" dirty="0"/>
          </a:p>
        </p:txBody>
      </p:sp>
      <p:sp>
        <p:nvSpPr>
          <p:cNvPr id="13" name="Rectangle 12">
            <a:extLst>
              <a:ext uri="{FF2B5EF4-FFF2-40B4-BE49-F238E27FC236}">
                <a16:creationId xmlns:a16="http://schemas.microsoft.com/office/drawing/2014/main" id="{55D9447D-3DCC-C639-25AF-18EE776C0BDE}"/>
              </a:ext>
            </a:extLst>
          </p:cNvPr>
          <p:cNvSpPr/>
          <p:nvPr/>
        </p:nvSpPr>
        <p:spPr>
          <a:xfrm>
            <a:off x="647700" y="1031531"/>
            <a:ext cx="8682280" cy="49033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a:extLst>
              <a:ext uri="{FF2B5EF4-FFF2-40B4-BE49-F238E27FC236}">
                <a16:creationId xmlns:a16="http://schemas.microsoft.com/office/drawing/2014/main" id="{6280C06C-8221-210F-D3CE-D9FB404857EF}"/>
              </a:ext>
            </a:extLst>
          </p:cNvPr>
          <p:cNvPicPr>
            <a:picLocks noChangeAspect="1"/>
          </p:cNvPicPr>
          <p:nvPr/>
        </p:nvPicPr>
        <p:blipFill>
          <a:blip r:embed="rId7"/>
          <a:stretch>
            <a:fillRect/>
          </a:stretch>
        </p:blipFill>
        <p:spPr>
          <a:xfrm>
            <a:off x="918623" y="1807379"/>
            <a:ext cx="6573167" cy="3458058"/>
          </a:xfrm>
          <a:prstGeom prst="rect">
            <a:avLst/>
          </a:prstGeom>
        </p:spPr>
      </p:pic>
    </p:spTree>
    <p:extLst>
      <p:ext uri="{BB962C8B-B14F-4D97-AF65-F5344CB8AC3E}">
        <p14:creationId xmlns:p14="http://schemas.microsoft.com/office/powerpoint/2010/main" val="3472812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Stop Repeating</a:t>
            </a:r>
          </a:p>
        </p:txBody>
      </p:sp>
      <p:sp>
        <p:nvSpPr>
          <p:cNvPr id="13" name="Rectangle 12">
            <a:extLst>
              <a:ext uri="{FF2B5EF4-FFF2-40B4-BE49-F238E27FC236}">
                <a16:creationId xmlns:a16="http://schemas.microsoft.com/office/drawing/2014/main" id="{55D9447D-3DCC-C639-25AF-18EE776C0BDE}"/>
              </a:ext>
            </a:extLst>
          </p:cNvPr>
          <p:cNvSpPr/>
          <p:nvPr/>
        </p:nvSpPr>
        <p:spPr>
          <a:xfrm>
            <a:off x="606663" y="977317"/>
            <a:ext cx="10662373" cy="49033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 name="Picture 16">
            <a:extLst>
              <a:ext uri="{FF2B5EF4-FFF2-40B4-BE49-F238E27FC236}">
                <a16:creationId xmlns:a16="http://schemas.microsoft.com/office/drawing/2014/main" id="{6E5234AF-6C93-8548-AA4F-95B93858ECBD}"/>
              </a:ext>
            </a:extLst>
          </p:cNvPr>
          <p:cNvPicPr>
            <a:picLocks noChangeAspect="1"/>
          </p:cNvPicPr>
          <p:nvPr/>
        </p:nvPicPr>
        <p:blipFill>
          <a:blip r:embed="rId7"/>
          <a:stretch>
            <a:fillRect/>
          </a:stretch>
        </p:blipFill>
        <p:spPr>
          <a:xfrm>
            <a:off x="6609638" y="1630193"/>
            <a:ext cx="3901183" cy="3260145"/>
          </a:xfrm>
          <a:prstGeom prst="rect">
            <a:avLst/>
          </a:prstGeom>
        </p:spPr>
      </p:pic>
      <p:pic>
        <p:nvPicPr>
          <p:cNvPr id="19" name="Picture 18">
            <a:extLst>
              <a:ext uri="{FF2B5EF4-FFF2-40B4-BE49-F238E27FC236}">
                <a16:creationId xmlns:a16="http://schemas.microsoft.com/office/drawing/2014/main" id="{9CF69C5B-0103-81E3-D59A-37347DA8A898}"/>
              </a:ext>
            </a:extLst>
          </p:cNvPr>
          <p:cNvPicPr>
            <a:picLocks noChangeAspect="1"/>
          </p:cNvPicPr>
          <p:nvPr/>
        </p:nvPicPr>
        <p:blipFill>
          <a:blip r:embed="rId8"/>
          <a:stretch>
            <a:fillRect/>
          </a:stretch>
        </p:blipFill>
        <p:spPr>
          <a:xfrm>
            <a:off x="900558" y="1630193"/>
            <a:ext cx="4485917" cy="2887487"/>
          </a:xfrm>
          <a:prstGeom prst="rect">
            <a:avLst/>
          </a:prstGeom>
        </p:spPr>
      </p:pic>
    </p:spTree>
    <p:extLst>
      <p:ext uri="{BB962C8B-B14F-4D97-AF65-F5344CB8AC3E}">
        <p14:creationId xmlns:p14="http://schemas.microsoft.com/office/powerpoint/2010/main" val="3616638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Generate New sessions</a:t>
            </a:r>
          </a:p>
        </p:txBody>
      </p:sp>
      <p:pic>
        <p:nvPicPr>
          <p:cNvPr id="21" name="Picture 20">
            <a:extLst>
              <a:ext uri="{FF2B5EF4-FFF2-40B4-BE49-F238E27FC236}">
                <a16:creationId xmlns:a16="http://schemas.microsoft.com/office/drawing/2014/main" id="{8FE56BCE-A078-88D4-232E-E1A4C2286B66}"/>
              </a:ext>
            </a:extLst>
          </p:cNvPr>
          <p:cNvPicPr>
            <a:picLocks noChangeAspect="1"/>
          </p:cNvPicPr>
          <p:nvPr/>
        </p:nvPicPr>
        <p:blipFill>
          <a:blip r:embed="rId7"/>
          <a:stretch>
            <a:fillRect/>
          </a:stretch>
        </p:blipFill>
        <p:spPr>
          <a:xfrm>
            <a:off x="804436" y="897501"/>
            <a:ext cx="10235816" cy="3905795"/>
          </a:xfrm>
          <a:prstGeom prst="rect">
            <a:avLst/>
          </a:prstGeom>
        </p:spPr>
      </p:pic>
      <p:sp>
        <p:nvSpPr>
          <p:cNvPr id="2" name="TextBox 1">
            <a:extLst>
              <a:ext uri="{FF2B5EF4-FFF2-40B4-BE49-F238E27FC236}">
                <a16:creationId xmlns:a16="http://schemas.microsoft.com/office/drawing/2014/main" id="{EDCF5709-9AC0-B568-7A0B-6B89B6648864}"/>
              </a:ext>
            </a:extLst>
          </p:cNvPr>
          <p:cNvSpPr txBox="1"/>
          <p:nvPr/>
        </p:nvSpPr>
        <p:spPr>
          <a:xfrm>
            <a:off x="1224366" y="4803296"/>
            <a:ext cx="9963473" cy="1569660"/>
          </a:xfrm>
          <a:prstGeom prst="rect">
            <a:avLst/>
          </a:prstGeom>
          <a:noFill/>
        </p:spPr>
        <p:txBody>
          <a:bodyPr wrap="square" rtlCol="0">
            <a:spAutoFit/>
          </a:bodyPr>
          <a:lstStyle/>
          <a:p>
            <a:pPr algn="ctr"/>
            <a:r>
              <a:rPr lang="en-US" sz="3200" b="1" dirty="0">
                <a:solidFill>
                  <a:srgbClr val="FF0000"/>
                </a:solidFill>
              </a:rPr>
              <a:t>Remember: Once your sessions are created you are brought back to your starting session. Go back to the session list before updating a session.</a:t>
            </a:r>
          </a:p>
        </p:txBody>
      </p:sp>
    </p:spTree>
    <p:extLst>
      <p:ext uri="{BB962C8B-B14F-4D97-AF65-F5344CB8AC3E}">
        <p14:creationId xmlns:p14="http://schemas.microsoft.com/office/powerpoint/2010/main" val="2974762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Update New sessions</a:t>
            </a:r>
          </a:p>
        </p:txBody>
      </p:sp>
      <p:sp>
        <p:nvSpPr>
          <p:cNvPr id="4" name="TextBox 3">
            <a:extLst>
              <a:ext uri="{FF2B5EF4-FFF2-40B4-BE49-F238E27FC236}">
                <a16:creationId xmlns:a16="http://schemas.microsoft.com/office/drawing/2014/main" id="{359C585A-C33C-3A1A-E99C-A9B6F04D0539}"/>
              </a:ext>
            </a:extLst>
          </p:cNvPr>
          <p:cNvSpPr txBox="1"/>
          <p:nvPr/>
        </p:nvSpPr>
        <p:spPr>
          <a:xfrm>
            <a:off x="895964" y="1345124"/>
            <a:ext cx="10400071" cy="1200329"/>
          </a:xfrm>
          <a:prstGeom prst="rect">
            <a:avLst/>
          </a:prstGeom>
          <a:noFill/>
        </p:spPr>
        <p:txBody>
          <a:bodyPr wrap="square" rtlCol="0">
            <a:spAutoFit/>
          </a:bodyPr>
          <a:lstStyle/>
          <a:p>
            <a:r>
              <a:rPr lang="en-US" dirty="0"/>
              <a:t>Go Back to your session list located at the bottom of your series landing page</a:t>
            </a:r>
          </a:p>
          <a:p>
            <a:r>
              <a:rPr lang="en-US" dirty="0"/>
              <a:t>You will notice after you repeat the sessions all the titles on the left side will have the same name – all these sessions need to be updated. So they look like the screenshot below the date in title on the left side is the same as the date on the right side.</a:t>
            </a:r>
          </a:p>
        </p:txBody>
      </p:sp>
      <p:pic>
        <p:nvPicPr>
          <p:cNvPr id="10" name="Picture 9">
            <a:extLst>
              <a:ext uri="{FF2B5EF4-FFF2-40B4-BE49-F238E27FC236}">
                <a16:creationId xmlns:a16="http://schemas.microsoft.com/office/drawing/2014/main" id="{76DE2F6A-574D-F7A9-9743-67824B2E5376}"/>
              </a:ext>
            </a:extLst>
          </p:cNvPr>
          <p:cNvPicPr>
            <a:picLocks noChangeAspect="1"/>
          </p:cNvPicPr>
          <p:nvPr/>
        </p:nvPicPr>
        <p:blipFill>
          <a:blip r:embed="rId7"/>
          <a:stretch>
            <a:fillRect/>
          </a:stretch>
        </p:blipFill>
        <p:spPr>
          <a:xfrm>
            <a:off x="1026503" y="2636689"/>
            <a:ext cx="8814582" cy="3351718"/>
          </a:xfrm>
          <a:prstGeom prst="rect">
            <a:avLst/>
          </a:prstGeom>
        </p:spPr>
      </p:pic>
    </p:spTree>
    <p:extLst>
      <p:ext uri="{BB962C8B-B14F-4D97-AF65-F5344CB8AC3E}">
        <p14:creationId xmlns:p14="http://schemas.microsoft.com/office/powerpoint/2010/main" val="277897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226CDD4-6B09-9D4E-B578-8220F428483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6226CDD4-6B09-9D4E-B578-8220F42848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63F4507-1A52-3B49-A47A-AEF11172DED5}"/>
              </a:ext>
            </a:extLst>
          </p:cNvPr>
          <p:cNvSpPr>
            <a:spLocks noGrp="1"/>
          </p:cNvSpPr>
          <p:nvPr>
            <p:ph type="title"/>
          </p:nvPr>
        </p:nvSpPr>
        <p:spPr>
          <a:xfrm>
            <a:off x="1174750" y="449473"/>
            <a:ext cx="2206625" cy="581025"/>
          </a:xfrm>
        </p:spPr>
        <p:txBody>
          <a:bodyPr/>
          <a:lstStyle/>
          <a:p>
            <a:r>
              <a:rPr lang="en-US" dirty="0"/>
              <a:t>Agenda</a:t>
            </a:r>
          </a:p>
        </p:txBody>
      </p:sp>
      <p:sp>
        <p:nvSpPr>
          <p:cNvPr id="3" name="Content Placeholder 2">
            <a:extLst>
              <a:ext uri="{FF2B5EF4-FFF2-40B4-BE49-F238E27FC236}">
                <a16:creationId xmlns:a16="http://schemas.microsoft.com/office/drawing/2014/main" id="{3D248E56-61CB-CB43-BCA5-E10B505A5A18}"/>
              </a:ext>
            </a:extLst>
          </p:cNvPr>
          <p:cNvSpPr>
            <a:spLocks noGrp="1"/>
          </p:cNvSpPr>
          <p:nvPr>
            <p:ph idx="1"/>
          </p:nvPr>
        </p:nvSpPr>
        <p:spPr>
          <a:xfrm>
            <a:off x="1147494" y="1030497"/>
            <a:ext cx="10220862" cy="5062077"/>
          </a:xfrm>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Important Dates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Joint Accreditation and requirements for interprofessional activity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Systemwide Access to In-Hospital Series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We Need from Series Directors and Coordinators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Approval and Access to the Series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Flowchart overview</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Create Additional Sessions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Update Session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Upload Documents to a session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Forms for Session Approval</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Add new or additional administrator to a series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Q&amp;A</a:t>
            </a:r>
          </a:p>
          <a:p>
            <a:pPr algn="ctr"/>
            <a:r>
              <a:rPr lang="en-US" sz="1600" i="1" dirty="0"/>
              <a:t>Please send  questions to </a:t>
            </a:r>
            <a:r>
              <a:rPr lang="en-US" sz="1600" i="1" dirty="0">
                <a:hlinkClick r:id="rId6"/>
              </a:rPr>
              <a:t>PartnersCPD@partners.org</a:t>
            </a:r>
            <a:endParaRPr lang="en-US" sz="1600" i="1" dirty="0"/>
          </a:p>
          <a:p>
            <a:pPr algn="ctr"/>
            <a:r>
              <a:rPr lang="en-US" sz="1600" i="1" dirty="0"/>
              <a:t>This webinar is being recorded and slides will be available on our website</a:t>
            </a:r>
          </a:p>
        </p:txBody>
      </p:sp>
      <p:pic>
        <p:nvPicPr>
          <p:cNvPr id="12" name="Picture 11">
            <a:extLst>
              <a:ext uri="{FF2B5EF4-FFF2-40B4-BE49-F238E27FC236}">
                <a16:creationId xmlns:a16="http://schemas.microsoft.com/office/drawing/2014/main" id="{57744C47-1FC9-4622-9503-6336BBEFF690}"/>
              </a:ext>
            </a:extLst>
          </p:cNvPr>
          <p:cNvPicPr>
            <a:picLocks noChangeAspect="1"/>
          </p:cNvPicPr>
          <p:nvPr/>
        </p:nvPicPr>
        <p:blipFill>
          <a:blip r:embed="rId7"/>
          <a:stretch>
            <a:fillRect/>
          </a:stretch>
        </p:blipFill>
        <p:spPr>
          <a:xfrm>
            <a:off x="9134475" y="580605"/>
            <a:ext cx="2505822" cy="2505822"/>
          </a:xfrm>
          <a:prstGeom prst="rect">
            <a:avLst/>
          </a:prstGeom>
        </p:spPr>
      </p:pic>
    </p:spTree>
    <p:extLst>
      <p:ext uri="{BB962C8B-B14F-4D97-AF65-F5344CB8AC3E}">
        <p14:creationId xmlns:p14="http://schemas.microsoft.com/office/powerpoint/2010/main" val="3799278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Edit a session</a:t>
            </a:r>
          </a:p>
        </p:txBody>
      </p:sp>
      <p:pic>
        <p:nvPicPr>
          <p:cNvPr id="5" name="Picture 4">
            <a:extLst>
              <a:ext uri="{FF2B5EF4-FFF2-40B4-BE49-F238E27FC236}">
                <a16:creationId xmlns:a16="http://schemas.microsoft.com/office/drawing/2014/main" id="{07230ECD-DB79-38B4-AE35-63653CF0E62F}"/>
              </a:ext>
            </a:extLst>
          </p:cNvPr>
          <p:cNvPicPr>
            <a:picLocks noChangeAspect="1"/>
          </p:cNvPicPr>
          <p:nvPr/>
        </p:nvPicPr>
        <p:blipFill>
          <a:blip r:embed="rId7"/>
          <a:stretch>
            <a:fillRect/>
          </a:stretch>
        </p:blipFill>
        <p:spPr>
          <a:xfrm>
            <a:off x="6663071" y="2771205"/>
            <a:ext cx="2181529" cy="4086795"/>
          </a:xfrm>
          <a:prstGeom prst="rect">
            <a:avLst/>
          </a:prstGeom>
        </p:spPr>
      </p:pic>
      <p:sp>
        <p:nvSpPr>
          <p:cNvPr id="8" name="TextBox 7">
            <a:extLst>
              <a:ext uri="{FF2B5EF4-FFF2-40B4-BE49-F238E27FC236}">
                <a16:creationId xmlns:a16="http://schemas.microsoft.com/office/drawing/2014/main" id="{B70D5D70-A7CB-6550-B2AF-4B24922637C7}"/>
              </a:ext>
            </a:extLst>
          </p:cNvPr>
          <p:cNvSpPr txBox="1"/>
          <p:nvPr/>
        </p:nvSpPr>
        <p:spPr>
          <a:xfrm>
            <a:off x="1602377" y="3679062"/>
            <a:ext cx="4703761" cy="1815882"/>
          </a:xfrm>
          <a:prstGeom prst="rect">
            <a:avLst/>
          </a:prstGeom>
          <a:noFill/>
        </p:spPr>
        <p:txBody>
          <a:bodyPr wrap="square" rtlCol="0">
            <a:spAutoFit/>
          </a:bodyPr>
          <a:lstStyle/>
          <a:p>
            <a:r>
              <a:rPr lang="en-US" sz="2800" b="1" dirty="0"/>
              <a:t>3 Areas to edit in a session</a:t>
            </a:r>
          </a:p>
          <a:p>
            <a:pPr marL="571500" indent="-571500">
              <a:buFont typeface="Arial" panose="020B0604020202020204" pitchFamily="34" charset="0"/>
              <a:buChar char="•"/>
            </a:pPr>
            <a:r>
              <a:rPr lang="en-US" sz="2800" dirty="0"/>
              <a:t>Title &amp; Description</a:t>
            </a:r>
          </a:p>
          <a:p>
            <a:pPr marL="571500" indent="-571500">
              <a:buFont typeface="Arial" panose="020B0604020202020204" pitchFamily="34" charset="0"/>
              <a:buChar char="•"/>
            </a:pPr>
            <a:r>
              <a:rPr lang="en-US" sz="2800" dirty="0"/>
              <a:t>Time &amp; Place (occasionally)</a:t>
            </a:r>
          </a:p>
          <a:p>
            <a:pPr marL="571500" indent="-571500">
              <a:buFont typeface="Arial" panose="020B0604020202020204" pitchFamily="34" charset="0"/>
              <a:buChar char="•"/>
            </a:pPr>
            <a:r>
              <a:rPr lang="en-US" sz="2800" dirty="0"/>
              <a:t>Custom</a:t>
            </a:r>
          </a:p>
        </p:txBody>
      </p:sp>
      <p:sp>
        <p:nvSpPr>
          <p:cNvPr id="2" name="TextBox 1">
            <a:extLst>
              <a:ext uri="{FF2B5EF4-FFF2-40B4-BE49-F238E27FC236}">
                <a16:creationId xmlns:a16="http://schemas.microsoft.com/office/drawing/2014/main" id="{C7869D97-4D01-30B5-1302-AC3D46325A39}"/>
              </a:ext>
            </a:extLst>
          </p:cNvPr>
          <p:cNvSpPr txBox="1"/>
          <p:nvPr/>
        </p:nvSpPr>
        <p:spPr>
          <a:xfrm>
            <a:off x="787080" y="1084995"/>
            <a:ext cx="4803823" cy="954107"/>
          </a:xfrm>
          <a:prstGeom prst="rect">
            <a:avLst/>
          </a:prstGeom>
          <a:noFill/>
        </p:spPr>
        <p:txBody>
          <a:bodyPr wrap="square" rtlCol="0">
            <a:spAutoFit/>
          </a:bodyPr>
          <a:lstStyle/>
          <a:p>
            <a:r>
              <a:rPr lang="en-US" sz="2800" dirty="0"/>
              <a:t>Click on the session to open it</a:t>
            </a:r>
          </a:p>
          <a:p>
            <a:r>
              <a:rPr lang="en-US" sz="2800" dirty="0"/>
              <a:t>Click the Edit tab</a:t>
            </a:r>
          </a:p>
        </p:txBody>
      </p:sp>
      <p:pic>
        <p:nvPicPr>
          <p:cNvPr id="9" name="Picture 8">
            <a:extLst>
              <a:ext uri="{FF2B5EF4-FFF2-40B4-BE49-F238E27FC236}">
                <a16:creationId xmlns:a16="http://schemas.microsoft.com/office/drawing/2014/main" id="{2AD578E2-D497-3708-0411-984C7E5886B0}"/>
              </a:ext>
            </a:extLst>
          </p:cNvPr>
          <p:cNvPicPr>
            <a:picLocks noChangeAspect="1"/>
          </p:cNvPicPr>
          <p:nvPr/>
        </p:nvPicPr>
        <p:blipFill>
          <a:blip r:embed="rId8"/>
          <a:stretch>
            <a:fillRect/>
          </a:stretch>
        </p:blipFill>
        <p:spPr>
          <a:xfrm>
            <a:off x="3859525" y="1547708"/>
            <a:ext cx="7684775" cy="760784"/>
          </a:xfrm>
          <a:prstGeom prst="rect">
            <a:avLst/>
          </a:prstGeom>
        </p:spPr>
      </p:pic>
    </p:spTree>
    <p:extLst>
      <p:ext uri="{BB962C8B-B14F-4D97-AF65-F5344CB8AC3E}">
        <p14:creationId xmlns:p14="http://schemas.microsoft.com/office/powerpoint/2010/main" val="2165096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Edit a session: </a:t>
            </a:r>
            <a:r>
              <a:rPr lang="en-US" sz="3200" dirty="0"/>
              <a:t>Title &amp; Description</a:t>
            </a:r>
            <a:br>
              <a:rPr lang="en-US" sz="3200" dirty="0"/>
            </a:br>
            <a:endParaRPr lang="en-US" dirty="0"/>
          </a:p>
        </p:txBody>
      </p:sp>
      <p:sp>
        <p:nvSpPr>
          <p:cNvPr id="8" name="TextBox 7">
            <a:extLst>
              <a:ext uri="{FF2B5EF4-FFF2-40B4-BE49-F238E27FC236}">
                <a16:creationId xmlns:a16="http://schemas.microsoft.com/office/drawing/2014/main" id="{B70D5D70-A7CB-6550-B2AF-4B24922637C7}"/>
              </a:ext>
            </a:extLst>
          </p:cNvPr>
          <p:cNvSpPr txBox="1"/>
          <p:nvPr/>
        </p:nvSpPr>
        <p:spPr>
          <a:xfrm>
            <a:off x="802682" y="1144464"/>
            <a:ext cx="11224003" cy="3693319"/>
          </a:xfrm>
          <a:prstGeom prst="rect">
            <a:avLst/>
          </a:prstGeom>
          <a:noFill/>
        </p:spPr>
        <p:txBody>
          <a:bodyPr wrap="square" rtlCol="0">
            <a:spAutoFit/>
          </a:bodyPr>
          <a:lstStyle/>
          <a:p>
            <a:pPr marL="571500" indent="-571500">
              <a:buFont typeface="Arial" panose="020B0604020202020204" pitchFamily="34" charset="0"/>
              <a:buChar char="•"/>
            </a:pPr>
            <a:r>
              <a:rPr lang="en-US" sz="2600" dirty="0"/>
              <a:t>Click Title &amp; Description Tab</a:t>
            </a:r>
          </a:p>
          <a:p>
            <a:pPr marL="1028700" lvl="1" indent="-571500">
              <a:buFont typeface="Arial" panose="020B0604020202020204" pitchFamily="34" charset="0"/>
              <a:buChar char="•"/>
            </a:pPr>
            <a:r>
              <a:rPr lang="en-US" sz="2600" dirty="0"/>
              <a:t>Include in the title: </a:t>
            </a:r>
          </a:p>
          <a:p>
            <a:pPr marL="1485900" lvl="2" indent="-571500">
              <a:buFont typeface="Arial" panose="020B0604020202020204" pitchFamily="34" charset="0"/>
              <a:buChar char="•"/>
            </a:pPr>
            <a:r>
              <a:rPr lang="en-US" sz="2600" dirty="0"/>
              <a:t>Date of the session</a:t>
            </a:r>
          </a:p>
          <a:p>
            <a:pPr marL="1485900" lvl="2" indent="-571500">
              <a:buFont typeface="Arial" panose="020B0604020202020204" pitchFamily="34" charset="0"/>
              <a:buChar char="•"/>
            </a:pPr>
            <a:r>
              <a:rPr lang="en-US" sz="2600" dirty="0"/>
              <a:t>Title of the series</a:t>
            </a:r>
          </a:p>
          <a:p>
            <a:pPr marL="1485900" lvl="2" indent="-571500">
              <a:buFont typeface="Arial" panose="020B0604020202020204" pitchFamily="34" charset="0"/>
              <a:buChar char="•"/>
            </a:pPr>
            <a:r>
              <a:rPr lang="en-US" sz="2600" dirty="0"/>
              <a:t>Topic of the session</a:t>
            </a:r>
          </a:p>
          <a:p>
            <a:pPr marL="1028700" lvl="1" indent="-571500">
              <a:buFont typeface="Arial" panose="020B0604020202020204" pitchFamily="34" charset="0"/>
              <a:buChar char="•"/>
            </a:pPr>
            <a:r>
              <a:rPr lang="en-US" sz="2600" dirty="0"/>
              <a:t>In the Body of the session</a:t>
            </a:r>
          </a:p>
          <a:p>
            <a:pPr marL="1485900" lvl="2" indent="-571500">
              <a:buFont typeface="Arial" panose="020B0604020202020204" pitchFamily="34" charset="0"/>
              <a:buChar char="•"/>
            </a:pPr>
            <a:r>
              <a:rPr lang="en-US" sz="2600" dirty="0"/>
              <a:t>Confirm the Course Director &amp; Coordinator information is correct</a:t>
            </a:r>
          </a:p>
          <a:p>
            <a:pPr marL="1485900" lvl="2" indent="-571500">
              <a:buFont typeface="Arial" panose="020B0604020202020204" pitchFamily="34" charset="0"/>
              <a:buChar char="•"/>
            </a:pPr>
            <a:r>
              <a:rPr lang="en-US" sz="2600" dirty="0"/>
              <a:t>Confirm the link for the session is correct</a:t>
            </a:r>
          </a:p>
          <a:p>
            <a:pPr marL="285750" indent="-285750">
              <a:buFont typeface="Arial" panose="020B0604020202020204" pitchFamily="34" charset="0"/>
              <a:buChar char="•"/>
            </a:pPr>
            <a:endParaRPr lang="en-US" sz="2600" dirty="0"/>
          </a:p>
        </p:txBody>
      </p:sp>
    </p:spTree>
    <p:extLst>
      <p:ext uri="{BB962C8B-B14F-4D97-AF65-F5344CB8AC3E}">
        <p14:creationId xmlns:p14="http://schemas.microsoft.com/office/powerpoint/2010/main" val="2694452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Edit a session: Time &amp; Place</a:t>
            </a:r>
          </a:p>
        </p:txBody>
      </p:sp>
      <p:sp>
        <p:nvSpPr>
          <p:cNvPr id="8" name="TextBox 7">
            <a:extLst>
              <a:ext uri="{FF2B5EF4-FFF2-40B4-BE49-F238E27FC236}">
                <a16:creationId xmlns:a16="http://schemas.microsoft.com/office/drawing/2014/main" id="{B70D5D70-A7CB-6550-B2AF-4B24922637C7}"/>
              </a:ext>
            </a:extLst>
          </p:cNvPr>
          <p:cNvSpPr txBox="1"/>
          <p:nvPr/>
        </p:nvSpPr>
        <p:spPr>
          <a:xfrm>
            <a:off x="647699" y="1347683"/>
            <a:ext cx="11208504" cy="1692771"/>
          </a:xfrm>
          <a:prstGeom prst="rect">
            <a:avLst/>
          </a:prstGeom>
          <a:noFill/>
        </p:spPr>
        <p:txBody>
          <a:bodyPr wrap="square" rtlCol="0">
            <a:spAutoFit/>
          </a:bodyPr>
          <a:lstStyle/>
          <a:p>
            <a:r>
              <a:rPr lang="en-US" sz="2600" dirty="0"/>
              <a:t>Click Time &amp; Place</a:t>
            </a:r>
          </a:p>
          <a:p>
            <a:pPr marL="571500" indent="-571500" defTabSz="635000">
              <a:buFont typeface="Arial" panose="020B0604020202020204" pitchFamily="34" charset="0"/>
              <a:buChar char="•"/>
            </a:pPr>
            <a:r>
              <a:rPr lang="en-US" sz="2600" dirty="0"/>
              <a:t>	Confirm this date matches the date in the title of the session. The system uses this date not the title date.</a:t>
            </a:r>
          </a:p>
          <a:p>
            <a:endParaRPr lang="en-US" sz="2600" dirty="0"/>
          </a:p>
        </p:txBody>
      </p:sp>
      <p:pic>
        <p:nvPicPr>
          <p:cNvPr id="4" name="Picture 3">
            <a:extLst>
              <a:ext uri="{FF2B5EF4-FFF2-40B4-BE49-F238E27FC236}">
                <a16:creationId xmlns:a16="http://schemas.microsoft.com/office/drawing/2014/main" id="{62309BBD-2F59-124F-4765-4D7FD9C255A8}"/>
              </a:ext>
            </a:extLst>
          </p:cNvPr>
          <p:cNvPicPr>
            <a:picLocks noChangeAspect="1"/>
          </p:cNvPicPr>
          <p:nvPr/>
        </p:nvPicPr>
        <p:blipFill>
          <a:blip r:embed="rId7"/>
          <a:stretch>
            <a:fillRect/>
          </a:stretch>
        </p:blipFill>
        <p:spPr>
          <a:xfrm>
            <a:off x="1315197" y="3196400"/>
            <a:ext cx="7961253" cy="2321463"/>
          </a:xfrm>
          <a:prstGeom prst="rect">
            <a:avLst/>
          </a:prstGeom>
        </p:spPr>
      </p:pic>
    </p:spTree>
    <p:extLst>
      <p:ext uri="{BB962C8B-B14F-4D97-AF65-F5344CB8AC3E}">
        <p14:creationId xmlns:p14="http://schemas.microsoft.com/office/powerpoint/2010/main" val="1046504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292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Upload the documents: Custom</a:t>
            </a:r>
          </a:p>
        </p:txBody>
      </p:sp>
      <p:sp>
        <p:nvSpPr>
          <p:cNvPr id="8" name="TextBox 7">
            <a:extLst>
              <a:ext uri="{FF2B5EF4-FFF2-40B4-BE49-F238E27FC236}">
                <a16:creationId xmlns:a16="http://schemas.microsoft.com/office/drawing/2014/main" id="{B70D5D70-A7CB-6550-B2AF-4B24922637C7}"/>
              </a:ext>
            </a:extLst>
          </p:cNvPr>
          <p:cNvSpPr txBox="1"/>
          <p:nvPr/>
        </p:nvSpPr>
        <p:spPr>
          <a:xfrm>
            <a:off x="641349" y="1152212"/>
            <a:ext cx="5830571" cy="5262979"/>
          </a:xfrm>
          <a:prstGeom prst="rect">
            <a:avLst/>
          </a:prstGeom>
          <a:noFill/>
        </p:spPr>
        <p:txBody>
          <a:bodyPr wrap="square" rtlCol="0">
            <a:spAutoFit/>
          </a:bodyPr>
          <a:lstStyle/>
          <a:p>
            <a:r>
              <a:rPr lang="en-US" sz="2400" dirty="0"/>
              <a:t>Here is  where you spend most of your time</a:t>
            </a:r>
          </a:p>
          <a:p>
            <a:endParaRPr lang="en-US" sz="2400" dirty="0"/>
          </a:p>
          <a:p>
            <a:r>
              <a:rPr lang="en-US" sz="2400" dirty="0"/>
              <a:t>The following items are uploaded to this section:</a:t>
            </a:r>
          </a:p>
          <a:p>
            <a:pPr marL="285750" indent="-285750">
              <a:buFont typeface="Arial" panose="020B0604020202020204" pitchFamily="34" charset="0"/>
              <a:buChar char="•"/>
            </a:pPr>
            <a:r>
              <a:rPr lang="en-US" sz="2400" dirty="0"/>
              <a:t>Disclosure Summary Slide (A template will be sent in the approval email we send with the link to your site)</a:t>
            </a:r>
          </a:p>
          <a:p>
            <a:pPr marL="285750" indent="-285750">
              <a:buFont typeface="Arial" panose="020B0604020202020204" pitchFamily="34" charset="0"/>
              <a:buChar char="•"/>
            </a:pPr>
            <a:r>
              <a:rPr lang="en-US" sz="2400" dirty="0"/>
              <a:t>Disclosures for all speakers/moderators/anyone doing introductions</a:t>
            </a:r>
          </a:p>
          <a:p>
            <a:pPr marL="285750" indent="-285750">
              <a:buFont typeface="Arial" panose="020B0604020202020204" pitchFamily="34" charset="0"/>
              <a:buChar char="•"/>
            </a:pPr>
            <a:r>
              <a:rPr lang="en-US" sz="2400" dirty="0"/>
              <a:t>Mitigation form for any speaker who has a financial disclosure</a:t>
            </a:r>
          </a:p>
          <a:p>
            <a:pPr marL="285750" indent="-285750">
              <a:buFont typeface="Arial" panose="020B0604020202020204" pitchFamily="34" charset="0"/>
              <a:buChar char="•"/>
            </a:pPr>
            <a:r>
              <a:rPr lang="en-US" sz="2400" dirty="0"/>
              <a:t>Any additional forms as needed</a:t>
            </a:r>
          </a:p>
          <a:p>
            <a:endParaRPr lang="en-US" sz="2400" dirty="0"/>
          </a:p>
        </p:txBody>
      </p:sp>
      <p:pic>
        <p:nvPicPr>
          <p:cNvPr id="4" name="Picture 3">
            <a:extLst>
              <a:ext uri="{FF2B5EF4-FFF2-40B4-BE49-F238E27FC236}">
                <a16:creationId xmlns:a16="http://schemas.microsoft.com/office/drawing/2014/main" id="{81ABDBA9-6EF3-C2EB-3A1F-C615658A8AA2}"/>
              </a:ext>
            </a:extLst>
          </p:cNvPr>
          <p:cNvPicPr>
            <a:picLocks noChangeAspect="1"/>
          </p:cNvPicPr>
          <p:nvPr/>
        </p:nvPicPr>
        <p:blipFill>
          <a:blip r:embed="rId7"/>
          <a:stretch>
            <a:fillRect/>
          </a:stretch>
        </p:blipFill>
        <p:spPr>
          <a:xfrm>
            <a:off x="6255593" y="1255362"/>
            <a:ext cx="5288707" cy="3265838"/>
          </a:xfrm>
          <a:prstGeom prst="rect">
            <a:avLst/>
          </a:prstGeom>
        </p:spPr>
      </p:pic>
    </p:spTree>
    <p:extLst>
      <p:ext uri="{BB962C8B-B14F-4D97-AF65-F5344CB8AC3E}">
        <p14:creationId xmlns:p14="http://schemas.microsoft.com/office/powerpoint/2010/main" val="2176364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7374F1-195E-FC05-63AF-170440415324}"/>
              </a:ext>
            </a:extLst>
          </p:cNvPr>
          <p:cNvSpPr>
            <a:spLocks noGrp="1"/>
          </p:cNvSpPr>
          <p:nvPr>
            <p:ph sz="half" idx="1"/>
          </p:nvPr>
        </p:nvSpPr>
        <p:spPr>
          <a:xfrm>
            <a:off x="640080" y="1529689"/>
            <a:ext cx="5184648" cy="4023360"/>
          </a:xfrm>
        </p:spPr>
        <p:txBody>
          <a:bodyPr/>
          <a:lstStyle/>
          <a:p>
            <a:r>
              <a:rPr lang="en-US" dirty="0"/>
              <a:t>What should you look for before submitting to us?</a:t>
            </a:r>
          </a:p>
          <a:p>
            <a:pPr marL="457200" indent="-457200">
              <a:buAutoNum type="arabicParenR"/>
            </a:pPr>
            <a:r>
              <a:rPr lang="en-US" dirty="0"/>
              <a:t>Signature for both pages (can be typed)</a:t>
            </a:r>
          </a:p>
          <a:p>
            <a:pPr marL="457200" indent="-457200">
              <a:buAutoNum type="arabicParenR"/>
            </a:pPr>
            <a:r>
              <a:rPr lang="en-US" dirty="0"/>
              <a:t>Dated correctly (not from last year)</a:t>
            </a:r>
          </a:p>
          <a:p>
            <a:pPr marL="457200" indent="-457200">
              <a:buAutoNum type="arabicParenR"/>
            </a:pPr>
            <a:r>
              <a:rPr lang="en-US" dirty="0"/>
              <a:t>Are any of the following listed?</a:t>
            </a:r>
          </a:p>
          <a:p>
            <a:pPr marL="919163" lvl="1" indent="-457200">
              <a:buAutoNum type="arabicParenR"/>
            </a:pPr>
            <a:r>
              <a:rPr lang="en-US" dirty="0"/>
              <a:t>Owner</a:t>
            </a:r>
          </a:p>
          <a:p>
            <a:pPr marL="919163" lvl="1" indent="-457200">
              <a:buAutoNum type="arabicParenR"/>
            </a:pPr>
            <a:r>
              <a:rPr lang="en-US" dirty="0"/>
              <a:t>Founder</a:t>
            </a:r>
          </a:p>
          <a:p>
            <a:pPr marL="919163" lvl="1" indent="-457200">
              <a:buAutoNum type="arabicParenR"/>
            </a:pPr>
            <a:r>
              <a:rPr lang="en-US" dirty="0"/>
              <a:t>Employee</a:t>
            </a:r>
          </a:p>
          <a:p>
            <a:pPr marL="919163" lvl="1" indent="-457200">
              <a:buAutoNum type="arabicParenR"/>
            </a:pPr>
            <a:r>
              <a:rPr lang="en-US" dirty="0"/>
              <a:t>Equity (usually means “private equity”</a:t>
            </a:r>
          </a:p>
          <a:p>
            <a:pPr marL="919163" lvl="1" indent="-457200">
              <a:buAutoNum type="arabicParenR"/>
            </a:pPr>
            <a:r>
              <a:rPr lang="en-US" dirty="0"/>
              <a:t>Stock in a startup (usually means private stock)</a:t>
            </a:r>
          </a:p>
        </p:txBody>
      </p:sp>
      <p:sp>
        <p:nvSpPr>
          <p:cNvPr id="4" name="Title 3">
            <a:extLst>
              <a:ext uri="{FF2B5EF4-FFF2-40B4-BE49-F238E27FC236}">
                <a16:creationId xmlns:a16="http://schemas.microsoft.com/office/drawing/2014/main" id="{DD7B4083-076C-276C-550B-D628D330A8D1}"/>
              </a:ext>
            </a:extLst>
          </p:cNvPr>
          <p:cNvSpPr>
            <a:spLocks noGrp="1"/>
          </p:cNvSpPr>
          <p:nvPr>
            <p:ph type="title"/>
          </p:nvPr>
        </p:nvSpPr>
        <p:spPr/>
        <p:txBody>
          <a:bodyPr/>
          <a:lstStyle/>
          <a:p>
            <a:r>
              <a:rPr lang="en-US" dirty="0"/>
              <a:t>Disclosure form</a:t>
            </a:r>
          </a:p>
        </p:txBody>
      </p:sp>
      <p:pic>
        <p:nvPicPr>
          <p:cNvPr id="6" name="Picture 5">
            <a:extLst>
              <a:ext uri="{FF2B5EF4-FFF2-40B4-BE49-F238E27FC236}">
                <a16:creationId xmlns:a16="http://schemas.microsoft.com/office/drawing/2014/main" id="{DBD13FE6-B4F7-E879-A677-3BA68868D156}"/>
              </a:ext>
            </a:extLst>
          </p:cNvPr>
          <p:cNvPicPr>
            <a:picLocks noChangeAspect="1"/>
          </p:cNvPicPr>
          <p:nvPr/>
        </p:nvPicPr>
        <p:blipFill>
          <a:blip r:embed="rId3"/>
          <a:stretch>
            <a:fillRect/>
          </a:stretch>
        </p:blipFill>
        <p:spPr>
          <a:xfrm>
            <a:off x="6362700" y="584128"/>
            <a:ext cx="4445814" cy="5206372"/>
          </a:xfrm>
          <a:prstGeom prst="rect">
            <a:avLst/>
          </a:prstGeom>
        </p:spPr>
      </p:pic>
    </p:spTree>
    <p:extLst>
      <p:ext uri="{BB962C8B-B14F-4D97-AF65-F5344CB8AC3E}">
        <p14:creationId xmlns:p14="http://schemas.microsoft.com/office/powerpoint/2010/main" val="4076323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Disclosure Summary &amp; Accreditation Slide</a:t>
            </a:r>
          </a:p>
        </p:txBody>
      </p:sp>
      <p:pic>
        <p:nvPicPr>
          <p:cNvPr id="4" name="Picture 3">
            <a:extLst>
              <a:ext uri="{FF2B5EF4-FFF2-40B4-BE49-F238E27FC236}">
                <a16:creationId xmlns:a16="http://schemas.microsoft.com/office/drawing/2014/main" id="{8CB34697-B7D7-53C0-8889-BC68C83C3691}"/>
              </a:ext>
            </a:extLst>
          </p:cNvPr>
          <p:cNvPicPr>
            <a:picLocks noChangeAspect="1"/>
          </p:cNvPicPr>
          <p:nvPr/>
        </p:nvPicPr>
        <p:blipFill>
          <a:blip r:embed="rId2"/>
          <a:stretch>
            <a:fillRect/>
          </a:stretch>
        </p:blipFill>
        <p:spPr>
          <a:xfrm>
            <a:off x="1532812" y="894944"/>
            <a:ext cx="7053975" cy="2231434"/>
          </a:xfrm>
          <a:prstGeom prst="rect">
            <a:avLst/>
          </a:prstGeom>
        </p:spPr>
      </p:pic>
      <p:pic>
        <p:nvPicPr>
          <p:cNvPr id="8" name="Picture 7">
            <a:extLst>
              <a:ext uri="{FF2B5EF4-FFF2-40B4-BE49-F238E27FC236}">
                <a16:creationId xmlns:a16="http://schemas.microsoft.com/office/drawing/2014/main" id="{0B54E101-BE0E-727F-0EB0-05FD0A6AE633}"/>
              </a:ext>
            </a:extLst>
          </p:cNvPr>
          <p:cNvPicPr>
            <a:picLocks noChangeAspect="1"/>
          </p:cNvPicPr>
          <p:nvPr/>
        </p:nvPicPr>
        <p:blipFill>
          <a:blip r:embed="rId3"/>
          <a:stretch>
            <a:fillRect/>
          </a:stretch>
        </p:blipFill>
        <p:spPr>
          <a:xfrm>
            <a:off x="3343145" y="2949924"/>
            <a:ext cx="6915280" cy="3624609"/>
          </a:xfrm>
          <a:prstGeom prst="rect">
            <a:avLst/>
          </a:prstGeom>
        </p:spPr>
      </p:pic>
    </p:spTree>
    <p:extLst>
      <p:ext uri="{BB962C8B-B14F-4D97-AF65-F5344CB8AC3E}">
        <p14:creationId xmlns:p14="http://schemas.microsoft.com/office/powerpoint/2010/main" val="3434679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3139"/>
            <a:ext cx="10902950" cy="956516"/>
          </a:xfrm>
        </p:spPr>
        <p:txBody>
          <a:bodyPr/>
          <a:lstStyle/>
          <a:p>
            <a:r>
              <a:rPr lang="en-US" dirty="0"/>
              <a:t>Disclosure Summary &amp; Accreditation Slide (Continued)</a:t>
            </a:r>
          </a:p>
        </p:txBody>
      </p:sp>
      <p:pic>
        <p:nvPicPr>
          <p:cNvPr id="4" name="Picture 3">
            <a:extLst>
              <a:ext uri="{FF2B5EF4-FFF2-40B4-BE49-F238E27FC236}">
                <a16:creationId xmlns:a16="http://schemas.microsoft.com/office/drawing/2014/main" id="{8CB34697-B7D7-53C0-8889-BC68C83C3691}"/>
              </a:ext>
            </a:extLst>
          </p:cNvPr>
          <p:cNvPicPr>
            <a:picLocks noChangeAspect="1"/>
          </p:cNvPicPr>
          <p:nvPr/>
        </p:nvPicPr>
        <p:blipFill>
          <a:blip r:embed="rId2"/>
          <a:stretch>
            <a:fillRect/>
          </a:stretch>
        </p:blipFill>
        <p:spPr>
          <a:xfrm>
            <a:off x="385656" y="2569184"/>
            <a:ext cx="11245658" cy="3557419"/>
          </a:xfrm>
          <a:prstGeom prst="rect">
            <a:avLst/>
          </a:prstGeom>
        </p:spPr>
      </p:pic>
      <p:sp>
        <p:nvSpPr>
          <p:cNvPr id="3" name="TextBox 2">
            <a:extLst>
              <a:ext uri="{FF2B5EF4-FFF2-40B4-BE49-F238E27FC236}">
                <a16:creationId xmlns:a16="http://schemas.microsoft.com/office/drawing/2014/main" id="{77073889-CCAF-788E-14F9-28141875B916}"/>
              </a:ext>
            </a:extLst>
          </p:cNvPr>
          <p:cNvSpPr txBox="1"/>
          <p:nvPr/>
        </p:nvSpPr>
        <p:spPr>
          <a:xfrm>
            <a:off x="864523" y="966339"/>
            <a:ext cx="5195846" cy="1200329"/>
          </a:xfrm>
          <a:prstGeom prst="rect">
            <a:avLst/>
          </a:prstGeom>
          <a:noFill/>
        </p:spPr>
        <p:txBody>
          <a:bodyPr wrap="none" rtlCol="0">
            <a:spAutoFit/>
          </a:bodyPr>
          <a:lstStyle/>
          <a:p>
            <a:r>
              <a:rPr lang="en-US" dirty="0"/>
              <a:t>On Page 1</a:t>
            </a:r>
          </a:p>
          <a:p>
            <a:pPr marL="285750" indent="-285750">
              <a:buFont typeface="Arial" panose="020B0604020202020204" pitchFamily="34" charset="0"/>
              <a:buChar char="•"/>
            </a:pPr>
            <a:r>
              <a:rPr lang="en-US" dirty="0"/>
              <a:t>Add the title, date and time in the heading section</a:t>
            </a:r>
          </a:p>
          <a:p>
            <a:pPr marL="285750" indent="-285750">
              <a:buFont typeface="Arial" panose="020B0604020202020204" pitchFamily="34" charset="0"/>
              <a:buChar char="•"/>
            </a:pPr>
            <a:r>
              <a:rPr lang="en-US" dirty="0"/>
              <a:t>Add the learning objectives for the session</a:t>
            </a:r>
          </a:p>
          <a:p>
            <a:pPr marL="285750" indent="-285750">
              <a:buFont typeface="Arial" panose="020B0604020202020204" pitchFamily="34" charset="0"/>
              <a:buChar char="•"/>
            </a:pPr>
            <a:r>
              <a:rPr lang="en-US" dirty="0"/>
              <a:t>Update the Faculty/speaker for the session</a:t>
            </a:r>
          </a:p>
        </p:txBody>
      </p:sp>
    </p:spTree>
    <p:extLst>
      <p:ext uri="{BB962C8B-B14F-4D97-AF65-F5344CB8AC3E}">
        <p14:creationId xmlns:p14="http://schemas.microsoft.com/office/powerpoint/2010/main" val="3008939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Disclosure Summary &amp; Accreditation Slide (Continued)</a:t>
            </a:r>
          </a:p>
        </p:txBody>
      </p:sp>
      <p:pic>
        <p:nvPicPr>
          <p:cNvPr id="8" name="Picture 7">
            <a:extLst>
              <a:ext uri="{FF2B5EF4-FFF2-40B4-BE49-F238E27FC236}">
                <a16:creationId xmlns:a16="http://schemas.microsoft.com/office/drawing/2014/main" id="{0B54E101-BE0E-727F-0EB0-05FD0A6AE633}"/>
              </a:ext>
            </a:extLst>
          </p:cNvPr>
          <p:cNvPicPr>
            <a:picLocks noChangeAspect="1"/>
          </p:cNvPicPr>
          <p:nvPr/>
        </p:nvPicPr>
        <p:blipFill>
          <a:blip r:embed="rId2"/>
          <a:stretch>
            <a:fillRect/>
          </a:stretch>
        </p:blipFill>
        <p:spPr>
          <a:xfrm>
            <a:off x="4909930" y="2135954"/>
            <a:ext cx="6789669" cy="3558771"/>
          </a:xfrm>
          <a:prstGeom prst="rect">
            <a:avLst/>
          </a:prstGeom>
        </p:spPr>
      </p:pic>
      <p:sp>
        <p:nvSpPr>
          <p:cNvPr id="3" name="TextBox 2">
            <a:extLst>
              <a:ext uri="{FF2B5EF4-FFF2-40B4-BE49-F238E27FC236}">
                <a16:creationId xmlns:a16="http://schemas.microsoft.com/office/drawing/2014/main" id="{DBCFFBDA-9A15-5270-6B93-1029FD92219F}"/>
              </a:ext>
            </a:extLst>
          </p:cNvPr>
          <p:cNvSpPr txBox="1"/>
          <p:nvPr/>
        </p:nvSpPr>
        <p:spPr>
          <a:xfrm>
            <a:off x="864523" y="966339"/>
            <a:ext cx="11143628" cy="923330"/>
          </a:xfrm>
          <a:prstGeom prst="rect">
            <a:avLst/>
          </a:prstGeom>
          <a:noFill/>
        </p:spPr>
        <p:txBody>
          <a:bodyPr wrap="none" rtlCol="0">
            <a:spAutoFit/>
          </a:bodyPr>
          <a:lstStyle/>
          <a:p>
            <a:r>
              <a:rPr lang="en-US" dirty="0"/>
              <a:t>On Page 2</a:t>
            </a:r>
          </a:p>
          <a:p>
            <a:pPr marL="285750" indent="-285750">
              <a:buFont typeface="Arial" panose="020B0604020202020204" pitchFamily="34" charset="0"/>
              <a:buChar char="•"/>
            </a:pPr>
            <a:r>
              <a:rPr lang="en-US" dirty="0"/>
              <a:t>Add the names of speakers with no disclosures in the speaker has no financial relationships</a:t>
            </a:r>
          </a:p>
          <a:p>
            <a:pPr marL="285750" indent="-285750">
              <a:buFont typeface="Arial" panose="020B0604020202020204" pitchFamily="34" charset="0"/>
              <a:buChar char="•"/>
            </a:pPr>
            <a:r>
              <a:rPr lang="en-US" dirty="0"/>
              <a:t>Add the names of speakers along with the relationships and companies to the speaker has a financial relationship </a:t>
            </a:r>
          </a:p>
        </p:txBody>
      </p:sp>
      <p:sp>
        <p:nvSpPr>
          <p:cNvPr id="5" name="TextBox 4">
            <a:extLst>
              <a:ext uri="{FF2B5EF4-FFF2-40B4-BE49-F238E27FC236}">
                <a16:creationId xmlns:a16="http://schemas.microsoft.com/office/drawing/2014/main" id="{46F573F4-AE91-E8C9-5458-D656B0DA95CB}"/>
              </a:ext>
            </a:extLst>
          </p:cNvPr>
          <p:cNvSpPr txBox="1"/>
          <p:nvPr/>
        </p:nvSpPr>
        <p:spPr>
          <a:xfrm>
            <a:off x="641350" y="2514600"/>
            <a:ext cx="3930513" cy="3139321"/>
          </a:xfrm>
          <a:prstGeom prst="rect">
            <a:avLst/>
          </a:prstGeom>
          <a:noFill/>
        </p:spPr>
        <p:txBody>
          <a:bodyPr wrap="square" rtlCol="0">
            <a:spAutoFit/>
          </a:bodyPr>
          <a:lstStyle/>
          <a:p>
            <a:r>
              <a:rPr lang="en-US" dirty="0"/>
              <a:t>Format to add speakers with relationships</a:t>
            </a:r>
          </a:p>
          <a:p>
            <a:endParaRPr lang="en-US" dirty="0"/>
          </a:p>
          <a:p>
            <a:r>
              <a:rPr lang="en-US" b="1" dirty="0"/>
              <a:t>Speaker Name</a:t>
            </a:r>
          </a:p>
          <a:p>
            <a:r>
              <a:rPr lang="en-US" i="1" dirty="0"/>
              <a:t>Relationship</a:t>
            </a:r>
            <a:r>
              <a:rPr lang="en-US" dirty="0"/>
              <a:t>: Company 1, Company 2</a:t>
            </a:r>
          </a:p>
          <a:p>
            <a:endParaRPr lang="en-US" dirty="0"/>
          </a:p>
          <a:p>
            <a:r>
              <a:rPr lang="en-US" dirty="0"/>
              <a:t>Example:</a:t>
            </a:r>
          </a:p>
          <a:p>
            <a:r>
              <a:rPr lang="en-US" b="1" dirty="0"/>
              <a:t>John Smith, MD</a:t>
            </a:r>
          </a:p>
          <a:p>
            <a:r>
              <a:rPr lang="en-US" i="1" dirty="0"/>
              <a:t>Consultant</a:t>
            </a:r>
            <a:r>
              <a:rPr lang="en-US" dirty="0"/>
              <a:t>: CVS</a:t>
            </a:r>
          </a:p>
          <a:p>
            <a:r>
              <a:rPr lang="en-US" i="1" dirty="0"/>
              <a:t>Research Support</a:t>
            </a:r>
            <a:r>
              <a:rPr lang="en-US" dirty="0"/>
              <a:t>: CVS, Shire</a:t>
            </a:r>
          </a:p>
          <a:p>
            <a:endParaRPr lang="en-US" dirty="0"/>
          </a:p>
        </p:txBody>
      </p:sp>
    </p:spTree>
    <p:extLst>
      <p:ext uri="{BB962C8B-B14F-4D97-AF65-F5344CB8AC3E}">
        <p14:creationId xmlns:p14="http://schemas.microsoft.com/office/powerpoint/2010/main" val="3438180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Save the session with the updates</a:t>
            </a:r>
          </a:p>
        </p:txBody>
      </p:sp>
      <p:sp>
        <p:nvSpPr>
          <p:cNvPr id="8" name="TextBox 7">
            <a:extLst>
              <a:ext uri="{FF2B5EF4-FFF2-40B4-BE49-F238E27FC236}">
                <a16:creationId xmlns:a16="http://schemas.microsoft.com/office/drawing/2014/main" id="{B70D5D70-A7CB-6550-B2AF-4B24922637C7}"/>
              </a:ext>
            </a:extLst>
          </p:cNvPr>
          <p:cNvSpPr txBox="1"/>
          <p:nvPr/>
        </p:nvSpPr>
        <p:spPr>
          <a:xfrm>
            <a:off x="641349" y="1152212"/>
            <a:ext cx="10778712" cy="1569660"/>
          </a:xfrm>
          <a:prstGeom prst="rect">
            <a:avLst/>
          </a:prstGeom>
          <a:noFill/>
        </p:spPr>
        <p:txBody>
          <a:bodyPr wrap="square" rtlCol="0">
            <a:spAutoFit/>
          </a:bodyPr>
          <a:lstStyle/>
          <a:p>
            <a:r>
              <a:rPr lang="en-US" sz="2400" dirty="0"/>
              <a:t>All the documents have been updated and uploaded to the system</a:t>
            </a:r>
          </a:p>
          <a:p>
            <a:endParaRPr lang="en-US" sz="2400" dirty="0"/>
          </a:p>
          <a:p>
            <a:endParaRPr lang="en-US" sz="2400" dirty="0"/>
          </a:p>
          <a:p>
            <a:pPr algn="ctr"/>
            <a:r>
              <a:rPr lang="en-US" sz="2400" dirty="0"/>
              <a:t>Now What?</a:t>
            </a:r>
          </a:p>
        </p:txBody>
      </p:sp>
      <p:pic>
        <p:nvPicPr>
          <p:cNvPr id="5" name="Picture 4">
            <a:extLst>
              <a:ext uri="{FF2B5EF4-FFF2-40B4-BE49-F238E27FC236}">
                <a16:creationId xmlns:a16="http://schemas.microsoft.com/office/drawing/2014/main" id="{C7EA857D-E4F4-A0F6-D137-81311986BB03}"/>
              </a:ext>
            </a:extLst>
          </p:cNvPr>
          <p:cNvPicPr>
            <a:picLocks noChangeAspect="1"/>
          </p:cNvPicPr>
          <p:nvPr/>
        </p:nvPicPr>
        <p:blipFill>
          <a:blip r:embed="rId7"/>
          <a:stretch>
            <a:fillRect/>
          </a:stretch>
        </p:blipFill>
        <p:spPr>
          <a:xfrm>
            <a:off x="1211694" y="3746669"/>
            <a:ext cx="3705742" cy="2505425"/>
          </a:xfrm>
          <a:prstGeom prst="rect">
            <a:avLst/>
          </a:prstGeom>
        </p:spPr>
      </p:pic>
      <p:sp>
        <p:nvSpPr>
          <p:cNvPr id="10" name="TextBox 9">
            <a:extLst>
              <a:ext uri="{FF2B5EF4-FFF2-40B4-BE49-F238E27FC236}">
                <a16:creationId xmlns:a16="http://schemas.microsoft.com/office/drawing/2014/main" id="{F5216566-8BB5-A7F1-A248-7A2FCCEB297B}"/>
              </a:ext>
            </a:extLst>
          </p:cNvPr>
          <p:cNvSpPr txBox="1"/>
          <p:nvPr/>
        </p:nvSpPr>
        <p:spPr>
          <a:xfrm>
            <a:off x="511037" y="2915672"/>
            <a:ext cx="4406399" cy="830997"/>
          </a:xfrm>
          <a:prstGeom prst="rect">
            <a:avLst/>
          </a:prstGeom>
          <a:noFill/>
        </p:spPr>
        <p:txBody>
          <a:bodyPr wrap="square">
            <a:spAutoFit/>
          </a:bodyPr>
          <a:lstStyle/>
          <a:p>
            <a:pPr algn="ctr"/>
            <a:r>
              <a:rPr lang="en-US" sz="2400" dirty="0"/>
              <a:t>At the top of the screen</a:t>
            </a:r>
          </a:p>
          <a:p>
            <a:pPr algn="ctr"/>
            <a:r>
              <a:rPr lang="en-US" sz="2400" dirty="0"/>
              <a:t>Click Ready For Review </a:t>
            </a:r>
          </a:p>
        </p:txBody>
      </p:sp>
      <p:sp>
        <p:nvSpPr>
          <p:cNvPr id="11" name="TextBox 10">
            <a:extLst>
              <a:ext uri="{FF2B5EF4-FFF2-40B4-BE49-F238E27FC236}">
                <a16:creationId xmlns:a16="http://schemas.microsoft.com/office/drawing/2014/main" id="{8EA6A16B-510F-B09B-6AD8-278E6C6D64AB}"/>
              </a:ext>
            </a:extLst>
          </p:cNvPr>
          <p:cNvSpPr txBox="1"/>
          <p:nvPr/>
        </p:nvSpPr>
        <p:spPr>
          <a:xfrm>
            <a:off x="6573907" y="2955678"/>
            <a:ext cx="4406399" cy="1200329"/>
          </a:xfrm>
          <a:prstGeom prst="rect">
            <a:avLst/>
          </a:prstGeom>
          <a:noFill/>
        </p:spPr>
        <p:txBody>
          <a:bodyPr wrap="square">
            <a:spAutoFit/>
          </a:bodyPr>
          <a:lstStyle/>
          <a:p>
            <a:pPr algn="ctr"/>
            <a:r>
              <a:rPr lang="en-US" sz="2400" dirty="0"/>
              <a:t>At the bottom of the screen</a:t>
            </a:r>
          </a:p>
          <a:p>
            <a:pPr algn="ctr"/>
            <a:endParaRPr lang="en-US" sz="2400" dirty="0"/>
          </a:p>
          <a:p>
            <a:pPr algn="ctr"/>
            <a:r>
              <a:rPr lang="en-US" sz="2400" dirty="0"/>
              <a:t>Click Save </a:t>
            </a:r>
          </a:p>
        </p:txBody>
      </p:sp>
      <p:pic>
        <p:nvPicPr>
          <p:cNvPr id="15" name="Picture 14">
            <a:extLst>
              <a:ext uri="{FF2B5EF4-FFF2-40B4-BE49-F238E27FC236}">
                <a16:creationId xmlns:a16="http://schemas.microsoft.com/office/drawing/2014/main" id="{9D800EFE-6048-4C49-8C3B-EE55EE0B7A51}"/>
              </a:ext>
            </a:extLst>
          </p:cNvPr>
          <p:cNvPicPr>
            <a:picLocks noChangeAspect="1"/>
          </p:cNvPicPr>
          <p:nvPr/>
        </p:nvPicPr>
        <p:blipFill>
          <a:blip r:embed="rId8"/>
          <a:stretch>
            <a:fillRect/>
          </a:stretch>
        </p:blipFill>
        <p:spPr>
          <a:xfrm>
            <a:off x="6698199" y="4419734"/>
            <a:ext cx="4420217" cy="1286054"/>
          </a:xfrm>
          <a:prstGeom prst="rect">
            <a:avLst/>
          </a:prstGeom>
        </p:spPr>
      </p:pic>
    </p:spTree>
    <p:extLst>
      <p:ext uri="{BB962C8B-B14F-4D97-AF65-F5344CB8AC3E}">
        <p14:creationId xmlns:p14="http://schemas.microsoft.com/office/powerpoint/2010/main" val="1981224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r>
              <a:rPr lang="en-US" dirty="0"/>
              <a:t>Important Dates</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641350" y="1036321"/>
            <a:ext cx="10902950" cy="4607648"/>
          </a:xfrm>
        </p:spPr>
        <p:txBody>
          <a:bodyPr/>
          <a:lstStyle/>
          <a:p>
            <a:r>
              <a:rPr lang="en-US" b="1" dirty="0"/>
              <a:t>Proposal Deadlines:</a:t>
            </a:r>
          </a:p>
          <a:p>
            <a:pPr lvl="1"/>
            <a:r>
              <a:rPr lang="en-US" dirty="0"/>
              <a:t>Series beginning July 1, 2022: March 29, 2024.</a:t>
            </a:r>
          </a:p>
          <a:p>
            <a:pPr lvl="1"/>
            <a:r>
              <a:rPr lang="en-US" dirty="0"/>
              <a:t>Series beginning September 1, 2022: May 31, 2024.</a:t>
            </a:r>
          </a:p>
          <a:p>
            <a:pPr lvl="1"/>
            <a:endParaRPr lang="en-US" dirty="0"/>
          </a:p>
          <a:p>
            <a:r>
              <a:rPr lang="en-US" b="1" dirty="0"/>
              <a:t>Late Fees:</a:t>
            </a:r>
          </a:p>
          <a:p>
            <a:pPr lvl="1"/>
            <a:r>
              <a:rPr lang="en-US" dirty="0"/>
              <a:t>Proposals received more than 1 week after the deadline will incur a non-refundable late fee of $500.</a:t>
            </a:r>
          </a:p>
          <a:p>
            <a:pPr lvl="1"/>
            <a:endParaRPr lang="en-US" dirty="0"/>
          </a:p>
          <a:p>
            <a:r>
              <a:rPr lang="en-US" b="1" dirty="0"/>
              <a:t>Coordinator Trainings:</a:t>
            </a:r>
          </a:p>
          <a:p>
            <a:pPr lvl="1"/>
            <a:r>
              <a:rPr lang="en-US" dirty="0"/>
              <a:t>Archive recording available</a:t>
            </a:r>
          </a:p>
          <a:p>
            <a:pPr marL="233363" lvl="1" indent="0">
              <a:buNone/>
            </a:pPr>
            <a:endParaRPr lang="en-US" dirty="0">
              <a:highlight>
                <a:srgbClr val="FFFF00"/>
              </a:highlight>
            </a:endParaRPr>
          </a:p>
          <a:p>
            <a:r>
              <a:rPr lang="en-US" b="1" dirty="0"/>
              <a:t>Tuesday/Thursday Meeting:</a:t>
            </a:r>
          </a:p>
          <a:p>
            <a:pPr marL="342900" marR="0" lvl="0" indent="-342900">
              <a:spcBef>
                <a:spcPts val="0"/>
              </a:spcBef>
              <a:spcAft>
                <a:spcPts val="0"/>
              </a:spcAft>
              <a:buFont typeface="Symbol" panose="05050102010706020507" pitchFamily="18" charset="2"/>
              <a:buChar char=""/>
            </a:pPr>
            <a:r>
              <a:rPr lang="en-US" sz="1800" b="1" i="1" dirty="0">
                <a:effectLst/>
                <a:latin typeface="Calibri" panose="020F0502020204030204" pitchFamily="34" charset="0"/>
                <a:ea typeface="Times New Roman" panose="02020603050405020304" pitchFamily="18" charset="0"/>
              </a:rPr>
              <a:t>Tuesdays 10:30 to 11:30</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i="1" dirty="0">
                <a:effectLst/>
                <a:latin typeface="Calibri" panose="020F0502020204030204" pitchFamily="34" charset="0"/>
                <a:ea typeface="Times New Roman" panose="02020603050405020304" pitchFamily="18" charset="0"/>
              </a:rPr>
              <a:t>Thursday 2:00 to 3:00</a:t>
            </a:r>
            <a:br>
              <a:rPr lang="en-US" sz="1800" dirty="0">
                <a:effectLst/>
                <a:latin typeface="Calibri" panose="020F0502020204030204" pitchFamily="34" charset="0"/>
                <a:ea typeface="Times New Roman" panose="02020603050405020304" pitchFamily="18" charset="0"/>
              </a:rPr>
            </a:br>
            <a:r>
              <a:rPr lang="en-US" sz="1800" b="1" i="1" dirty="0">
                <a:effectLst/>
                <a:latin typeface="Calibri" panose="020F0502020204030204" pitchFamily="34" charset="0"/>
                <a:ea typeface="Times New Roman" panose="02020603050405020304" pitchFamily="18" charset="0"/>
              </a:rPr>
              <a:t>Support Meeting Zoom link</a:t>
            </a:r>
            <a:r>
              <a:rPr lang="en-US" sz="1800" b="1" dirty="0">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 </a:t>
            </a:r>
            <a:r>
              <a:rPr lang="en-US" sz="1800" u="sng" dirty="0">
                <a:solidFill>
                  <a:srgbClr val="0563C1"/>
                </a:solidFill>
                <a:effectLst/>
                <a:latin typeface="Calibri" panose="020F0502020204030204" pitchFamily="34" charset="0"/>
                <a:ea typeface="Times New Roman" panose="02020603050405020304" pitchFamily="18" charset="0"/>
                <a:hlinkClick r:id="rId7" tooltip="https://partners.zoom.us/j/85164198890"/>
              </a:rPr>
              <a:t>https://partners.zoom.us/j/85164198890</a:t>
            </a:r>
            <a:endParaRPr lang="en-US" sz="1800" dirty="0">
              <a:effectLst/>
              <a:latin typeface="Calibri" panose="020F0502020204030204" pitchFamily="34" charset="0"/>
              <a:ea typeface="Calibri" panose="020F0502020204030204" pitchFamily="34" charset="0"/>
            </a:endParaRPr>
          </a:p>
          <a:p>
            <a:pPr marL="233363" lvl="1" indent="0">
              <a:buNone/>
            </a:pPr>
            <a:endParaRPr lang="en-US" dirty="0"/>
          </a:p>
          <a:p>
            <a:pPr lvl="1"/>
            <a:endParaRPr lang="en-US" dirty="0"/>
          </a:p>
        </p:txBody>
      </p:sp>
      <p:pic>
        <p:nvPicPr>
          <p:cNvPr id="9" name="Picture 8" descr="Icon&#10;&#10;Description automatically generated">
            <a:extLst>
              <a:ext uri="{FF2B5EF4-FFF2-40B4-BE49-F238E27FC236}">
                <a16:creationId xmlns:a16="http://schemas.microsoft.com/office/drawing/2014/main" id="{65DC7955-2BBB-4603-ABFA-6603551A2141}"/>
              </a:ext>
            </a:extLst>
          </p:cNvPr>
          <p:cNvPicPr>
            <a:picLocks noChangeAspect="1"/>
          </p:cNvPicPr>
          <p:nvPr/>
        </p:nvPicPr>
        <p:blipFill>
          <a:blip r:embed="rId8"/>
          <a:stretch>
            <a:fillRect/>
          </a:stretch>
        </p:blipFill>
        <p:spPr>
          <a:xfrm>
            <a:off x="9267289" y="580805"/>
            <a:ext cx="1866941" cy="1866941"/>
          </a:xfrm>
          <a:prstGeom prst="rect">
            <a:avLst/>
          </a:prstGeom>
        </p:spPr>
      </p:pic>
    </p:spTree>
    <p:extLst>
      <p:ext uri="{BB962C8B-B14F-4D97-AF65-F5344CB8AC3E}">
        <p14:creationId xmlns:p14="http://schemas.microsoft.com/office/powerpoint/2010/main" val="623583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674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92568"/>
            <a:ext cx="10902950" cy="652876"/>
          </a:xfrm>
        </p:spPr>
        <p:txBody>
          <a:bodyPr/>
          <a:lstStyle/>
          <a:p>
            <a:r>
              <a:rPr lang="en-US" dirty="0"/>
              <a:t>CPD review documents</a:t>
            </a:r>
          </a:p>
        </p:txBody>
      </p:sp>
      <p:sp>
        <p:nvSpPr>
          <p:cNvPr id="2" name="TextBox 1">
            <a:extLst>
              <a:ext uri="{FF2B5EF4-FFF2-40B4-BE49-F238E27FC236}">
                <a16:creationId xmlns:a16="http://schemas.microsoft.com/office/drawing/2014/main" id="{E7C9417C-C45F-4012-3C4F-A2595FB36265}"/>
              </a:ext>
            </a:extLst>
          </p:cNvPr>
          <p:cNvSpPr txBox="1"/>
          <p:nvPr/>
        </p:nvSpPr>
        <p:spPr>
          <a:xfrm>
            <a:off x="983973" y="1507006"/>
            <a:ext cx="10296939" cy="1754326"/>
          </a:xfrm>
          <a:prstGeom prst="rect">
            <a:avLst/>
          </a:prstGeom>
          <a:noFill/>
        </p:spPr>
        <p:txBody>
          <a:bodyPr wrap="square" rtlCol="0">
            <a:spAutoFit/>
          </a:bodyPr>
          <a:lstStyle/>
          <a:p>
            <a:r>
              <a:rPr lang="en-US" dirty="0"/>
              <a:t>The CPD team will review the documents and the session will either be approved or in Feedback. </a:t>
            </a:r>
          </a:p>
          <a:p>
            <a:r>
              <a:rPr lang="en-US" dirty="0"/>
              <a:t>An email will be sent to let you know the state.</a:t>
            </a:r>
          </a:p>
          <a:p>
            <a:endParaRPr lang="en-US" dirty="0"/>
          </a:p>
          <a:p>
            <a:r>
              <a:rPr lang="en-US" dirty="0"/>
              <a:t>If a 2x/year or quarterly eval is requested. This is when the CPD team will update the session to include the evaluation information and will update the session and include a comment to let you know a required evaluation is included in the session</a:t>
            </a:r>
          </a:p>
        </p:txBody>
      </p:sp>
    </p:spTree>
    <p:extLst>
      <p:ext uri="{BB962C8B-B14F-4D97-AF65-F5344CB8AC3E}">
        <p14:creationId xmlns:p14="http://schemas.microsoft.com/office/powerpoint/2010/main" val="813265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258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CPD Approved / Receive Code</a:t>
            </a:r>
          </a:p>
        </p:txBody>
      </p:sp>
      <p:sp>
        <p:nvSpPr>
          <p:cNvPr id="4" name="TextBox 3">
            <a:extLst>
              <a:ext uri="{FF2B5EF4-FFF2-40B4-BE49-F238E27FC236}">
                <a16:creationId xmlns:a16="http://schemas.microsoft.com/office/drawing/2014/main" id="{03234392-226A-049C-9F4D-4B3CD0CDEAD4}"/>
              </a:ext>
            </a:extLst>
          </p:cNvPr>
          <p:cNvSpPr txBox="1"/>
          <p:nvPr/>
        </p:nvSpPr>
        <p:spPr>
          <a:xfrm>
            <a:off x="1027264" y="1278692"/>
            <a:ext cx="5303962" cy="3970318"/>
          </a:xfrm>
          <a:prstGeom prst="rect">
            <a:avLst/>
          </a:prstGeom>
          <a:noFill/>
        </p:spPr>
        <p:txBody>
          <a:bodyPr wrap="square">
            <a:spAutoFit/>
          </a:bodyPr>
          <a:lstStyle/>
          <a:p>
            <a:pPr marL="342900" indent="-342900">
              <a:buFont typeface="Arial" panose="020B0604020202020204" pitchFamily="34" charset="0"/>
              <a:buChar char="•"/>
            </a:pPr>
            <a:r>
              <a:rPr lang="en-US" sz="1800" baseline="0" dirty="0">
                <a:solidFill>
                  <a:srgbClr val="000000"/>
                </a:solidFill>
              </a:rPr>
              <a:t>The code will be available to series admins who are logged into the system once the disclosures and disclosure summary are uploaded, and the session is approved</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sz="1800" baseline="0" dirty="0">
                <a:solidFill>
                  <a:srgbClr val="000000"/>
                </a:solidFill>
              </a:rPr>
              <a:t>On the session page towards the bottom of the screen is where you will find the code</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sz="1800" baseline="0" dirty="0">
                <a:solidFill>
                  <a:srgbClr val="000000"/>
                </a:solidFill>
              </a:rPr>
              <a:t>The disclosure summary slide should be updated with the code but does not need to be re-uploaded to the system. You will need to show these slides as the start of the session and the code should not be available in recordings that are not eligible for credit.</a:t>
            </a:r>
          </a:p>
        </p:txBody>
      </p:sp>
      <p:pic>
        <p:nvPicPr>
          <p:cNvPr id="5" name="Picture 4">
            <a:extLst>
              <a:ext uri="{FF2B5EF4-FFF2-40B4-BE49-F238E27FC236}">
                <a16:creationId xmlns:a16="http://schemas.microsoft.com/office/drawing/2014/main" id="{56AF21E5-8F3F-E81E-6378-3DFE57E8C435}"/>
              </a:ext>
            </a:extLst>
          </p:cNvPr>
          <p:cNvPicPr>
            <a:picLocks noChangeAspect="1"/>
          </p:cNvPicPr>
          <p:nvPr/>
        </p:nvPicPr>
        <p:blipFill>
          <a:blip r:embed="rId7"/>
          <a:stretch>
            <a:fillRect/>
          </a:stretch>
        </p:blipFill>
        <p:spPr>
          <a:xfrm>
            <a:off x="6632737" y="1371600"/>
            <a:ext cx="5109548" cy="3256384"/>
          </a:xfrm>
          <a:prstGeom prst="rect">
            <a:avLst/>
          </a:prstGeom>
        </p:spPr>
      </p:pic>
      <p:pic>
        <p:nvPicPr>
          <p:cNvPr id="9" name="Picture 8">
            <a:extLst>
              <a:ext uri="{FF2B5EF4-FFF2-40B4-BE49-F238E27FC236}">
                <a16:creationId xmlns:a16="http://schemas.microsoft.com/office/drawing/2014/main" id="{608F6911-37BA-D4FD-A50C-56FD39AC1956}"/>
              </a:ext>
            </a:extLst>
          </p:cNvPr>
          <p:cNvPicPr>
            <a:picLocks noChangeAspect="1"/>
          </p:cNvPicPr>
          <p:nvPr/>
        </p:nvPicPr>
        <p:blipFill>
          <a:blip r:embed="rId8"/>
          <a:stretch>
            <a:fillRect/>
          </a:stretch>
        </p:blipFill>
        <p:spPr>
          <a:xfrm>
            <a:off x="3748819" y="5077218"/>
            <a:ext cx="7596496" cy="923330"/>
          </a:xfrm>
          <a:prstGeom prst="rect">
            <a:avLst/>
          </a:prstGeom>
        </p:spPr>
      </p:pic>
    </p:spTree>
    <p:extLst>
      <p:ext uri="{BB962C8B-B14F-4D97-AF65-F5344CB8AC3E}">
        <p14:creationId xmlns:p14="http://schemas.microsoft.com/office/powerpoint/2010/main" val="1664076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05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CPD Feedback / add updates and Click Ready for Review</a:t>
            </a:r>
          </a:p>
        </p:txBody>
      </p:sp>
      <p:pic>
        <p:nvPicPr>
          <p:cNvPr id="4" name="Picture 3">
            <a:extLst>
              <a:ext uri="{FF2B5EF4-FFF2-40B4-BE49-F238E27FC236}">
                <a16:creationId xmlns:a16="http://schemas.microsoft.com/office/drawing/2014/main" id="{6D3776BE-666C-7C2F-1A51-4879D5C6E0CB}"/>
              </a:ext>
            </a:extLst>
          </p:cNvPr>
          <p:cNvPicPr>
            <a:picLocks noChangeAspect="1"/>
          </p:cNvPicPr>
          <p:nvPr/>
        </p:nvPicPr>
        <p:blipFill>
          <a:blip r:embed="rId7"/>
          <a:stretch>
            <a:fillRect/>
          </a:stretch>
        </p:blipFill>
        <p:spPr>
          <a:xfrm>
            <a:off x="3326818" y="3925603"/>
            <a:ext cx="4462487" cy="1477094"/>
          </a:xfrm>
          <a:prstGeom prst="rect">
            <a:avLst/>
          </a:prstGeom>
        </p:spPr>
      </p:pic>
      <p:sp>
        <p:nvSpPr>
          <p:cNvPr id="5" name="TextBox 4">
            <a:extLst>
              <a:ext uri="{FF2B5EF4-FFF2-40B4-BE49-F238E27FC236}">
                <a16:creationId xmlns:a16="http://schemas.microsoft.com/office/drawing/2014/main" id="{143FD57B-B376-FEA1-2452-FDD7F37832FE}"/>
              </a:ext>
            </a:extLst>
          </p:cNvPr>
          <p:cNvSpPr txBox="1"/>
          <p:nvPr/>
        </p:nvSpPr>
        <p:spPr>
          <a:xfrm>
            <a:off x="1153981" y="1536121"/>
            <a:ext cx="9663835" cy="2092881"/>
          </a:xfrm>
          <a:prstGeom prst="rect">
            <a:avLst/>
          </a:prstGeom>
          <a:noFill/>
        </p:spPr>
        <p:txBody>
          <a:bodyPr wrap="square" rtlCol="0">
            <a:spAutoFit/>
          </a:bodyPr>
          <a:lstStyle/>
          <a:p>
            <a:r>
              <a:rPr lang="en-US" sz="2600" dirty="0"/>
              <a:t>When a session is in Feedback, all emails are set to you.</a:t>
            </a:r>
          </a:p>
          <a:p>
            <a:endParaRPr lang="en-US" sz="2600" dirty="0"/>
          </a:p>
          <a:p>
            <a:r>
              <a:rPr lang="en-US" sz="2600" dirty="0"/>
              <a:t>The CPD team is not notified of any updates until the Ready for review button is selected.</a:t>
            </a:r>
          </a:p>
          <a:p>
            <a:endParaRPr lang="en-US" sz="2600" dirty="0"/>
          </a:p>
        </p:txBody>
      </p:sp>
    </p:spTree>
    <p:extLst>
      <p:ext uri="{BB962C8B-B14F-4D97-AF65-F5344CB8AC3E}">
        <p14:creationId xmlns:p14="http://schemas.microsoft.com/office/powerpoint/2010/main" val="364284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Add a series Admin to the site</a:t>
            </a:r>
          </a:p>
        </p:txBody>
      </p:sp>
      <p:sp>
        <p:nvSpPr>
          <p:cNvPr id="6" name="TextBox 5">
            <a:extLst>
              <a:ext uri="{FF2B5EF4-FFF2-40B4-BE49-F238E27FC236}">
                <a16:creationId xmlns:a16="http://schemas.microsoft.com/office/drawing/2014/main" id="{5E98774A-D119-404A-80AC-8F6C67BEE523}"/>
              </a:ext>
            </a:extLst>
          </p:cNvPr>
          <p:cNvSpPr txBox="1"/>
          <p:nvPr/>
        </p:nvSpPr>
        <p:spPr>
          <a:xfrm>
            <a:off x="824218" y="1618154"/>
            <a:ext cx="10484141" cy="2204963"/>
          </a:xfrm>
          <a:prstGeom prst="rect">
            <a:avLst/>
          </a:prstGeom>
          <a:noFill/>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600" dirty="0"/>
              <a:t>Add new or additional administrator to a series</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600" dirty="0">
                <a:effectLst/>
                <a:latin typeface="Calibri" panose="020F0502020204030204" pitchFamily="34" charset="0"/>
                <a:ea typeface="Calibri" panose="020F0502020204030204" pitchFamily="34" charset="0"/>
                <a:cs typeface="Times New Roman" panose="02020603050405020304" pitchFamily="18" charset="0"/>
              </a:rPr>
              <a:t>Send an email to </a:t>
            </a:r>
            <a:r>
              <a:rPr lang="en-US" sz="2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partnerscpd@partners.org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600" dirty="0">
                <a:effectLst/>
                <a:latin typeface="Calibri" panose="020F0502020204030204" pitchFamily="34" charset="0"/>
                <a:ea typeface="Calibri" panose="020F0502020204030204" pitchFamily="34" charset="0"/>
                <a:cs typeface="Times New Roman" panose="02020603050405020304" pitchFamily="18" charset="0"/>
              </a:rPr>
              <a:t>Reminder all series admins must have training prior to gaining access to the system</a:t>
            </a:r>
          </a:p>
          <a:p>
            <a:pPr marL="342900" indent="-342900">
              <a:buFont typeface="Arial" panose="020B0604020202020204" pitchFamily="34" charset="0"/>
              <a:buChar char="•"/>
            </a:pPr>
            <a:endParaRPr lang="en-US" sz="2600" dirty="0"/>
          </a:p>
        </p:txBody>
      </p:sp>
    </p:spTree>
    <p:extLst>
      <p:ext uri="{BB962C8B-B14F-4D97-AF65-F5344CB8AC3E}">
        <p14:creationId xmlns:p14="http://schemas.microsoft.com/office/powerpoint/2010/main" val="1808317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9CC4-E03A-E944-D609-7556FB1836CB}"/>
              </a:ext>
            </a:extLst>
          </p:cNvPr>
          <p:cNvSpPr>
            <a:spLocks noGrp="1"/>
          </p:cNvSpPr>
          <p:nvPr>
            <p:ph type="title"/>
          </p:nvPr>
        </p:nvSpPr>
        <p:spPr/>
        <p:txBody>
          <a:bodyPr/>
          <a:lstStyle/>
          <a:p>
            <a:r>
              <a:rPr lang="en-US" dirty="0"/>
              <a:t>Checklists</a:t>
            </a:r>
          </a:p>
        </p:txBody>
      </p:sp>
      <p:sp>
        <p:nvSpPr>
          <p:cNvPr id="3" name="Content Placeholder 2">
            <a:extLst>
              <a:ext uri="{FF2B5EF4-FFF2-40B4-BE49-F238E27FC236}">
                <a16:creationId xmlns:a16="http://schemas.microsoft.com/office/drawing/2014/main" id="{855256F0-5CD6-9849-8BC0-B560513548F4}"/>
              </a:ext>
            </a:extLst>
          </p:cNvPr>
          <p:cNvSpPr>
            <a:spLocks noGrp="1"/>
          </p:cNvSpPr>
          <p:nvPr>
            <p:ph idx="1"/>
          </p:nvPr>
        </p:nvSpPr>
        <p:spPr>
          <a:xfrm>
            <a:off x="641350" y="1211072"/>
            <a:ext cx="4580890" cy="4023360"/>
          </a:xfrm>
        </p:spPr>
        <p:txBody>
          <a:bodyPr/>
          <a:lstStyle/>
          <a:p>
            <a:r>
              <a:rPr lang="en-US" b="1" u="sng" dirty="0"/>
              <a:t>Series Website Access</a:t>
            </a:r>
          </a:p>
          <a:p>
            <a:endParaRPr lang="en-US" b="1" dirty="0"/>
          </a:p>
          <a:p>
            <a:r>
              <a:rPr lang="en-US" b="1" dirty="0"/>
              <a:t>Submit to partnerscpd@partners.org:</a:t>
            </a:r>
          </a:p>
          <a:p>
            <a:pPr marL="342900" indent="-342900">
              <a:buFont typeface="Arial" panose="020B0604020202020204" pitchFamily="34" charset="0"/>
              <a:buChar char="•"/>
            </a:pPr>
            <a:r>
              <a:rPr lang="en-US" dirty="0"/>
              <a:t>Provide the virtual meeting link for the 2024-2025 series, so we can share on the systemwide site</a:t>
            </a:r>
          </a:p>
          <a:p>
            <a:pPr marL="342900" indent="-342900">
              <a:buFont typeface="Arial" panose="020B0604020202020204" pitchFamily="34" charset="0"/>
              <a:buChar char="•"/>
            </a:pPr>
            <a:r>
              <a:rPr lang="en-US" dirty="0"/>
              <a:t>Provide any additional evaluation questions</a:t>
            </a:r>
          </a:p>
          <a:p>
            <a:pPr marL="342900" indent="-342900">
              <a:buFont typeface="Arial" panose="020B0604020202020204" pitchFamily="34" charset="0"/>
              <a:buChar char="•"/>
            </a:pPr>
            <a:r>
              <a:rPr lang="en-US" dirty="0"/>
              <a:t>Provide all planner mitigation forms</a:t>
            </a:r>
          </a:p>
          <a:p>
            <a:pPr marL="342900" indent="-342900">
              <a:buFont typeface="Arial" panose="020B0604020202020204" pitchFamily="34" charset="0"/>
              <a:buChar char="•"/>
            </a:pPr>
            <a:endParaRPr lang="en-US" dirty="0"/>
          </a:p>
          <a:p>
            <a:r>
              <a:rPr lang="en-US" b="1" dirty="0"/>
              <a:t>Training:</a:t>
            </a:r>
          </a:p>
          <a:p>
            <a:pPr marL="342900" indent="-342900">
              <a:buFont typeface="Arial" panose="020B0604020202020204" pitchFamily="34" charset="0"/>
              <a:buChar char="•"/>
            </a:pPr>
            <a:r>
              <a:rPr lang="en-US" dirty="0"/>
              <a:t>Coordinator needs to take a training (either today’s or the one from 3/21)</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a:p>
            <a:endParaRPr lang="en-US" dirty="0"/>
          </a:p>
          <a:p>
            <a:endParaRPr lang="en-US" dirty="0"/>
          </a:p>
        </p:txBody>
      </p:sp>
      <p:sp>
        <p:nvSpPr>
          <p:cNvPr id="5" name="Content Placeholder 2">
            <a:extLst>
              <a:ext uri="{FF2B5EF4-FFF2-40B4-BE49-F238E27FC236}">
                <a16:creationId xmlns:a16="http://schemas.microsoft.com/office/drawing/2014/main" id="{D95BB381-0FBA-89C7-76BB-345A30BDEE06}"/>
              </a:ext>
            </a:extLst>
          </p:cNvPr>
          <p:cNvSpPr txBox="1">
            <a:spLocks/>
          </p:cNvSpPr>
          <p:nvPr/>
        </p:nvSpPr>
        <p:spPr>
          <a:xfrm>
            <a:off x="6290310" y="1211072"/>
            <a:ext cx="4580890" cy="55507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t>Session Approval</a:t>
            </a:r>
          </a:p>
          <a:p>
            <a:endParaRPr lang="en-US" b="1" dirty="0"/>
          </a:p>
          <a:p>
            <a:r>
              <a:rPr lang="en-US" b="1" dirty="0"/>
              <a:t>Upload to “Custom” tab on session:</a:t>
            </a:r>
          </a:p>
          <a:p>
            <a:pPr marL="342900" indent="-342900">
              <a:buFont typeface="Arial" panose="020B0604020202020204" pitchFamily="34" charset="0"/>
              <a:buChar char="•"/>
            </a:pPr>
            <a:r>
              <a:rPr lang="en-US" dirty="0"/>
              <a:t>Disclosure form for each speaker</a:t>
            </a:r>
          </a:p>
          <a:p>
            <a:pPr marL="342900" indent="-342900">
              <a:buFont typeface="Arial" panose="020B0604020202020204" pitchFamily="34" charset="0"/>
              <a:buChar char="•"/>
            </a:pPr>
            <a:r>
              <a:rPr lang="en-US" dirty="0"/>
              <a:t>Mitigation form for any speaker who has a financial disclosure</a:t>
            </a:r>
          </a:p>
          <a:p>
            <a:pPr marL="342900" indent="-342900">
              <a:buFont typeface="Arial" panose="020B0604020202020204" pitchFamily="34" charset="0"/>
              <a:buChar char="•"/>
            </a:pPr>
            <a:r>
              <a:rPr lang="en-US" dirty="0"/>
              <a:t>Accreditation and Disclosure Summary slides</a:t>
            </a:r>
          </a:p>
          <a:p>
            <a:pPr marL="342900" indent="-342900">
              <a:buFont typeface="Arial" panose="020B0604020202020204" pitchFamily="34" charset="0"/>
              <a:buChar char="•"/>
            </a:pPr>
            <a:endParaRPr lang="en-US" dirty="0"/>
          </a:p>
          <a:p>
            <a:r>
              <a:rPr lang="en-US" b="1" dirty="0"/>
              <a:t>Update the “Title and Description” tab:</a:t>
            </a:r>
          </a:p>
          <a:p>
            <a:pPr marL="342900" indent="-342900">
              <a:buFont typeface="Arial" panose="020B0604020202020204" pitchFamily="34" charset="0"/>
              <a:buChar char="•"/>
            </a:pPr>
            <a:r>
              <a:rPr lang="en-US" dirty="0"/>
              <a:t>Include the topic of the session in the title</a:t>
            </a:r>
          </a:p>
          <a:p>
            <a:pPr marL="804863" lvl="1" indent="-342900"/>
            <a:r>
              <a:rPr lang="en-US" dirty="0"/>
              <a:t>If session is confidential to your department, write “DEPARTMENT ONLY” in the tile</a:t>
            </a:r>
          </a:p>
          <a:p>
            <a:pPr marL="342900" indent="-342900">
              <a:buFont typeface="Arial" panose="020B0604020202020204" pitchFamily="34" charset="0"/>
              <a:buChar char="•"/>
            </a:pPr>
            <a:r>
              <a:rPr lang="en-US" dirty="0"/>
              <a:t>Make sure the date is correct</a:t>
            </a:r>
          </a:p>
          <a:p>
            <a:pPr marL="342900" indent="-342900">
              <a:buFont typeface="Arial" panose="020B0604020202020204" pitchFamily="34" charset="0"/>
              <a:buChar char="•"/>
            </a:pPr>
            <a:r>
              <a:rPr lang="en-US" dirty="0"/>
              <a:t>Add the link to participate in the meeting virtually in the body text section</a:t>
            </a:r>
          </a:p>
          <a:p>
            <a:endParaRPr lang="en-US" dirty="0"/>
          </a:p>
        </p:txBody>
      </p:sp>
    </p:spTree>
    <p:extLst>
      <p:ext uri="{BB962C8B-B14F-4D97-AF65-F5344CB8AC3E}">
        <p14:creationId xmlns:p14="http://schemas.microsoft.com/office/powerpoint/2010/main" val="3613306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534338" y="1789043"/>
            <a:ext cx="10916921" cy="3071192"/>
          </a:xfrm>
        </p:spPr>
        <p:txBody>
          <a:bodyPr/>
          <a:lstStyle/>
          <a:p>
            <a:pPr marL="0" marR="0" algn="ctr">
              <a:spcBef>
                <a:spcPts val="0"/>
              </a:spcBef>
              <a:spcAft>
                <a:spcPts val="0"/>
              </a:spcAft>
            </a:pPr>
            <a:r>
              <a:rPr lang="en-US" sz="4000" b="1" i="1"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Tuesdays 10:30 to 11:30</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b="1" i="1"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Thursday 2:00 to 3:00</a:t>
            </a:r>
            <a:br>
              <a:rPr lang="en-US" sz="4000" b="1" i="1"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r>
              <a:rPr lang="en-US" sz="4000" b="1"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Here is the Zoom link:</a:t>
            </a:r>
            <a:r>
              <a:rPr lang="en-US" sz="4000"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4000" u="sng" kern="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https://partners.zoom.us/j/85164198890</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1875" lvl="2" indent="-342900">
              <a:buFont typeface="Symbol" panose="05050102010706020507" pitchFamily="18" charset="2"/>
              <a:buChar char=""/>
            </a:pPr>
            <a:endParaRPr lang="en-US" dirty="0">
              <a:ea typeface="Times New Roman" panose="02020603050405020304" pitchFamily="18" charset="0"/>
            </a:endParaRPr>
          </a:p>
          <a:p>
            <a:endParaRPr lang="en-US" dirty="0">
              <a:highlight>
                <a:srgbClr val="FFFF00"/>
              </a:highlight>
            </a:endParaRPr>
          </a:p>
          <a:p>
            <a:pPr marL="342900" indent="-342900">
              <a:buFont typeface="Arial" panose="020B0604020202020204" pitchFamily="34" charset="0"/>
              <a:buChar char="•"/>
            </a:pPr>
            <a:endParaRPr lang="en-US" dirty="0"/>
          </a:p>
          <a:p>
            <a:pPr marL="342900" indent="-342900"/>
            <a:endParaRPr lang="en-US" dirty="0"/>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Help is always available on the weekly open hours calls</a:t>
            </a:r>
            <a:endParaRPr lang="en-US" sz="2500" dirty="0"/>
          </a:p>
        </p:txBody>
      </p:sp>
    </p:spTree>
    <p:extLst>
      <p:ext uri="{BB962C8B-B14F-4D97-AF65-F5344CB8AC3E}">
        <p14:creationId xmlns:p14="http://schemas.microsoft.com/office/powerpoint/2010/main" val="4253036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9C396F-5006-3F00-6DFB-89545BD35554}"/>
              </a:ext>
            </a:extLst>
          </p:cNvPr>
          <p:cNvPicPr>
            <a:picLocks noChangeAspect="1"/>
          </p:cNvPicPr>
          <p:nvPr/>
        </p:nvPicPr>
        <p:blipFill>
          <a:blip r:embed="rId2"/>
          <a:stretch>
            <a:fillRect/>
          </a:stretch>
        </p:blipFill>
        <p:spPr>
          <a:xfrm>
            <a:off x="5281161" y="485775"/>
            <a:ext cx="5955975" cy="5886450"/>
          </a:xfrm>
          <a:prstGeom prst="rect">
            <a:avLst/>
          </a:prstGeom>
        </p:spPr>
      </p:pic>
      <p:sp>
        <p:nvSpPr>
          <p:cNvPr id="6" name="TextBox 5">
            <a:extLst>
              <a:ext uri="{FF2B5EF4-FFF2-40B4-BE49-F238E27FC236}">
                <a16:creationId xmlns:a16="http://schemas.microsoft.com/office/drawing/2014/main" id="{A9C927E3-78A0-36B4-1294-9BCD8A42E20D}"/>
              </a:ext>
            </a:extLst>
          </p:cNvPr>
          <p:cNvSpPr txBox="1"/>
          <p:nvPr/>
        </p:nvSpPr>
        <p:spPr>
          <a:xfrm>
            <a:off x="785813" y="1400175"/>
            <a:ext cx="3443287" cy="1569660"/>
          </a:xfrm>
          <a:prstGeom prst="rect">
            <a:avLst/>
          </a:prstGeom>
          <a:noFill/>
        </p:spPr>
        <p:txBody>
          <a:bodyPr wrap="square">
            <a:spAutoFit/>
          </a:bodyPr>
          <a:lstStyle/>
          <a:p>
            <a:pPr algn="ctr"/>
            <a:r>
              <a:rPr lang="en-US" sz="2400" dirty="0"/>
              <a:t>Resources/workflows can be found here: </a:t>
            </a:r>
            <a:r>
              <a:rPr lang="en-US" sz="2400" dirty="0">
                <a:hlinkClick r:id="rId3"/>
              </a:rPr>
              <a:t>https://cpd.partners.org/series-coordinators/</a:t>
            </a:r>
            <a:endParaRPr lang="en-US" sz="2400" dirty="0"/>
          </a:p>
        </p:txBody>
      </p:sp>
    </p:spTree>
    <p:extLst>
      <p:ext uri="{BB962C8B-B14F-4D97-AF65-F5344CB8AC3E}">
        <p14:creationId xmlns:p14="http://schemas.microsoft.com/office/powerpoint/2010/main" val="365599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02C96B3-A1AE-B991-DD05-BBB533C9B52F}"/>
              </a:ext>
            </a:extLst>
          </p:cNvPr>
          <p:cNvGraphicFramePr>
            <a:graphicFrameLocks noGrp="1"/>
          </p:cNvGraphicFramePr>
          <p:nvPr>
            <p:extLst>
              <p:ext uri="{D42A27DB-BD31-4B8C-83A1-F6EECF244321}">
                <p14:modId xmlns:p14="http://schemas.microsoft.com/office/powerpoint/2010/main" val="1569548000"/>
              </p:ext>
            </p:extLst>
          </p:nvPr>
        </p:nvGraphicFramePr>
        <p:xfrm>
          <a:off x="639760" y="1813303"/>
          <a:ext cx="11107957" cy="4100500"/>
        </p:xfrm>
        <a:graphic>
          <a:graphicData uri="http://schemas.openxmlformats.org/drawingml/2006/table">
            <a:tbl>
              <a:tblPr firstRow="1" firstCol="1" bandRow="1">
                <a:tableStyleId>{5C22544A-7EE6-4342-B048-85BDC9FD1C3A}</a:tableStyleId>
              </a:tblPr>
              <a:tblGrid>
                <a:gridCol w="2290419">
                  <a:extLst>
                    <a:ext uri="{9D8B030D-6E8A-4147-A177-3AD203B41FA5}">
                      <a16:colId xmlns:a16="http://schemas.microsoft.com/office/drawing/2014/main" val="2930723475"/>
                    </a:ext>
                  </a:extLst>
                </a:gridCol>
                <a:gridCol w="4075332">
                  <a:extLst>
                    <a:ext uri="{9D8B030D-6E8A-4147-A177-3AD203B41FA5}">
                      <a16:colId xmlns:a16="http://schemas.microsoft.com/office/drawing/2014/main" val="922350841"/>
                    </a:ext>
                  </a:extLst>
                </a:gridCol>
                <a:gridCol w="2371103">
                  <a:extLst>
                    <a:ext uri="{9D8B030D-6E8A-4147-A177-3AD203B41FA5}">
                      <a16:colId xmlns:a16="http://schemas.microsoft.com/office/drawing/2014/main" val="1957968811"/>
                    </a:ext>
                  </a:extLst>
                </a:gridCol>
                <a:gridCol w="2371103">
                  <a:extLst>
                    <a:ext uri="{9D8B030D-6E8A-4147-A177-3AD203B41FA5}">
                      <a16:colId xmlns:a16="http://schemas.microsoft.com/office/drawing/2014/main" val="1088526938"/>
                    </a:ext>
                  </a:extLst>
                </a:gridCol>
              </a:tblGrid>
              <a:tr h="632484">
                <a:tc>
                  <a:txBody>
                    <a:bodyPr/>
                    <a:lstStyle/>
                    <a:p>
                      <a:pPr marL="0" marR="0">
                        <a:spcBef>
                          <a:spcPts val="0"/>
                        </a:spcBef>
                        <a:spcAft>
                          <a:spcPts val="0"/>
                        </a:spcAft>
                      </a:pPr>
                      <a:r>
                        <a:rPr lang="en-US" sz="1600" dirty="0">
                          <a:effectLst/>
                        </a:rPr>
                        <a:t>Upcoming Trainings</a:t>
                      </a: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a:effectLst/>
                        </a:rPr>
                        <a:t>Audience</a:t>
                      </a:r>
                      <a:endParaRPr lang="en-US" sz="16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Training Date</a:t>
                      </a:r>
                      <a:endParaRPr lang="en-US" sz="1600" dirty="0">
                        <a:effectLst/>
                        <a:latin typeface="Calibri" panose="020F0502020204030204" pitchFamily="34" charset="0"/>
                        <a:ea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effectLst/>
                        </a:rPr>
                        <a:t>Registration Link</a:t>
                      </a:r>
                      <a:endParaRPr lang="en-US" sz="16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2166866277"/>
                  </a:ext>
                </a:extLst>
              </a:tr>
              <a:tr h="1246328">
                <a:tc>
                  <a:txBody>
                    <a:bodyPr/>
                    <a:lstStyle/>
                    <a:p>
                      <a:pPr marL="0" marR="0">
                        <a:spcBef>
                          <a:spcPts val="0"/>
                        </a:spcBef>
                        <a:spcAft>
                          <a:spcPts val="0"/>
                        </a:spcAft>
                      </a:pPr>
                      <a:r>
                        <a:rPr lang="en-US" sz="1600">
                          <a:effectLst/>
                        </a:rPr>
                        <a:t>Coordinator Refresher Trainings</a:t>
                      </a:r>
                      <a:endParaRPr lang="en-US" sz="16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a:effectLst/>
                        </a:rPr>
                        <a:t>Recommended for all new series admins and returning admins who would like a refresher on the process</a:t>
                      </a:r>
                      <a:endParaRPr lang="en-US" sz="16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a:effectLst/>
                        </a:rPr>
                        <a:t>April 18, 2024, 10-11 am</a:t>
                      </a:r>
                      <a:endParaRPr lang="en-US" sz="16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u="sng" dirty="0">
                          <a:effectLst/>
                        </a:rPr>
                        <a:t>N/A - today</a:t>
                      </a:r>
                      <a:endParaRPr lang="en-US" sz="16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617580707"/>
                  </a:ext>
                </a:extLst>
              </a:tr>
              <a:tr h="1246328">
                <a:tc>
                  <a:txBody>
                    <a:bodyPr/>
                    <a:lstStyle/>
                    <a:p>
                      <a:pPr marL="0" marR="0">
                        <a:spcBef>
                          <a:spcPts val="0"/>
                        </a:spcBef>
                        <a:spcAft>
                          <a:spcPts val="0"/>
                        </a:spcAft>
                      </a:pPr>
                      <a:r>
                        <a:rPr lang="en-US" sz="1600">
                          <a:effectLst/>
                        </a:rPr>
                        <a:t>CME that Counts for MOC</a:t>
                      </a:r>
                      <a:endParaRPr lang="en-US" sz="16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a:effectLst/>
                        </a:rPr>
                        <a:t>Recommended for directors and coordinators of series offering MOC credit (especially ABIM, ABP, ABOHNS)</a:t>
                      </a:r>
                      <a:endParaRPr lang="en-US" sz="16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May 23, 10-11 am</a:t>
                      </a: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u="sng" dirty="0">
                          <a:effectLst/>
                        </a:rPr>
                        <a:t>https://partners.zoom.us/meeting/register/tZ0qd-iopz8vGtJI-eJ5Zj7WldRgOkX1JnQN</a:t>
                      </a:r>
                      <a:endParaRPr lang="en-US" sz="16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1441729003"/>
                  </a:ext>
                </a:extLst>
              </a:tr>
              <a:tr h="900125">
                <a:tc>
                  <a:txBody>
                    <a:bodyPr/>
                    <a:lstStyle/>
                    <a:p>
                      <a:pPr marL="0" marR="0">
                        <a:spcBef>
                          <a:spcPts val="0"/>
                        </a:spcBef>
                        <a:spcAft>
                          <a:spcPts val="0"/>
                        </a:spcAft>
                      </a:pPr>
                      <a:r>
                        <a:rPr lang="en-US" sz="1600" dirty="0">
                          <a:effectLst/>
                        </a:rPr>
                        <a:t>Owner/Employee and Mitigation Refresher</a:t>
                      </a: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a:effectLst/>
                        </a:rPr>
                        <a:t>Recommended for series that have owner or employee speakers, and for reviewers</a:t>
                      </a:r>
                      <a:endParaRPr lang="en-US" sz="16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a:effectLst/>
                        </a:rPr>
                        <a:t>June 20, 10-11 am</a:t>
                      </a:r>
                      <a:endParaRPr lang="en-US" sz="16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u="sng" dirty="0">
                          <a:effectLst/>
                        </a:rPr>
                        <a:t>https://partners.zoom.us/meeting/register/tZYvdu2trDkqHtzuNlLWS0oJYNx1MerXAIh4</a:t>
                      </a:r>
                    </a:p>
                  </a:txBody>
                  <a:tcPr marL="0" marR="0" marT="0" marB="0"/>
                </a:tc>
                <a:extLst>
                  <a:ext uri="{0D108BD9-81ED-4DB2-BD59-A6C34878D82A}">
                    <a16:rowId xmlns:a16="http://schemas.microsoft.com/office/drawing/2014/main" val="3572092689"/>
                  </a:ext>
                </a:extLst>
              </a:tr>
            </a:tbl>
          </a:graphicData>
        </a:graphic>
      </p:graphicFrame>
      <p:sp>
        <p:nvSpPr>
          <p:cNvPr id="5" name="Title 2">
            <a:extLst>
              <a:ext uri="{FF2B5EF4-FFF2-40B4-BE49-F238E27FC236}">
                <a16:creationId xmlns:a16="http://schemas.microsoft.com/office/drawing/2014/main" id="{E8A0D2B9-4FF8-7105-0C39-E3D6FF2B43FB}"/>
              </a:ext>
            </a:extLst>
          </p:cNvPr>
          <p:cNvSpPr txBox="1">
            <a:spLocks/>
          </p:cNvSpPr>
          <p:nvPr/>
        </p:nvSpPr>
        <p:spPr>
          <a:xfrm>
            <a:off x="641350" y="523875"/>
            <a:ext cx="10902950"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Upcoming Trainings</a:t>
            </a:r>
          </a:p>
        </p:txBody>
      </p:sp>
    </p:spTree>
    <p:extLst>
      <p:ext uri="{BB962C8B-B14F-4D97-AF65-F5344CB8AC3E}">
        <p14:creationId xmlns:p14="http://schemas.microsoft.com/office/powerpoint/2010/main" val="1486016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6A5E-5541-4465-8A28-987EAC4093C4}"/>
              </a:ext>
            </a:extLst>
          </p:cNvPr>
          <p:cNvSpPr>
            <a:spLocks noGrp="1"/>
          </p:cNvSpPr>
          <p:nvPr>
            <p:ph type="title"/>
          </p:nvPr>
        </p:nvSpPr>
        <p:spPr/>
        <p:txBody>
          <a:bodyPr/>
          <a:lstStyle/>
          <a:p>
            <a:r>
              <a:rPr lang="en-US" dirty="0"/>
              <a:t>Follow Us On Social Media!</a:t>
            </a:r>
          </a:p>
        </p:txBody>
      </p:sp>
      <p:sp>
        <p:nvSpPr>
          <p:cNvPr id="3" name="Content Placeholder 2">
            <a:extLst>
              <a:ext uri="{FF2B5EF4-FFF2-40B4-BE49-F238E27FC236}">
                <a16:creationId xmlns:a16="http://schemas.microsoft.com/office/drawing/2014/main" id="{DD43545A-CBB5-491C-95DB-B86FA51A094B}"/>
              </a:ext>
            </a:extLst>
          </p:cNvPr>
          <p:cNvSpPr>
            <a:spLocks noGrp="1"/>
          </p:cNvSpPr>
          <p:nvPr>
            <p:ph idx="1"/>
          </p:nvPr>
        </p:nvSpPr>
        <p:spPr>
          <a:xfrm>
            <a:off x="647700" y="1786872"/>
            <a:ext cx="10902950" cy="4023360"/>
          </a:xfrm>
        </p:spPr>
        <p:txBody>
          <a:bodyPr/>
          <a:lstStyle/>
          <a:p>
            <a:r>
              <a:rPr lang="en-US" b="1" dirty="0">
                <a:solidFill>
                  <a:schemeClr val="accent2"/>
                </a:solidFill>
              </a:rPr>
              <a:t>We are growing our followers and standing on social media to:</a:t>
            </a:r>
          </a:p>
          <a:p>
            <a:endParaRPr lang="en-US" b="1" dirty="0"/>
          </a:p>
          <a:p>
            <a:pPr lvl="1"/>
            <a:r>
              <a:rPr lang="en-US" dirty="0"/>
              <a:t>Showcase all the great education projects being done around the system</a:t>
            </a:r>
          </a:p>
          <a:p>
            <a:pPr lvl="1"/>
            <a:r>
              <a:rPr lang="en-US" dirty="0"/>
              <a:t>Market courses to external participants</a:t>
            </a:r>
          </a:p>
          <a:p>
            <a:endParaRPr lang="en-US" dirty="0"/>
          </a:p>
          <a:p>
            <a:r>
              <a:rPr lang="en-US" b="1" dirty="0">
                <a:solidFill>
                  <a:schemeClr val="accent2"/>
                </a:solidFill>
              </a:rPr>
              <a:t>Follow us and share your news, to help grow the community!</a:t>
            </a:r>
          </a:p>
          <a:p>
            <a:endParaRPr lang="en-US" b="1" dirty="0"/>
          </a:p>
          <a:p>
            <a:pPr lvl="1"/>
            <a:r>
              <a:rPr lang="en-US" b="1" dirty="0"/>
              <a:t>Twitter: </a:t>
            </a:r>
          </a:p>
          <a:p>
            <a:pPr lvl="2"/>
            <a:r>
              <a:rPr lang="en-US" b="0" i="0" dirty="0">
                <a:effectLst/>
                <a:latin typeface="TwitterChirp"/>
              </a:rPr>
              <a:t>@MassGenBrighCPD</a:t>
            </a:r>
            <a:endParaRPr lang="en-US" dirty="0"/>
          </a:p>
          <a:p>
            <a:endParaRPr lang="en-US" b="1" dirty="0"/>
          </a:p>
          <a:p>
            <a:pPr lvl="1"/>
            <a:r>
              <a:rPr lang="en-US" b="1" dirty="0"/>
              <a:t>LinkedIn:</a:t>
            </a:r>
          </a:p>
          <a:p>
            <a:pPr lvl="2"/>
            <a:r>
              <a:rPr lang="en-US" i="0" dirty="0">
                <a:effectLst/>
                <a:latin typeface="-apple-system"/>
              </a:rPr>
              <a:t>Mass General Brigham Continuing Professional Development</a:t>
            </a:r>
          </a:p>
          <a:p>
            <a:pPr lvl="2"/>
            <a:r>
              <a:rPr lang="en-US" i="0" dirty="0">
                <a:effectLst/>
                <a:latin typeface="-apple-system"/>
                <a:hlinkClick r:id="rId2"/>
              </a:rPr>
              <a:t>https://www.linkedin.com/showcase/mass-general-brigham-office-of-continuing-professional-development</a:t>
            </a:r>
            <a:endParaRPr lang="en-US" i="0" dirty="0">
              <a:effectLst/>
              <a:latin typeface="-apple-system"/>
            </a:endParaRPr>
          </a:p>
          <a:p>
            <a:pPr lvl="2"/>
            <a:endParaRPr lang="en-US" dirty="0"/>
          </a:p>
        </p:txBody>
      </p:sp>
      <p:pic>
        <p:nvPicPr>
          <p:cNvPr id="7" name="Picture 6" descr="Logo, company name&#10;&#10;Description automatically generated">
            <a:extLst>
              <a:ext uri="{FF2B5EF4-FFF2-40B4-BE49-F238E27FC236}">
                <a16:creationId xmlns:a16="http://schemas.microsoft.com/office/drawing/2014/main" id="{51217C84-5FEB-4561-98D3-B9B40E094911}"/>
              </a:ext>
            </a:extLst>
          </p:cNvPr>
          <p:cNvPicPr>
            <a:picLocks noChangeAspect="1"/>
          </p:cNvPicPr>
          <p:nvPr/>
        </p:nvPicPr>
        <p:blipFill>
          <a:blip r:embed="rId3"/>
          <a:stretch>
            <a:fillRect/>
          </a:stretch>
        </p:blipFill>
        <p:spPr>
          <a:xfrm>
            <a:off x="6640531" y="322309"/>
            <a:ext cx="1459978" cy="1459978"/>
          </a:xfrm>
          <a:prstGeom prst="rect">
            <a:avLst/>
          </a:prstGeom>
        </p:spPr>
      </p:pic>
      <p:pic>
        <p:nvPicPr>
          <p:cNvPr id="9" name="Picture 8" descr="Icon&#10;&#10;Description automatically generated">
            <a:extLst>
              <a:ext uri="{FF2B5EF4-FFF2-40B4-BE49-F238E27FC236}">
                <a16:creationId xmlns:a16="http://schemas.microsoft.com/office/drawing/2014/main" id="{171768FD-FCB3-45A0-ADE4-6233F69880B8}"/>
              </a:ext>
            </a:extLst>
          </p:cNvPr>
          <p:cNvPicPr>
            <a:picLocks noChangeAspect="1"/>
          </p:cNvPicPr>
          <p:nvPr/>
        </p:nvPicPr>
        <p:blipFill>
          <a:blip r:embed="rId4"/>
          <a:stretch>
            <a:fillRect/>
          </a:stretch>
        </p:blipFill>
        <p:spPr>
          <a:xfrm>
            <a:off x="8100509" y="326894"/>
            <a:ext cx="1450807" cy="1450807"/>
          </a:xfrm>
          <a:prstGeom prst="rect">
            <a:avLst/>
          </a:prstGeom>
        </p:spPr>
      </p:pic>
    </p:spTree>
    <p:extLst>
      <p:ext uri="{BB962C8B-B14F-4D97-AF65-F5344CB8AC3E}">
        <p14:creationId xmlns:p14="http://schemas.microsoft.com/office/powerpoint/2010/main" val="1466874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953329" y="835309"/>
            <a:ext cx="9163050" cy="536575"/>
          </a:xfrm>
        </p:spPr>
        <p:txBody>
          <a:bodyPr/>
          <a:lstStyle/>
          <a:p>
            <a:pPr>
              <a:lnSpc>
                <a:spcPct val="110000"/>
              </a:lnSpc>
            </a:pPr>
            <a:r>
              <a:rPr lang="en-US" dirty="0"/>
              <a:t>Thank you for attending today’s meeting!</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953329" y="2012090"/>
            <a:ext cx="8388203" cy="2689392"/>
          </a:xfrm>
        </p:spPr>
        <p:txBody>
          <a:bodyPr/>
          <a:lstStyle/>
          <a:p>
            <a:pPr marL="285750" indent="-285750">
              <a:lnSpc>
                <a:spcPct val="200000"/>
              </a:lnSpc>
              <a:buFont typeface="Arial" panose="020B0604020202020204" pitchFamily="34" charset="0"/>
              <a:buChar char="•"/>
            </a:pPr>
            <a:r>
              <a:rPr lang="en-US" dirty="0"/>
              <a:t>We will email you with our next webinar date</a:t>
            </a:r>
          </a:p>
          <a:p>
            <a:pPr marL="285750" indent="-285750">
              <a:lnSpc>
                <a:spcPct val="200000"/>
              </a:lnSpc>
              <a:buFont typeface="Arial" panose="020B0604020202020204" pitchFamily="34" charset="0"/>
              <a:buChar char="•"/>
            </a:pPr>
            <a:r>
              <a:rPr lang="en-US" dirty="0"/>
              <a:t>Reminder to please send all questions to </a:t>
            </a:r>
            <a:r>
              <a:rPr lang="en-US" dirty="0">
                <a:hlinkClick r:id="rId6"/>
              </a:rPr>
              <a:t>PartnersCPD@partners.org</a:t>
            </a:r>
            <a:endParaRPr lang="en-US" dirty="0"/>
          </a:p>
          <a:p>
            <a:pPr marL="285750" indent="-285750">
              <a:lnSpc>
                <a:spcPct val="200000"/>
              </a:lnSpc>
              <a:buFont typeface="Arial" panose="020B0604020202020204" pitchFamily="34" charset="0"/>
              <a:buChar char="•"/>
            </a:pPr>
            <a:r>
              <a:rPr lang="en-US" dirty="0"/>
              <a:t>These slides will be available on the C</a:t>
            </a:r>
            <a:r>
              <a:rPr lang="en-US" dirty="0">
                <a:ea typeface="+mn-lt"/>
                <a:cs typeface="+mn-lt"/>
              </a:rPr>
              <a:t>ourse Coordinator Virtual Community: </a:t>
            </a:r>
            <a:r>
              <a:rPr lang="en-US" dirty="0">
                <a:ea typeface="+mn-lt"/>
                <a:cs typeface="+mn-lt"/>
                <a:hlinkClick r:id="rId7"/>
              </a:rPr>
              <a:t>https://cpd.partners.org/series-coordinators</a:t>
            </a:r>
            <a:endParaRPr lang="en-US" b="1" dirty="0"/>
          </a:p>
          <a:p>
            <a:pPr marL="342900" indent="-34290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98B31729-788B-4F45-88EF-CF831AA4AA11}"/>
              </a:ext>
            </a:extLst>
          </p:cNvPr>
          <p:cNvPicPr>
            <a:picLocks noChangeAspect="1"/>
          </p:cNvPicPr>
          <p:nvPr/>
        </p:nvPicPr>
        <p:blipFill>
          <a:blip r:embed="rId8"/>
          <a:stretch>
            <a:fillRect/>
          </a:stretch>
        </p:blipFill>
        <p:spPr>
          <a:xfrm>
            <a:off x="9341532" y="3695188"/>
            <a:ext cx="2667000" cy="2667000"/>
          </a:xfrm>
          <a:prstGeom prst="rect">
            <a:avLst/>
          </a:prstGeom>
        </p:spPr>
      </p:pic>
    </p:spTree>
    <p:extLst>
      <p:ext uri="{BB962C8B-B14F-4D97-AF65-F5344CB8AC3E}">
        <p14:creationId xmlns:p14="http://schemas.microsoft.com/office/powerpoint/2010/main" val="1389438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630FA1-F7BE-486F-BCDA-4DB2B1B1E143}"/>
              </a:ext>
            </a:extLst>
          </p:cNvPr>
          <p:cNvPicPr>
            <a:picLocks noChangeAspect="1"/>
          </p:cNvPicPr>
          <p:nvPr/>
        </p:nvPicPr>
        <p:blipFill>
          <a:blip r:embed="rId2"/>
          <a:stretch>
            <a:fillRect/>
          </a:stretch>
        </p:blipFill>
        <p:spPr>
          <a:xfrm>
            <a:off x="3395662" y="728662"/>
            <a:ext cx="5400675" cy="5400675"/>
          </a:xfrm>
          <a:prstGeom prst="rect">
            <a:avLst/>
          </a:prstGeom>
        </p:spPr>
      </p:pic>
    </p:spTree>
    <p:extLst>
      <p:ext uri="{BB962C8B-B14F-4D97-AF65-F5344CB8AC3E}">
        <p14:creationId xmlns:p14="http://schemas.microsoft.com/office/powerpoint/2010/main" val="661059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2B6AB2-450C-4F93-85B5-50618A421DBB}"/>
              </a:ext>
            </a:extLst>
          </p:cNvPr>
          <p:cNvSpPr txBox="1"/>
          <p:nvPr/>
        </p:nvSpPr>
        <p:spPr>
          <a:xfrm>
            <a:off x="1202574" y="2053244"/>
            <a:ext cx="10119360" cy="1569660"/>
          </a:xfrm>
          <a:prstGeom prst="rect">
            <a:avLst/>
          </a:prstGeom>
          <a:noFill/>
        </p:spPr>
        <p:txBody>
          <a:bodyPr wrap="square" rtlCol="0">
            <a:spAutoFit/>
          </a:bodyPr>
          <a:lstStyle/>
          <a:p>
            <a:pPr algn="ctr"/>
            <a:r>
              <a:rPr lang="en-US" sz="9600" dirty="0"/>
              <a:t>Appendix</a:t>
            </a:r>
          </a:p>
        </p:txBody>
      </p:sp>
    </p:spTree>
    <p:extLst>
      <p:ext uri="{BB962C8B-B14F-4D97-AF65-F5344CB8AC3E}">
        <p14:creationId xmlns:p14="http://schemas.microsoft.com/office/powerpoint/2010/main" val="2573914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Disclosure Summary &amp; Accreditation Slides</a:t>
            </a:r>
          </a:p>
        </p:txBody>
      </p:sp>
      <p:sp>
        <p:nvSpPr>
          <p:cNvPr id="3" name="Content Placeholder 2">
            <a:extLst>
              <a:ext uri="{FF2B5EF4-FFF2-40B4-BE49-F238E27FC236}">
                <a16:creationId xmlns:a16="http://schemas.microsoft.com/office/drawing/2014/main" id="{36F9090E-74AB-9C50-7ED4-D4F3D76ACA93}"/>
              </a:ext>
            </a:extLst>
          </p:cNvPr>
          <p:cNvSpPr>
            <a:spLocks noGrp="1"/>
          </p:cNvSpPr>
          <p:nvPr>
            <p:ph idx="1"/>
          </p:nvPr>
        </p:nvSpPr>
        <p:spPr>
          <a:xfrm>
            <a:off x="735012" y="739893"/>
            <a:ext cx="10715625" cy="5952813"/>
          </a:xfrm>
        </p:spPr>
        <p:txBody>
          <a:bodyPr>
            <a:normAutofit/>
          </a:bodyPr>
          <a:lstStyle/>
          <a:p>
            <a:r>
              <a:rPr lang="en-US" sz="1800" b="1" dirty="0"/>
              <a:t>Requirements:</a:t>
            </a:r>
          </a:p>
          <a:p>
            <a:pPr marL="342900" indent="-342900">
              <a:buFont typeface="Arial" panose="020B0604020202020204" pitchFamily="34" charset="0"/>
              <a:buChar char="•"/>
            </a:pPr>
            <a:r>
              <a:rPr lang="en-US" sz="1800" dirty="0"/>
              <a:t>Must be provided/presented </a:t>
            </a:r>
            <a:r>
              <a:rPr lang="en-US" sz="1800" i="1" dirty="0"/>
              <a:t>prior</a:t>
            </a:r>
            <a:r>
              <a:rPr lang="en-US" sz="1800" dirty="0"/>
              <a:t> to the start of the session</a:t>
            </a:r>
          </a:p>
          <a:p>
            <a:pPr marL="342900" indent="-342900">
              <a:buFont typeface="Arial" panose="020B0604020202020204" pitchFamily="34" charset="0"/>
              <a:buChar char="•"/>
            </a:pPr>
            <a:r>
              <a:rPr lang="en-US" sz="1800" dirty="0"/>
              <a:t>ALL planners indicated in proposal must be listed on ALL disclosure summaries (the planner section should not change)</a:t>
            </a:r>
          </a:p>
          <a:p>
            <a:pPr marL="342900" indent="-342900">
              <a:buFont typeface="Arial" panose="020B0604020202020204" pitchFamily="34" charset="0"/>
              <a:buChar char="•"/>
            </a:pPr>
            <a:r>
              <a:rPr lang="en-US" sz="1800" dirty="0"/>
              <a:t>The speaker section will change per session</a:t>
            </a:r>
          </a:p>
          <a:p>
            <a:pPr marL="342900" indent="-342900">
              <a:buFont typeface="Arial" panose="020B0604020202020204" pitchFamily="34" charset="0"/>
              <a:buChar char="•"/>
            </a:pPr>
            <a:r>
              <a:rPr lang="en-US" sz="1800" dirty="0"/>
              <a:t>If a planner is also a speaker, they must be listed in </a:t>
            </a:r>
            <a:r>
              <a:rPr lang="en-US" sz="1800" u="sng" dirty="0"/>
              <a:t>both</a:t>
            </a:r>
            <a:r>
              <a:rPr lang="en-US" sz="1800" dirty="0"/>
              <a:t> the planner and speaker sections of the disclosure summary </a:t>
            </a:r>
          </a:p>
          <a:p>
            <a:endParaRPr lang="en-US" sz="1800" dirty="0"/>
          </a:p>
          <a:p>
            <a:r>
              <a:rPr lang="en-US" sz="1800" b="1" dirty="0"/>
              <a:t>How to list:</a:t>
            </a:r>
          </a:p>
          <a:p>
            <a:pPr lvl="1"/>
            <a:r>
              <a:rPr lang="en-US" sz="1800" dirty="0"/>
              <a:t>If someone has no financial relationships with an ineligible company to disclose, you just need to list their name</a:t>
            </a:r>
          </a:p>
          <a:p>
            <a:pPr lvl="1"/>
            <a:r>
              <a:rPr lang="en-US" sz="1800" dirty="0"/>
              <a:t>If someone does have financial relationships with an ineligible company to disclose, you need to add their name, the role within the company, and the company name. </a:t>
            </a:r>
          </a:p>
          <a:p>
            <a:pPr lvl="1"/>
            <a:r>
              <a:rPr lang="en-US" sz="1800" dirty="0"/>
              <a:t>If someone does have financial relationships that ended with an ineligible company to disclose, you need to add their name, the role within the company, and the company name. Ended in parenthesis would be added  also.</a:t>
            </a:r>
          </a:p>
          <a:p>
            <a:pPr marL="233363" lvl="1" indent="0">
              <a:buNone/>
            </a:pPr>
            <a:endParaRPr lang="en-US" sz="1800" dirty="0"/>
          </a:p>
          <a:p>
            <a:r>
              <a:rPr lang="en-US" sz="1800" b="1" dirty="0"/>
              <a:t>Example:</a:t>
            </a:r>
          </a:p>
          <a:p>
            <a:pPr marL="225425"/>
            <a:r>
              <a:rPr lang="en-US" sz="1800" dirty="0"/>
              <a:t>John Smith, MD</a:t>
            </a:r>
            <a:br>
              <a:rPr lang="en-US" sz="1800" dirty="0"/>
            </a:br>
            <a:r>
              <a:rPr lang="en-US" sz="1800" i="1" dirty="0"/>
              <a:t>Advisory Board</a:t>
            </a:r>
            <a:r>
              <a:rPr lang="en-US" sz="1800" dirty="0"/>
              <a:t>: Novartis; Bayer</a:t>
            </a:r>
            <a:br>
              <a:rPr lang="en-US" sz="1800" dirty="0"/>
            </a:br>
            <a:r>
              <a:rPr lang="en-US" sz="1800" i="1" dirty="0"/>
              <a:t>Steering Committee</a:t>
            </a:r>
            <a:r>
              <a:rPr lang="en-US" sz="1800" dirty="0"/>
              <a:t>: Pfizer (ended)</a:t>
            </a:r>
          </a:p>
          <a:p>
            <a:pPr lvl="2"/>
            <a:endParaRPr lang="en-US" dirty="0"/>
          </a:p>
        </p:txBody>
      </p:sp>
    </p:spTree>
    <p:extLst>
      <p:ext uri="{BB962C8B-B14F-4D97-AF65-F5344CB8AC3E}">
        <p14:creationId xmlns:p14="http://schemas.microsoft.com/office/powerpoint/2010/main" val="597810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433532" y="165022"/>
            <a:ext cx="10902950" cy="540876"/>
          </a:xfrm>
        </p:spPr>
        <p:txBody>
          <a:bodyPr/>
          <a:lstStyle/>
          <a:p>
            <a:r>
              <a:rPr lang="en-US" dirty="0"/>
              <a:t>Disclosure Form</a:t>
            </a:r>
          </a:p>
        </p:txBody>
      </p:sp>
      <p:pic>
        <p:nvPicPr>
          <p:cNvPr id="13" name="Picture 12">
            <a:extLst>
              <a:ext uri="{FF2B5EF4-FFF2-40B4-BE49-F238E27FC236}">
                <a16:creationId xmlns:a16="http://schemas.microsoft.com/office/drawing/2014/main" id="{B37C4420-CD49-4A77-883E-87CFF7063EE6}"/>
              </a:ext>
            </a:extLst>
          </p:cNvPr>
          <p:cNvPicPr>
            <a:picLocks noChangeAspect="1"/>
          </p:cNvPicPr>
          <p:nvPr/>
        </p:nvPicPr>
        <p:blipFill>
          <a:blip r:embed="rId3"/>
          <a:srcRect/>
          <a:stretch/>
        </p:blipFill>
        <p:spPr>
          <a:xfrm>
            <a:off x="7782382" y="1019763"/>
            <a:ext cx="4409618" cy="5121587"/>
          </a:xfrm>
          <a:prstGeom prst="rect">
            <a:avLst/>
          </a:prstGeom>
        </p:spPr>
      </p:pic>
      <p:pic>
        <p:nvPicPr>
          <p:cNvPr id="15" name="Picture 14">
            <a:extLst>
              <a:ext uri="{FF2B5EF4-FFF2-40B4-BE49-F238E27FC236}">
                <a16:creationId xmlns:a16="http://schemas.microsoft.com/office/drawing/2014/main" id="{67F75019-88D0-4F76-BB46-4AEB89FEBB7B}"/>
              </a:ext>
            </a:extLst>
          </p:cNvPr>
          <p:cNvPicPr>
            <a:picLocks noChangeAspect="1"/>
          </p:cNvPicPr>
          <p:nvPr/>
        </p:nvPicPr>
        <p:blipFill>
          <a:blip r:embed="rId4"/>
          <a:stretch>
            <a:fillRect/>
          </a:stretch>
        </p:blipFill>
        <p:spPr>
          <a:xfrm>
            <a:off x="0" y="1019763"/>
            <a:ext cx="4445814" cy="5206372"/>
          </a:xfrm>
          <a:prstGeom prst="rect">
            <a:avLst/>
          </a:prstGeom>
        </p:spPr>
      </p:pic>
      <p:sp>
        <p:nvSpPr>
          <p:cNvPr id="16" name="TextBox 15">
            <a:extLst>
              <a:ext uri="{FF2B5EF4-FFF2-40B4-BE49-F238E27FC236}">
                <a16:creationId xmlns:a16="http://schemas.microsoft.com/office/drawing/2014/main" id="{25216DAF-6F5E-4BD6-A128-28E60D38B614}"/>
              </a:ext>
            </a:extLst>
          </p:cNvPr>
          <p:cNvSpPr txBox="1"/>
          <p:nvPr/>
        </p:nvSpPr>
        <p:spPr>
          <a:xfrm>
            <a:off x="4752966" y="1441395"/>
            <a:ext cx="2686067" cy="3255571"/>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000" dirty="0">
                <a:cs typeface="Times New Roman" panose="02020603050405020304" pitchFamily="18" charset="0"/>
              </a:rPr>
              <a:t>On Page 1 the Speakers should list all financial relationships with ineligible companies</a:t>
            </a:r>
          </a:p>
          <a:p>
            <a:pPr marL="285750" indent="-285750">
              <a:lnSpc>
                <a:spcPct val="107000"/>
              </a:lnSpc>
              <a:buFont typeface="Arial" panose="020B0604020202020204" pitchFamily="34" charset="0"/>
              <a:buChar char="•"/>
            </a:pPr>
            <a:r>
              <a:rPr lang="en-US" sz="2000" dirty="0">
                <a:cs typeface="Times New Roman" panose="02020603050405020304" pitchFamily="18" charset="0"/>
              </a:rPr>
              <a:t>Page 2 was updated to align with the </a:t>
            </a:r>
            <a:r>
              <a:rPr lang="en-US" sz="2000" i="1" dirty="0">
                <a:cs typeface="Times New Roman" panose="02020603050405020304" pitchFamily="18" charset="0"/>
              </a:rPr>
              <a:t>ACCME Standards for Integrity and Independence </a:t>
            </a:r>
          </a:p>
        </p:txBody>
      </p:sp>
    </p:spTree>
    <p:extLst>
      <p:ext uri="{BB962C8B-B14F-4D97-AF65-F5344CB8AC3E}">
        <p14:creationId xmlns:p14="http://schemas.microsoft.com/office/powerpoint/2010/main" val="3684798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463326" y="152921"/>
            <a:ext cx="10902950" cy="956516"/>
          </a:xfrm>
        </p:spPr>
        <p:txBody>
          <a:bodyPr/>
          <a:lstStyle/>
          <a:p>
            <a:r>
              <a:rPr lang="en-US" dirty="0"/>
              <a:t>Mitigation Form</a:t>
            </a:r>
          </a:p>
        </p:txBody>
      </p:sp>
      <p:pic>
        <p:nvPicPr>
          <p:cNvPr id="4" name="Picture 3">
            <a:extLst>
              <a:ext uri="{FF2B5EF4-FFF2-40B4-BE49-F238E27FC236}">
                <a16:creationId xmlns:a16="http://schemas.microsoft.com/office/drawing/2014/main" id="{22A937EA-6F98-4392-97FE-F81DDF8CF9D4}"/>
              </a:ext>
            </a:extLst>
          </p:cNvPr>
          <p:cNvPicPr>
            <a:picLocks noChangeAspect="1"/>
          </p:cNvPicPr>
          <p:nvPr/>
        </p:nvPicPr>
        <p:blipFill>
          <a:blip r:embed="rId3"/>
          <a:stretch>
            <a:fillRect/>
          </a:stretch>
        </p:blipFill>
        <p:spPr>
          <a:xfrm>
            <a:off x="5435030" y="102064"/>
            <a:ext cx="6666486" cy="6500423"/>
          </a:xfrm>
          <a:prstGeom prst="rect">
            <a:avLst/>
          </a:prstGeom>
        </p:spPr>
      </p:pic>
      <p:sp>
        <p:nvSpPr>
          <p:cNvPr id="3" name="TextBox 2">
            <a:extLst>
              <a:ext uri="{FF2B5EF4-FFF2-40B4-BE49-F238E27FC236}">
                <a16:creationId xmlns:a16="http://schemas.microsoft.com/office/drawing/2014/main" id="{4E832E8F-58D6-8E2A-8B7B-9EA1F0077538}"/>
              </a:ext>
            </a:extLst>
          </p:cNvPr>
          <p:cNvSpPr txBox="1"/>
          <p:nvPr/>
        </p:nvSpPr>
        <p:spPr>
          <a:xfrm>
            <a:off x="194208" y="631179"/>
            <a:ext cx="5810081" cy="4801314"/>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Must be completed by a planner with </a:t>
            </a:r>
            <a:r>
              <a:rPr lang="en-US" u="sng" dirty="0"/>
              <a:t>no</a:t>
            </a:r>
            <a:r>
              <a:rPr lang="en-US" dirty="0"/>
              <a:t> financial relationships</a:t>
            </a:r>
          </a:p>
          <a:p>
            <a:pPr marL="742950" lvl="1" indent="-285750">
              <a:buFont typeface="Courier New" panose="02070309020205020404" pitchFamily="49" charset="0"/>
              <a:buChar char="o"/>
            </a:pPr>
            <a:r>
              <a:rPr lang="en-US" dirty="0"/>
              <a:t>All series must have a minimum of 1 planner with nothing to disclose.</a:t>
            </a:r>
          </a:p>
          <a:p>
            <a:pPr marL="742950" lvl="1" indent="-285750">
              <a:buFont typeface="Courier New" panose="02070309020205020404" pitchFamily="49" charset="0"/>
              <a:buChar char="o"/>
            </a:pPr>
            <a:r>
              <a:rPr lang="en-US" dirty="0"/>
              <a:t>The person who has the financial relationship(s) cannot complete their own mitigation form</a:t>
            </a:r>
          </a:p>
          <a:p>
            <a:pPr marL="285750" indent="-285750">
              <a:buFont typeface="Arial" panose="020B0604020202020204" pitchFamily="34" charset="0"/>
              <a:buChar char="•"/>
            </a:pPr>
            <a:r>
              <a:rPr lang="en-US" dirty="0"/>
              <a:t>List the ineligible companies related to the presentation</a:t>
            </a:r>
          </a:p>
          <a:p>
            <a:pPr marL="285750" indent="-285750">
              <a:buFont typeface="Arial" panose="020B0604020202020204" pitchFamily="34" charset="0"/>
              <a:buChar char="•"/>
            </a:pPr>
            <a:r>
              <a:rPr lang="en-US" dirty="0"/>
              <a:t>Left side of the chart is to be completed for planners </a:t>
            </a:r>
          </a:p>
          <a:p>
            <a:pPr marL="285750" indent="-285750">
              <a:buFont typeface="Arial" panose="020B0604020202020204" pitchFamily="34" charset="0"/>
              <a:buChar char="•"/>
            </a:pPr>
            <a:r>
              <a:rPr lang="en-US" dirty="0"/>
              <a:t>Right side of the chart is to be completed for speakers</a:t>
            </a:r>
          </a:p>
          <a:p>
            <a:pPr marL="285750" indent="-285750">
              <a:buFont typeface="Arial" panose="020B0604020202020204" pitchFamily="34" charset="0"/>
              <a:buChar char="•"/>
            </a:pPr>
            <a:r>
              <a:rPr lang="en-US" dirty="0"/>
              <a:t>For speakers: attestation is only acceptable as a mitigation strategy if there is no presentation to be peer reviewed </a:t>
            </a:r>
          </a:p>
          <a:p>
            <a:pPr marL="742950" lvl="1" indent="-285750">
              <a:buFont typeface="Courier New" panose="02070309020205020404" pitchFamily="49" charset="0"/>
              <a:buChar char="o"/>
            </a:pPr>
            <a:r>
              <a:rPr lang="en-US" dirty="0"/>
              <a:t>Examples: case conferences, journal clubs, etc.</a:t>
            </a:r>
          </a:p>
          <a:p>
            <a:pPr marL="742950" lvl="1" indent="-285750">
              <a:buFont typeface="Courier New" panose="02070309020205020404" pitchFamily="49" charset="0"/>
              <a:buChar char="o"/>
            </a:pPr>
            <a:r>
              <a:rPr lang="en-US" dirty="0"/>
              <a:t>If attestation is chosen as the mitigation strategy, the speaker will need to complete a separate attestation form </a:t>
            </a:r>
            <a:r>
              <a:rPr lang="en-US" u="sng" dirty="0"/>
              <a:t>after</a:t>
            </a:r>
            <a:r>
              <a:rPr lang="en-US" dirty="0"/>
              <a:t> the mitigation form is completed/signed</a:t>
            </a:r>
          </a:p>
        </p:txBody>
      </p:sp>
    </p:spTree>
    <p:extLst>
      <p:ext uri="{BB962C8B-B14F-4D97-AF65-F5344CB8AC3E}">
        <p14:creationId xmlns:p14="http://schemas.microsoft.com/office/powerpoint/2010/main" val="2784413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Disclosure Summary &amp; Accreditation Slide (Continued)</a:t>
            </a:r>
          </a:p>
        </p:txBody>
      </p:sp>
      <p:pic>
        <p:nvPicPr>
          <p:cNvPr id="4" name="Picture 3">
            <a:extLst>
              <a:ext uri="{FF2B5EF4-FFF2-40B4-BE49-F238E27FC236}">
                <a16:creationId xmlns:a16="http://schemas.microsoft.com/office/drawing/2014/main" id="{8CB34697-B7D7-53C0-8889-BC68C83C3691}"/>
              </a:ext>
            </a:extLst>
          </p:cNvPr>
          <p:cNvPicPr>
            <a:picLocks noChangeAspect="1"/>
          </p:cNvPicPr>
          <p:nvPr/>
        </p:nvPicPr>
        <p:blipFill>
          <a:blip r:embed="rId2"/>
          <a:stretch>
            <a:fillRect/>
          </a:stretch>
        </p:blipFill>
        <p:spPr>
          <a:xfrm>
            <a:off x="1532812" y="894944"/>
            <a:ext cx="7053975" cy="2231434"/>
          </a:xfrm>
          <a:prstGeom prst="rect">
            <a:avLst/>
          </a:prstGeom>
        </p:spPr>
      </p:pic>
      <p:pic>
        <p:nvPicPr>
          <p:cNvPr id="8" name="Picture 7">
            <a:extLst>
              <a:ext uri="{FF2B5EF4-FFF2-40B4-BE49-F238E27FC236}">
                <a16:creationId xmlns:a16="http://schemas.microsoft.com/office/drawing/2014/main" id="{0B54E101-BE0E-727F-0EB0-05FD0A6AE633}"/>
              </a:ext>
            </a:extLst>
          </p:cNvPr>
          <p:cNvPicPr>
            <a:picLocks noChangeAspect="1"/>
          </p:cNvPicPr>
          <p:nvPr/>
        </p:nvPicPr>
        <p:blipFill>
          <a:blip r:embed="rId3"/>
          <a:stretch>
            <a:fillRect/>
          </a:stretch>
        </p:blipFill>
        <p:spPr>
          <a:xfrm>
            <a:off x="3343145" y="2949924"/>
            <a:ext cx="6915280" cy="3624609"/>
          </a:xfrm>
          <a:prstGeom prst="rect">
            <a:avLst/>
          </a:prstGeom>
        </p:spPr>
      </p:pic>
    </p:spTree>
    <p:extLst>
      <p:ext uri="{BB962C8B-B14F-4D97-AF65-F5344CB8AC3E}">
        <p14:creationId xmlns:p14="http://schemas.microsoft.com/office/powerpoint/2010/main" val="3076816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Speaker Attestation Form</a:t>
            </a:r>
          </a:p>
        </p:txBody>
      </p:sp>
      <p:pic>
        <p:nvPicPr>
          <p:cNvPr id="5" name="Picture 4">
            <a:extLst>
              <a:ext uri="{FF2B5EF4-FFF2-40B4-BE49-F238E27FC236}">
                <a16:creationId xmlns:a16="http://schemas.microsoft.com/office/drawing/2014/main" id="{62627F7F-09D8-4C68-B431-BDE3551BBE0F}"/>
              </a:ext>
            </a:extLst>
          </p:cNvPr>
          <p:cNvPicPr>
            <a:picLocks noChangeAspect="1"/>
          </p:cNvPicPr>
          <p:nvPr/>
        </p:nvPicPr>
        <p:blipFill>
          <a:blip r:embed="rId2"/>
          <a:stretch>
            <a:fillRect/>
          </a:stretch>
        </p:blipFill>
        <p:spPr>
          <a:xfrm>
            <a:off x="1615439" y="1926741"/>
            <a:ext cx="8317251" cy="4821899"/>
          </a:xfrm>
          <a:prstGeom prst="rect">
            <a:avLst/>
          </a:prstGeom>
        </p:spPr>
      </p:pic>
      <p:sp>
        <p:nvSpPr>
          <p:cNvPr id="7" name="TextBox 6">
            <a:extLst>
              <a:ext uri="{FF2B5EF4-FFF2-40B4-BE49-F238E27FC236}">
                <a16:creationId xmlns:a16="http://schemas.microsoft.com/office/drawing/2014/main" id="{DB18786F-DD41-4106-84D5-77B33886D63F}"/>
              </a:ext>
            </a:extLst>
          </p:cNvPr>
          <p:cNvSpPr txBox="1"/>
          <p:nvPr/>
        </p:nvSpPr>
        <p:spPr>
          <a:xfrm>
            <a:off x="480841" y="852120"/>
            <a:ext cx="10702973" cy="923330"/>
          </a:xfrm>
          <a:prstGeom prst="rect">
            <a:avLst/>
          </a:prstGeom>
          <a:noFill/>
        </p:spPr>
        <p:txBody>
          <a:bodyPr wrap="square">
            <a:spAutoFit/>
          </a:bodyPr>
          <a:lstStyle/>
          <a:p>
            <a:pPr marL="285750" indent="-285750">
              <a:buFont typeface="Arial" panose="020B0604020202020204" pitchFamily="34" charset="0"/>
              <a:buChar char="•"/>
            </a:pPr>
            <a:r>
              <a:rPr lang="en-US" dirty="0"/>
              <a:t>Attestation is only acceptable as a mitigation strategy if there is no presentation to be peer reviewed</a:t>
            </a:r>
          </a:p>
          <a:p>
            <a:pPr marL="742950" lvl="1" indent="-285750">
              <a:buFont typeface="Arial" panose="020B0604020202020204" pitchFamily="34" charset="0"/>
              <a:buChar char="•"/>
            </a:pPr>
            <a:r>
              <a:rPr lang="en-US" dirty="0"/>
              <a:t>Examples: case conferences, journal clubs, etc.</a:t>
            </a:r>
          </a:p>
          <a:p>
            <a:pPr marL="285750" indent="-285750">
              <a:buFont typeface="Arial" panose="020B0604020202020204" pitchFamily="34" charset="0"/>
              <a:buChar char="•"/>
            </a:pPr>
            <a:r>
              <a:rPr lang="en-US" dirty="0"/>
              <a:t>This form must be completed by the speaker </a:t>
            </a:r>
            <a:r>
              <a:rPr lang="en-US" b="1" u="sng" dirty="0"/>
              <a:t>after</a:t>
            </a:r>
            <a:r>
              <a:rPr lang="en-US" b="1" dirty="0"/>
              <a:t> </a:t>
            </a:r>
            <a:r>
              <a:rPr lang="en-US" dirty="0"/>
              <a:t>the course director/planner reviews the disclosure form</a:t>
            </a:r>
          </a:p>
        </p:txBody>
      </p:sp>
    </p:spTree>
    <p:extLst>
      <p:ext uri="{BB962C8B-B14F-4D97-AF65-F5344CB8AC3E}">
        <p14:creationId xmlns:p14="http://schemas.microsoft.com/office/powerpoint/2010/main" val="3863834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275070" y="267987"/>
            <a:ext cx="10902950" cy="956516"/>
          </a:xfrm>
        </p:spPr>
        <p:txBody>
          <a:bodyPr/>
          <a:lstStyle/>
          <a:p>
            <a:r>
              <a:rPr lang="en-US" dirty="0"/>
              <a:t>Risk Management Request Form</a:t>
            </a:r>
          </a:p>
        </p:txBody>
      </p:sp>
      <p:pic>
        <p:nvPicPr>
          <p:cNvPr id="4" name="Picture 3">
            <a:extLst>
              <a:ext uri="{FF2B5EF4-FFF2-40B4-BE49-F238E27FC236}">
                <a16:creationId xmlns:a16="http://schemas.microsoft.com/office/drawing/2014/main" id="{78A705A9-29DD-DE6A-E9FE-63FA7545DA61}"/>
              </a:ext>
            </a:extLst>
          </p:cNvPr>
          <p:cNvPicPr>
            <a:picLocks noChangeAspect="1"/>
          </p:cNvPicPr>
          <p:nvPr/>
        </p:nvPicPr>
        <p:blipFill>
          <a:blip r:embed="rId2"/>
          <a:stretch>
            <a:fillRect/>
          </a:stretch>
        </p:blipFill>
        <p:spPr>
          <a:xfrm>
            <a:off x="6210777" y="242879"/>
            <a:ext cx="5706153" cy="6372241"/>
          </a:xfrm>
          <a:prstGeom prst="rect">
            <a:avLst/>
          </a:prstGeom>
        </p:spPr>
      </p:pic>
      <p:sp>
        <p:nvSpPr>
          <p:cNvPr id="7" name="TextBox 6">
            <a:extLst>
              <a:ext uri="{FF2B5EF4-FFF2-40B4-BE49-F238E27FC236}">
                <a16:creationId xmlns:a16="http://schemas.microsoft.com/office/drawing/2014/main" id="{F7F52947-C880-49FB-60FD-F46D0DE60607}"/>
              </a:ext>
            </a:extLst>
          </p:cNvPr>
          <p:cNvSpPr txBox="1"/>
          <p:nvPr/>
        </p:nvSpPr>
        <p:spPr>
          <a:xfrm>
            <a:off x="243123" y="889843"/>
            <a:ext cx="5483422" cy="1477328"/>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When risk is being requested for a single session in a series the Risk Management Request Form should be completed and uploaded to the session.</a:t>
            </a:r>
          </a:p>
          <a:p>
            <a:pPr marL="285750" indent="-285750">
              <a:buFont typeface="Arial" panose="020B0604020202020204" pitchFamily="34" charset="0"/>
              <a:buChar char="•"/>
            </a:pPr>
            <a:r>
              <a:rPr lang="en-US" dirty="0"/>
              <a:t>During the review process the CPD team will update the session to include the comment below</a:t>
            </a:r>
          </a:p>
        </p:txBody>
      </p:sp>
      <p:sp>
        <p:nvSpPr>
          <p:cNvPr id="8" name="TextBox 7">
            <a:extLst>
              <a:ext uri="{FF2B5EF4-FFF2-40B4-BE49-F238E27FC236}">
                <a16:creationId xmlns:a16="http://schemas.microsoft.com/office/drawing/2014/main" id="{DF252D05-8A83-70FC-D0EE-CE7B7808E613}"/>
              </a:ext>
            </a:extLst>
          </p:cNvPr>
          <p:cNvSpPr txBox="1"/>
          <p:nvPr/>
        </p:nvSpPr>
        <p:spPr>
          <a:xfrm>
            <a:off x="243123" y="2602466"/>
            <a:ext cx="5483422" cy="2031325"/>
          </a:xfrm>
          <a:prstGeom prst="rect">
            <a:avLst/>
          </a:prstGeom>
          <a:noFill/>
          <a:ln>
            <a:solidFill>
              <a:schemeClr val="accent1"/>
            </a:solidFill>
          </a:ln>
        </p:spPr>
        <p:txBody>
          <a:bodyPr wrap="square" rtlCol="0">
            <a:spAutoFit/>
          </a:bodyPr>
          <a:lstStyle/>
          <a:p>
            <a:r>
              <a:rPr lang="en-US" sz="1800" b="1" i="1" dirty="0">
                <a:effectLst/>
                <a:latin typeface="Calibri" panose="020F0502020204030204" pitchFamily="34" charset="0"/>
                <a:ea typeface="Calibri" panose="020F0502020204030204" pitchFamily="34" charset="0"/>
                <a:cs typeface="Times New Roman" panose="02020603050405020304" pitchFamily="18" charset="0"/>
              </a:rPr>
              <a:t>Comment added to the Workflow during Approval:</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session meets the criteria for Risk Management. The website and certificate have been updated. Please add the following statement to the announcement and </a:t>
            </a:r>
            <a:r>
              <a:rPr lang="en-US" sz="1800" dirty="0">
                <a:effectLst/>
                <a:latin typeface="Calibri" panose="020F0502020204030204" pitchFamily="34" charset="0"/>
                <a:ea typeface="Calibri" panose="020F0502020204030204" pitchFamily="34" charset="0"/>
                <a:cs typeface="Calibri" panose="020F0502020204030204" pitchFamily="34" charset="0"/>
              </a:rPr>
              <a:t>disclosure summary: </a:t>
            </a:r>
            <a:r>
              <a:rPr lang="en-US" sz="1800" i="1" dirty="0">
                <a:effectLst/>
                <a:latin typeface="Calibri" panose="020F0502020204030204" pitchFamily="34" charset="0"/>
                <a:ea typeface="Calibri" panose="020F0502020204030204" pitchFamily="34" charset="0"/>
                <a:cs typeface="Calibri" panose="020F0502020204030204" pitchFamily="34" charset="0"/>
              </a:rPr>
              <a:t>*This session is designed to meet the criteria for risk management study in Massachusetts</a:t>
            </a:r>
            <a:endParaRPr lang="en-US"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26A56EA-F529-603E-2CEC-6525445E6BFF}"/>
              </a:ext>
            </a:extLst>
          </p:cNvPr>
          <p:cNvSpPr txBox="1"/>
          <p:nvPr/>
        </p:nvSpPr>
        <p:spPr>
          <a:xfrm>
            <a:off x="243123" y="4876059"/>
            <a:ext cx="5483422" cy="923330"/>
          </a:xfrm>
          <a:prstGeom prst="rect">
            <a:avLst/>
          </a:prstGeom>
          <a:noFill/>
          <a:ln>
            <a:solidFill>
              <a:schemeClr val="accent1"/>
            </a:solidFill>
          </a:ln>
        </p:spPr>
        <p:txBody>
          <a:bodyPr wrap="square" rtlCol="0">
            <a:spAutoFit/>
          </a:bodyPr>
          <a:lstStyle/>
          <a:p>
            <a:r>
              <a:rPr lang="en-US" sz="1800" b="1" i="1" dirty="0">
                <a:effectLst/>
                <a:latin typeface="Calibri" panose="020F0502020204030204" pitchFamily="34" charset="0"/>
                <a:ea typeface="Calibri" panose="020F0502020204030204" pitchFamily="34" charset="0"/>
                <a:cs typeface="Times New Roman" panose="02020603050405020304" pitchFamily="18" charset="0"/>
              </a:rPr>
              <a:t>Please note: </a:t>
            </a:r>
            <a:r>
              <a:rPr lang="en-US" sz="1800" dirty="0">
                <a:effectLst/>
                <a:latin typeface="Calibri" panose="020F0502020204030204" pitchFamily="34" charset="0"/>
                <a:ea typeface="Calibri" panose="020F0502020204030204" pitchFamily="34" charset="0"/>
                <a:cs typeface="Times New Roman" panose="02020603050405020304" pitchFamily="18" charset="0"/>
              </a:rPr>
              <a:t>When all the sessions in a series are approved for Ris</a:t>
            </a:r>
            <a:r>
              <a:rPr lang="en-US" dirty="0">
                <a:latin typeface="Calibri" panose="020F0502020204030204" pitchFamily="34" charset="0"/>
                <a:ea typeface="Calibri" panose="020F0502020204030204" pitchFamily="34" charset="0"/>
                <a:cs typeface="Times New Roman" panose="02020603050405020304" pitchFamily="18" charset="0"/>
              </a:rPr>
              <a:t>k or the session is labeled M&amp;M – the Risk Management Request form is not required</a:t>
            </a:r>
            <a:endParaRPr lang="en-US" dirty="0"/>
          </a:p>
        </p:txBody>
      </p:sp>
    </p:spTree>
    <p:extLst>
      <p:ext uri="{BB962C8B-B14F-4D97-AF65-F5344CB8AC3E}">
        <p14:creationId xmlns:p14="http://schemas.microsoft.com/office/powerpoint/2010/main" val="3588018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4DAB952-C9FD-B41F-D10D-22776DCC9262}"/>
              </a:ext>
            </a:extLst>
          </p:cNvPr>
          <p:cNvSpPr txBox="1">
            <a:spLocks/>
          </p:cNvSpPr>
          <p:nvPr/>
        </p:nvSpPr>
        <p:spPr>
          <a:xfrm>
            <a:off x="641350" y="523875"/>
            <a:ext cx="10902950"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You Are Invited! Fri, May 31, 1:45-2:45 @ Assembly Row</a:t>
            </a:r>
          </a:p>
        </p:txBody>
      </p:sp>
      <p:pic>
        <p:nvPicPr>
          <p:cNvPr id="7" name="Picture 6" descr="A blue and white card&#10;&#10;Description automatically generated">
            <a:extLst>
              <a:ext uri="{FF2B5EF4-FFF2-40B4-BE49-F238E27FC236}">
                <a16:creationId xmlns:a16="http://schemas.microsoft.com/office/drawing/2014/main" id="{EA5AD0AC-090D-5EFA-0647-9CEEF7C688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 y="1251182"/>
            <a:ext cx="5860104" cy="4813299"/>
          </a:xfrm>
          <a:prstGeom prst="rect">
            <a:avLst/>
          </a:prstGeom>
          <a:noFill/>
          <a:ln>
            <a:noFill/>
          </a:ln>
        </p:spPr>
      </p:pic>
      <p:sp>
        <p:nvSpPr>
          <p:cNvPr id="9" name="TextBox 8">
            <a:extLst>
              <a:ext uri="{FF2B5EF4-FFF2-40B4-BE49-F238E27FC236}">
                <a16:creationId xmlns:a16="http://schemas.microsoft.com/office/drawing/2014/main" id="{7F43854E-951A-C4F1-34F4-DABD750544BD}"/>
              </a:ext>
            </a:extLst>
          </p:cNvPr>
          <p:cNvSpPr txBox="1"/>
          <p:nvPr/>
        </p:nvSpPr>
        <p:spPr>
          <a:xfrm>
            <a:off x="6624320" y="1242060"/>
            <a:ext cx="5486400" cy="3744615"/>
          </a:xfrm>
          <a:prstGeom prst="rect">
            <a:avLst/>
          </a:prstGeom>
          <a:noFill/>
        </p:spPr>
        <p:txBody>
          <a:bodyPr wrap="square">
            <a:spAutoFit/>
          </a:bodyPr>
          <a:lstStyle/>
          <a:p>
            <a:pPr marL="0" marR="0">
              <a:spcBef>
                <a:spcPts val="0"/>
              </a:spcBef>
              <a:spcAft>
                <a:spcPts val="975"/>
              </a:spcAft>
            </a:pPr>
            <a:r>
              <a:rPr lang="en-US" sz="1400" dirty="0">
                <a:solidFill>
                  <a:srgbClr val="000000"/>
                </a:solidFill>
                <a:effectLst/>
                <a:latin typeface="Helvetica" panose="020B0604020202020204" pitchFamily="34" charset="0"/>
                <a:ea typeface="Calibri" panose="020F0502020204030204" pitchFamily="34" charset="0"/>
              </a:rPr>
              <a:t>Join us for an inspiring and frank discussion on the future of CME!</a:t>
            </a:r>
            <a:br>
              <a:rPr lang="en-US" sz="1400" dirty="0">
                <a:latin typeface="Calibri" panose="020F0502020204030204" pitchFamily="34" charset="0"/>
                <a:ea typeface="Calibri" panose="020F0502020204030204" pitchFamily="34" charset="0"/>
              </a:rPr>
            </a:br>
            <a:br>
              <a:rPr lang="en-US" sz="1100" dirty="0">
                <a:latin typeface="Calibri" panose="020F0502020204030204" pitchFamily="34" charset="0"/>
                <a:ea typeface="Calibri" panose="020F0502020204030204" pitchFamily="34" charset="0"/>
              </a:rPr>
            </a:br>
            <a:r>
              <a:rPr lang="en-US" sz="1400" dirty="0">
                <a:solidFill>
                  <a:srgbClr val="000000"/>
                </a:solidFill>
                <a:effectLst/>
                <a:latin typeface="Helvetica" panose="020B0604020202020204" pitchFamily="34" charset="0"/>
                <a:ea typeface="Calibri" panose="020F0502020204030204" pitchFamily="34" charset="0"/>
              </a:rPr>
              <a:t>This meeting is a rare opportunity to hear directly from ACCME leadership. There will be plenty of time for discussion, so bring your questions about whatever keeps you up at night.</a:t>
            </a:r>
            <a:br>
              <a:rPr lang="en-US" sz="1400" dirty="0">
                <a:latin typeface="Calibri" panose="020F0502020204030204" pitchFamily="34" charset="0"/>
                <a:ea typeface="Calibri" panose="020F0502020204030204" pitchFamily="34" charset="0"/>
              </a:rPr>
            </a:br>
            <a:br>
              <a:rPr lang="en-US" sz="1100" dirty="0">
                <a:latin typeface="Calibri" panose="020F0502020204030204" pitchFamily="34" charset="0"/>
                <a:ea typeface="Calibri" panose="020F0502020204030204" pitchFamily="34" charset="0"/>
              </a:rPr>
            </a:br>
            <a:r>
              <a:rPr lang="en-US" sz="1400" dirty="0">
                <a:solidFill>
                  <a:srgbClr val="000000"/>
                </a:solidFill>
                <a:effectLst/>
                <a:latin typeface="Helvetica" panose="020B0604020202020204" pitchFamily="34" charset="0"/>
                <a:ea typeface="Calibri" panose="020F0502020204030204" pitchFamily="34" charset="0"/>
              </a:rPr>
              <a:t>Topics may include:</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Helvetica" panose="020B0604020202020204" pitchFamily="34" charset="0"/>
                <a:ea typeface="Times New Roman" panose="02020603050405020304" pitchFamily="18" charset="0"/>
              </a:rPr>
              <a:t>Latest trends in CME</a:t>
            </a:r>
            <a:endParaRPr lang="en-US" sz="14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Helvetica" panose="020B0604020202020204" pitchFamily="34" charset="0"/>
                <a:ea typeface="Times New Roman" panose="02020603050405020304" pitchFamily="18" charset="0"/>
              </a:rPr>
              <a:t>Challenges with audience generation</a:t>
            </a:r>
            <a:endParaRPr lang="en-US" sz="14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Helvetica" panose="020B0604020202020204" pitchFamily="34" charset="0"/>
                <a:ea typeface="Times New Roman" panose="02020603050405020304" pitchFamily="18" charset="0"/>
              </a:rPr>
              <a:t>In-person vs. virtual education</a:t>
            </a:r>
            <a:endParaRPr lang="en-US" sz="14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Helvetica" panose="020B0604020202020204" pitchFamily="34" charset="0"/>
                <a:ea typeface="Times New Roman" panose="02020603050405020304" pitchFamily="18" charset="0"/>
              </a:rPr>
              <a:t>Measuring the value of CME</a:t>
            </a:r>
            <a:endParaRPr lang="en-US" sz="14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Helvetica" panose="020B0604020202020204" pitchFamily="34" charset="0"/>
                <a:ea typeface="Times New Roman" panose="02020603050405020304" pitchFamily="18" charset="0"/>
              </a:rPr>
              <a:t>How the </a:t>
            </a:r>
            <a:r>
              <a:rPr lang="en-US" sz="1400" i="1" dirty="0">
                <a:solidFill>
                  <a:srgbClr val="000000"/>
                </a:solidFill>
                <a:effectLst/>
                <a:latin typeface="Helvetica" panose="020B0604020202020204" pitchFamily="34" charset="0"/>
                <a:ea typeface="Times New Roman" panose="02020603050405020304" pitchFamily="18" charset="0"/>
              </a:rPr>
              <a:t>Standards for Integrity and Independence </a:t>
            </a:r>
            <a:r>
              <a:rPr lang="en-US" sz="1400" dirty="0">
                <a:solidFill>
                  <a:srgbClr val="000000"/>
                </a:solidFill>
                <a:effectLst/>
                <a:latin typeface="Helvetica" panose="020B0604020202020204" pitchFamily="34" charset="0"/>
                <a:ea typeface="Times New Roman" panose="02020603050405020304" pitchFamily="18" charset="0"/>
              </a:rPr>
              <a:t>have impacted your activities</a:t>
            </a:r>
            <a:endParaRPr lang="en-US" sz="14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1100" dirty="0">
              <a:solidFill>
                <a:srgbClr val="000000"/>
              </a:solidFill>
              <a:effectLst/>
              <a:latin typeface="Helvetica" panose="020B0604020202020204" pitchFamily="34" charset="0"/>
              <a:ea typeface="Calibri" panose="020F0502020204030204" pitchFamily="34" charset="0"/>
            </a:endParaRPr>
          </a:p>
          <a:p>
            <a:pPr marL="0" marR="0">
              <a:spcBef>
                <a:spcPts val="0"/>
              </a:spcBef>
              <a:spcAft>
                <a:spcPts val="0"/>
              </a:spcAft>
            </a:pPr>
            <a:r>
              <a:rPr lang="en-US" sz="1400" dirty="0">
                <a:solidFill>
                  <a:srgbClr val="000000"/>
                </a:solidFill>
                <a:effectLst/>
                <a:latin typeface="Helvetica" panose="020B0604020202020204" pitchFamily="34" charset="0"/>
                <a:ea typeface="Calibri" panose="020F0502020204030204" pitchFamily="34" charset="0"/>
              </a:rPr>
              <a:t>The event will take place as a hybrid format (in-person and virtually). For in-person attendees, snacks and refreshments will be provided. Check-in begins at 1:30 pm. The talk begins at 1:45 pm.</a:t>
            </a:r>
          </a:p>
        </p:txBody>
      </p:sp>
      <p:pic>
        <p:nvPicPr>
          <p:cNvPr id="13" name="Picture 12" descr="A qr code with black squares&#10;&#10;Description automatically generated">
            <a:extLst>
              <a:ext uri="{FF2B5EF4-FFF2-40B4-BE49-F238E27FC236}">
                <a16:creationId xmlns:a16="http://schemas.microsoft.com/office/drawing/2014/main" id="{C9E021B5-66F9-C4C0-5195-2D54195C677D}"/>
              </a:ext>
            </a:extLst>
          </p:cNvPr>
          <p:cNvPicPr>
            <a:picLocks noChangeAspect="1"/>
          </p:cNvPicPr>
          <p:nvPr/>
        </p:nvPicPr>
        <p:blipFill>
          <a:blip r:embed="rId4"/>
          <a:stretch>
            <a:fillRect/>
          </a:stretch>
        </p:blipFill>
        <p:spPr>
          <a:xfrm>
            <a:off x="8632746" y="5071686"/>
            <a:ext cx="1266348" cy="1266348"/>
          </a:xfrm>
          <a:prstGeom prst="rect">
            <a:avLst/>
          </a:prstGeom>
        </p:spPr>
      </p:pic>
      <p:sp>
        <p:nvSpPr>
          <p:cNvPr id="17" name="TextBox 16">
            <a:extLst>
              <a:ext uri="{FF2B5EF4-FFF2-40B4-BE49-F238E27FC236}">
                <a16:creationId xmlns:a16="http://schemas.microsoft.com/office/drawing/2014/main" id="{4E2359FB-46F9-677F-1DB4-6060C37C18DC}"/>
              </a:ext>
            </a:extLst>
          </p:cNvPr>
          <p:cNvSpPr txBox="1"/>
          <p:nvPr/>
        </p:nvSpPr>
        <p:spPr>
          <a:xfrm>
            <a:off x="6624320" y="6426954"/>
            <a:ext cx="548640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https://www.surveymonkey.com/r/J57HV63</a:t>
            </a:r>
          </a:p>
        </p:txBody>
      </p:sp>
    </p:spTree>
    <p:extLst>
      <p:ext uri="{BB962C8B-B14F-4D97-AF65-F5344CB8AC3E}">
        <p14:creationId xmlns:p14="http://schemas.microsoft.com/office/powerpoint/2010/main" val="12944780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98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2AE0F2-4102-144F-8994-A80C28AFEA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7B35AC9-0294-7347-84E2-3F89EF7586BA}"/>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a:xfrm>
            <a:off x="641350" y="224862"/>
            <a:ext cx="10902950" cy="956516"/>
          </a:xfrm>
        </p:spPr>
        <p:txBody>
          <a:bodyPr/>
          <a:lstStyle/>
          <a:p>
            <a:r>
              <a:rPr lang="en-US" dirty="0"/>
              <a:t>Joint Accreditation</a:t>
            </a:r>
          </a:p>
        </p:txBody>
      </p:sp>
      <p:sp>
        <p:nvSpPr>
          <p:cNvPr id="3" name="Content Placeholder 2">
            <a:extLst>
              <a:ext uri="{FF2B5EF4-FFF2-40B4-BE49-F238E27FC236}">
                <a16:creationId xmlns:a16="http://schemas.microsoft.com/office/drawing/2014/main" id="{1D5671B3-68B7-FF41-A00B-4A407CE22D9E}"/>
              </a:ext>
            </a:extLst>
          </p:cNvPr>
          <p:cNvSpPr>
            <a:spLocks noGrp="1"/>
          </p:cNvSpPr>
          <p:nvPr>
            <p:ph idx="1"/>
          </p:nvPr>
        </p:nvSpPr>
        <p:spPr>
          <a:xfrm>
            <a:off x="627868" y="778167"/>
            <a:ext cx="10902950" cy="5514800"/>
          </a:xfrm>
        </p:spPr>
        <p:txBody>
          <a:bodyPr/>
          <a:lstStyle/>
          <a:p>
            <a:pPr marL="342900" indent="-342900">
              <a:buFont typeface="Arial" panose="020B0604020202020204" pitchFamily="34" charset="0"/>
              <a:buChar char="•"/>
            </a:pPr>
            <a:r>
              <a:rPr lang="en-US" sz="1800" dirty="0"/>
              <a:t>Mass General Brigham was awarded Joint Accreditation from December 6, 2021, through November 2025.</a:t>
            </a:r>
          </a:p>
          <a:p>
            <a:endParaRPr lang="en-US" sz="1800" dirty="0"/>
          </a:p>
          <a:p>
            <a:pPr marL="342900" indent="-342900">
              <a:buFont typeface="Arial" panose="020B0604020202020204" pitchFamily="34" charset="0"/>
              <a:buChar char="•"/>
            </a:pPr>
            <a:r>
              <a:rPr lang="en-US" sz="1800" b="0" i="0" dirty="0">
                <a:effectLst/>
              </a:rPr>
              <a:t>Joint Accreditation for Interprofessional Continuing Education™ offers organizations the opportunity to be simultaneously accredited to provide continuing education activities for multiple professions through a single, unified application process, fee structure, and set of accreditation standards. </a:t>
            </a:r>
            <a:r>
              <a:rPr lang="en-US" sz="1800" dirty="0">
                <a:effectLst/>
                <a:ea typeface="Calibri" panose="020F0502020204030204" pitchFamily="34" charset="0"/>
                <a:cs typeface="Times New Roman" panose="02020603050405020304" pitchFamily="18" charset="0"/>
              </a:rPr>
              <a:t> </a:t>
            </a:r>
          </a:p>
          <a:p>
            <a:endParaRPr lang="en-US" sz="18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800" b="0" i="0" dirty="0">
                <a:effectLst/>
              </a:rPr>
              <a:t>Jointly accredited providers may choose to award single profession or interprofessional continuing education credit (IPCE) to:</a:t>
            </a:r>
          </a:p>
          <a:p>
            <a:endParaRPr lang="en-US" sz="1800" dirty="0">
              <a:ea typeface="Calibri" panose="020F0502020204030204" pitchFamily="34" charset="0"/>
              <a:cs typeface="Times New Roman" panose="02020603050405020304" pitchFamily="18" charset="0"/>
            </a:endParaRPr>
          </a:p>
          <a:p>
            <a:pPr marL="804863" lvl="1" indent="-342900"/>
            <a:r>
              <a:rPr lang="en-US" sz="1800" dirty="0"/>
              <a:t>Athletic Trainers</a:t>
            </a:r>
          </a:p>
          <a:p>
            <a:pPr marL="804863" lvl="1" indent="-342900"/>
            <a:r>
              <a:rPr lang="en-US" sz="1800" dirty="0"/>
              <a:t>Dentists </a:t>
            </a:r>
          </a:p>
          <a:p>
            <a:pPr marL="804863" lvl="1" indent="-342900"/>
            <a:r>
              <a:rPr lang="en-US" sz="1800" dirty="0"/>
              <a:t>Dietitians</a:t>
            </a:r>
          </a:p>
          <a:p>
            <a:pPr marL="804863" lvl="1" indent="-342900"/>
            <a:r>
              <a:rPr lang="en-US" sz="1800" dirty="0"/>
              <a:t>Nurses</a:t>
            </a:r>
          </a:p>
          <a:p>
            <a:pPr marL="804863" lvl="1" indent="-342900"/>
            <a:r>
              <a:rPr lang="en-US" sz="1800" dirty="0"/>
              <a:t>Optometrists</a:t>
            </a:r>
          </a:p>
          <a:p>
            <a:pPr marL="804863" lvl="1" indent="-342900"/>
            <a:r>
              <a:rPr lang="en-US" sz="1800" dirty="0"/>
              <a:t>Physician Assistants</a:t>
            </a:r>
          </a:p>
          <a:p>
            <a:pPr marL="804863" lvl="1" indent="-342900"/>
            <a:r>
              <a:rPr lang="en-US" sz="1800" dirty="0"/>
              <a:t>Pharmacists</a:t>
            </a:r>
          </a:p>
          <a:p>
            <a:pPr marL="804863" lvl="1" indent="-342900"/>
            <a:r>
              <a:rPr lang="en-US" sz="1800" dirty="0"/>
              <a:t>Physicians</a:t>
            </a:r>
          </a:p>
          <a:p>
            <a:pPr marL="804863" lvl="1" indent="-342900"/>
            <a:r>
              <a:rPr lang="en-US" sz="1800" dirty="0"/>
              <a:t>Psychologists</a:t>
            </a:r>
          </a:p>
          <a:p>
            <a:pPr marL="804863" lvl="1" indent="-342900"/>
            <a:r>
              <a:rPr lang="en-US" sz="1800" dirty="0"/>
              <a:t>Social Workers</a:t>
            </a:r>
          </a:p>
          <a:p>
            <a:endParaRPr lang="en-US" dirty="0"/>
          </a:p>
        </p:txBody>
      </p:sp>
      <p:pic>
        <p:nvPicPr>
          <p:cNvPr id="13" name="Picture 12" descr="Logo, company name&#10;&#10;Description automatically generated">
            <a:extLst>
              <a:ext uri="{FF2B5EF4-FFF2-40B4-BE49-F238E27FC236}">
                <a16:creationId xmlns:a16="http://schemas.microsoft.com/office/drawing/2014/main" id="{18ECB658-BFF9-45AE-A563-C87806087991}"/>
              </a:ext>
            </a:extLst>
          </p:cNvPr>
          <p:cNvPicPr>
            <a:picLocks noChangeAspect="1"/>
          </p:cNvPicPr>
          <p:nvPr/>
        </p:nvPicPr>
        <p:blipFill>
          <a:blip r:embed="rId7"/>
          <a:stretch>
            <a:fillRect/>
          </a:stretch>
        </p:blipFill>
        <p:spPr>
          <a:xfrm>
            <a:off x="7698377" y="3530132"/>
            <a:ext cx="3711303" cy="2549701"/>
          </a:xfrm>
          <a:prstGeom prst="rect">
            <a:avLst/>
          </a:prstGeom>
        </p:spPr>
      </p:pic>
    </p:spTree>
    <p:extLst>
      <p:ext uri="{BB962C8B-B14F-4D97-AF65-F5344CB8AC3E}">
        <p14:creationId xmlns:p14="http://schemas.microsoft.com/office/powerpoint/2010/main" val="2649798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2AE0F2-4102-144F-8994-A80C28AFEA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7B35AC9-0294-7347-84E2-3F89EF7586BA}"/>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a:xfrm>
            <a:off x="641350" y="224862"/>
            <a:ext cx="10902950" cy="956516"/>
          </a:xfrm>
        </p:spPr>
        <p:txBody>
          <a:bodyPr/>
          <a:lstStyle/>
          <a:p>
            <a:r>
              <a:rPr lang="en-US" dirty="0"/>
              <a:t>Interprofessional Activity Requirements</a:t>
            </a:r>
          </a:p>
        </p:txBody>
      </p:sp>
      <p:sp>
        <p:nvSpPr>
          <p:cNvPr id="3" name="Content Placeholder 2">
            <a:extLst>
              <a:ext uri="{FF2B5EF4-FFF2-40B4-BE49-F238E27FC236}">
                <a16:creationId xmlns:a16="http://schemas.microsoft.com/office/drawing/2014/main" id="{1D5671B3-68B7-FF41-A00B-4A407CE22D9E}"/>
              </a:ext>
            </a:extLst>
          </p:cNvPr>
          <p:cNvSpPr>
            <a:spLocks noGrp="1"/>
          </p:cNvSpPr>
          <p:nvPr>
            <p:ph idx="1"/>
          </p:nvPr>
        </p:nvSpPr>
        <p:spPr>
          <a:xfrm>
            <a:off x="627868" y="778167"/>
            <a:ext cx="10902950" cy="5514800"/>
          </a:xfrm>
        </p:spPr>
        <p:txBody>
          <a:bodyPr/>
          <a:lstStyle/>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rPr>
              <a:t>The </a:t>
            </a:r>
            <a:r>
              <a:rPr lang="en-US" sz="2400" dirty="0">
                <a:effectLst/>
                <a:latin typeface="Calibri" panose="020F0502020204030204" pitchFamily="34" charset="0"/>
                <a:ea typeface="Calibri" panose="020F0502020204030204" pitchFamily="34" charset="0"/>
              </a:rPr>
              <a:t>activity is planned by the team and is for the team.</a:t>
            </a:r>
          </a:p>
          <a:p>
            <a:pPr marL="342900" indent="-342900">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For each credit type you are offering, there must be a planner that represents that profession.</a:t>
            </a:r>
          </a:p>
          <a:p>
            <a:pPr marL="804863" lvl="1" indent="-342900"/>
            <a:r>
              <a:rPr lang="en-US" sz="2400" dirty="0">
                <a:effectLst/>
                <a:latin typeface="Calibri" panose="020F0502020204030204" pitchFamily="34" charset="0"/>
                <a:ea typeface="Calibri" panose="020F0502020204030204" pitchFamily="34" charset="0"/>
              </a:rPr>
              <a:t>Having a representative/planner from the profession review the activity and offer input from their profession’s perspective meets this requirement.</a:t>
            </a:r>
            <a:endParaRPr lang="en-US" sz="24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400" kern="0" dirty="0">
                <a:effectLst/>
                <a:latin typeface="Calibri" panose="020F0502020204030204" pitchFamily="34" charset="0"/>
                <a:ea typeface="Calibri" panose="020F0502020204030204" pitchFamily="34" charset="0"/>
                <a:cs typeface="Times New Roman" panose="02020603050405020304" pitchFamily="18" charset="0"/>
              </a:rPr>
              <a:t>At least 1 objective needs to address the team and how they learn from, with, and about each other</a:t>
            </a:r>
            <a:endParaRPr lang="en-US" sz="2400" dirty="0"/>
          </a:p>
          <a:p>
            <a:pPr marL="342900" indent="-342900">
              <a:buFont typeface="Arial" panose="020B0604020202020204" pitchFamily="34" charset="0"/>
              <a:buChar char="•"/>
            </a:pPr>
            <a:r>
              <a:rPr lang="en-US" sz="2400" dirty="0"/>
              <a:t>The evaluation will include questions relating to the team. </a:t>
            </a:r>
          </a:p>
          <a:p>
            <a:endParaRPr lang="en-US" dirty="0"/>
          </a:p>
        </p:txBody>
      </p:sp>
    </p:spTree>
    <p:extLst>
      <p:ext uri="{BB962C8B-B14F-4D97-AF65-F5344CB8AC3E}">
        <p14:creationId xmlns:p14="http://schemas.microsoft.com/office/powerpoint/2010/main" val="1965443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0131-8A6D-52E9-6395-AACEA17DB453}"/>
              </a:ext>
            </a:extLst>
          </p:cNvPr>
          <p:cNvSpPr>
            <a:spLocks noGrp="1"/>
          </p:cNvSpPr>
          <p:nvPr>
            <p:ph type="title"/>
          </p:nvPr>
        </p:nvSpPr>
        <p:spPr/>
        <p:txBody>
          <a:bodyPr/>
          <a:lstStyle/>
          <a:p>
            <a:r>
              <a:rPr lang="en-US" dirty="0"/>
              <a:t>Systemwide Access to In-Hospital Series</a:t>
            </a:r>
          </a:p>
        </p:txBody>
      </p:sp>
      <p:sp>
        <p:nvSpPr>
          <p:cNvPr id="3" name="Content Placeholder 2">
            <a:extLst>
              <a:ext uri="{FF2B5EF4-FFF2-40B4-BE49-F238E27FC236}">
                <a16:creationId xmlns:a16="http://schemas.microsoft.com/office/drawing/2014/main" id="{7A196749-40B9-CA3F-6FA2-A5AA626EF1AD}"/>
              </a:ext>
            </a:extLst>
          </p:cNvPr>
          <p:cNvSpPr>
            <a:spLocks noGrp="1"/>
          </p:cNvSpPr>
          <p:nvPr>
            <p:ph idx="1"/>
          </p:nvPr>
        </p:nvSpPr>
        <p:spPr>
          <a:xfrm>
            <a:off x="641350" y="1458619"/>
            <a:ext cx="9961336" cy="1709928"/>
          </a:xfrm>
        </p:spPr>
        <p:txBody>
          <a:bodyPr/>
          <a:lstStyle/>
          <a:p>
            <a:r>
              <a:rPr lang="en-US" sz="2400" b="1" dirty="0"/>
              <a:t>Goal: Any MGB clinician will have all the information they need to easily participate in any MGB in-hospital series.</a:t>
            </a:r>
            <a:br>
              <a:rPr lang="en-US" b="1" dirty="0"/>
            </a:br>
            <a:r>
              <a:rPr lang="en-US" i="1" dirty="0"/>
              <a:t>Confidential series such as departmental M&amp;Ms &amp; Tumor Boards are excluded.</a:t>
            </a:r>
          </a:p>
          <a:p>
            <a:pPr marL="804863" lvl="1" indent="-342900"/>
            <a:endParaRPr lang="en-US" dirty="0"/>
          </a:p>
          <a:p>
            <a:pPr lvl="1" indent="0">
              <a:buNone/>
            </a:pPr>
            <a:endParaRPr lang="en-US" dirty="0"/>
          </a:p>
          <a:p>
            <a:endParaRPr lang="en-US" dirty="0"/>
          </a:p>
        </p:txBody>
      </p:sp>
      <p:sp>
        <p:nvSpPr>
          <p:cNvPr id="5" name="Content Placeholder 2">
            <a:extLst>
              <a:ext uri="{FF2B5EF4-FFF2-40B4-BE49-F238E27FC236}">
                <a16:creationId xmlns:a16="http://schemas.microsoft.com/office/drawing/2014/main" id="{2B48C66C-95AB-417F-7B3A-BB32BCE761BB}"/>
              </a:ext>
            </a:extLst>
          </p:cNvPr>
          <p:cNvSpPr txBox="1">
            <a:spLocks/>
          </p:cNvSpPr>
          <p:nvPr/>
        </p:nvSpPr>
        <p:spPr>
          <a:xfrm>
            <a:off x="641350" y="2897312"/>
            <a:ext cx="10902950" cy="322619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We will provide information about MGB series via:</a:t>
            </a:r>
          </a:p>
          <a:p>
            <a:pPr marL="342900" indent="-342900">
              <a:buFont typeface="Arial" panose="020B0604020202020204" pitchFamily="34" charset="0"/>
              <a:buChar char="•"/>
            </a:pPr>
            <a:r>
              <a:rPr lang="en-US" dirty="0"/>
              <a:t>A web page on Vitals that all MGB clinicians can easily access</a:t>
            </a:r>
          </a:p>
          <a:p>
            <a:pPr marL="342900" indent="-342900">
              <a:buFont typeface="Arial" panose="020B0604020202020204" pitchFamily="34" charset="0"/>
              <a:buChar char="•"/>
            </a:pPr>
            <a:r>
              <a:rPr lang="en-US" dirty="0"/>
              <a:t>Regular communications to MGB clinicians throughout the system, so that they know what educational opportunities are available to them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We are doing this at the request of Dr. David Roberts, President of the Community Hospitals, Dr. Kevin Tucker, VP of Education, Mass General Brigham, and the Chief Academic Office Leadership</a:t>
            </a:r>
          </a:p>
          <a:p>
            <a:pPr marL="342900" indent="-342900">
              <a:buFont typeface="Arial" panose="020B0604020202020204" pitchFamily="34" charset="0"/>
              <a:buChar char="•"/>
            </a:pPr>
            <a:r>
              <a:rPr lang="en-US" dirty="0"/>
              <a:t>Communications from leadership to department chiefs is also taking place</a:t>
            </a:r>
          </a:p>
        </p:txBody>
      </p:sp>
    </p:spTree>
    <p:extLst>
      <p:ext uri="{BB962C8B-B14F-4D97-AF65-F5344CB8AC3E}">
        <p14:creationId xmlns:p14="http://schemas.microsoft.com/office/powerpoint/2010/main" val="427151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14148-C792-52E6-7112-B4A4D864FA3E}"/>
              </a:ext>
            </a:extLst>
          </p:cNvPr>
          <p:cNvSpPr>
            <a:spLocks noGrp="1"/>
          </p:cNvSpPr>
          <p:nvPr>
            <p:ph type="title"/>
          </p:nvPr>
        </p:nvSpPr>
        <p:spPr/>
        <p:txBody>
          <a:bodyPr/>
          <a:lstStyle/>
          <a:p>
            <a:r>
              <a:rPr lang="en-US" dirty="0"/>
              <a:t>What We Need from Series Directors and Coordinators</a:t>
            </a:r>
          </a:p>
        </p:txBody>
      </p:sp>
      <p:sp>
        <p:nvSpPr>
          <p:cNvPr id="3" name="Content Placeholder 2">
            <a:extLst>
              <a:ext uri="{FF2B5EF4-FFF2-40B4-BE49-F238E27FC236}">
                <a16:creationId xmlns:a16="http://schemas.microsoft.com/office/drawing/2014/main" id="{48CAB4A1-0B0D-BCA1-162F-56E3E8D63AF9}"/>
              </a:ext>
            </a:extLst>
          </p:cNvPr>
          <p:cNvSpPr>
            <a:spLocks noGrp="1"/>
          </p:cNvSpPr>
          <p:nvPr>
            <p:ph idx="1"/>
          </p:nvPr>
        </p:nvSpPr>
        <p:spPr>
          <a:xfrm>
            <a:off x="647700" y="1208248"/>
            <a:ext cx="11174186" cy="5246980"/>
          </a:xfrm>
        </p:spPr>
        <p:txBody>
          <a:bodyPr/>
          <a:lstStyle/>
          <a:p>
            <a:r>
              <a:rPr lang="en-US" b="1" dirty="0"/>
              <a:t>Required for all sessions:</a:t>
            </a:r>
          </a:p>
          <a:p>
            <a:pPr marL="342900" indent="-342900">
              <a:buFont typeface="Arial" panose="020B0604020202020204" pitchFamily="34" charset="0"/>
              <a:buChar char="•"/>
            </a:pPr>
            <a:r>
              <a:rPr lang="en-US" dirty="0"/>
              <a:t>Meeting link to participate (we recommend using one link for the series)</a:t>
            </a:r>
          </a:p>
          <a:p>
            <a:pPr marL="804863" lvl="1" indent="-342900"/>
            <a:r>
              <a:rPr lang="en-US" dirty="0"/>
              <a:t>Put in the body text of the session</a:t>
            </a:r>
          </a:p>
          <a:p>
            <a:pPr marL="804863" lvl="1" indent="-342900"/>
            <a:r>
              <a:rPr lang="en-US" dirty="0"/>
              <a:t>If you are using one link for the series, send to us by email as soon as it’s available: </a:t>
            </a:r>
            <a:r>
              <a:rPr lang="en-US" dirty="0">
                <a:hlinkClick r:id="rId3"/>
              </a:rPr>
              <a:t>partnerscpd@partners.org</a:t>
            </a:r>
            <a:r>
              <a:rPr lang="en-US" dirty="0"/>
              <a:t>. We will require the link for series website access.</a:t>
            </a:r>
          </a:p>
          <a:p>
            <a:pPr marL="342900" indent="-342900">
              <a:buFont typeface="Arial" panose="020B0604020202020204" pitchFamily="34" charset="0"/>
              <a:buChar char="•"/>
            </a:pPr>
            <a:r>
              <a:rPr lang="en-US" dirty="0"/>
              <a:t>Session topic and speakers</a:t>
            </a:r>
          </a:p>
          <a:p>
            <a:pPr marL="804863" lvl="1" indent="-342900"/>
            <a:r>
              <a:rPr lang="en-US" dirty="0"/>
              <a:t>Please put the session topic in the title of the session. </a:t>
            </a:r>
          </a:p>
          <a:p>
            <a:pPr marL="1031875" lvl="2" indent="-342900"/>
            <a:r>
              <a:rPr lang="en-US" dirty="0"/>
              <a:t>Providing this information up-front will make things easier for you at check-in time</a:t>
            </a:r>
          </a:p>
          <a:p>
            <a:pPr marL="1031875" lvl="2" indent="-342900"/>
            <a:r>
              <a:rPr lang="en-US" dirty="0"/>
              <a:t>For sessions with “surprise cases” – put something generic in the title</a:t>
            </a:r>
          </a:p>
          <a:p>
            <a:endParaRPr lang="en-US" dirty="0"/>
          </a:p>
          <a:p>
            <a:r>
              <a:rPr lang="en-US" b="1" dirty="0"/>
              <a:t>Note about confidential sessions:</a:t>
            </a:r>
          </a:p>
          <a:p>
            <a:pPr marL="457200" indent="-457200">
              <a:buFont typeface="Arial" panose="020B0604020202020204" pitchFamily="34" charset="0"/>
              <a:buChar char="•"/>
            </a:pPr>
            <a:r>
              <a:rPr lang="en-US" dirty="0"/>
              <a:t>We recognize your series may have sessions that are meant only for your department. For these sessions, we ask that you put “DEPARTMENT ONLY” in the session title. Also, don’t list the Zoom link or use a distinct Zoom link. Examples include:</a:t>
            </a:r>
          </a:p>
          <a:p>
            <a:pPr marL="919163" lvl="1" indent="-457200"/>
            <a:r>
              <a:rPr lang="en-US" dirty="0"/>
              <a:t>Department meetings</a:t>
            </a:r>
          </a:p>
          <a:p>
            <a:pPr marL="919163" lvl="1" indent="-457200"/>
            <a:r>
              <a:rPr lang="en-US" dirty="0"/>
              <a:t>Sessions designed for department only (for example, sessions that involve discussions about professional challenges and career issues)</a:t>
            </a:r>
          </a:p>
          <a:p>
            <a:endParaRPr lang="en-US" dirty="0"/>
          </a:p>
          <a:p>
            <a:pPr marL="342900" indent="-34290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42131257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ppt/theme/theme2.xml><?xml version="1.0" encoding="utf-8"?>
<a:theme xmlns:a="http://schemas.openxmlformats.org/drawingml/2006/main" name="1_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Mass General Brigham PowerPoint</Template>
  <TotalTime>5416</TotalTime>
  <Words>3049</Words>
  <Application>Microsoft Office PowerPoint</Application>
  <PresentationFormat>Widescreen</PresentationFormat>
  <Paragraphs>420</Paragraphs>
  <Slides>50</Slides>
  <Notes>39</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65" baseType="lpstr">
      <vt:lpstr>-apple-system</vt:lpstr>
      <vt:lpstr>Arial</vt:lpstr>
      <vt:lpstr>Calibri</vt:lpstr>
      <vt:lpstr>Cambria</vt:lpstr>
      <vt:lpstr>Courier New</vt:lpstr>
      <vt:lpstr>Georgia</vt:lpstr>
      <vt:lpstr>Helvetica</vt:lpstr>
      <vt:lpstr>Symbol</vt:lpstr>
      <vt:lpstr>System Font Regular</vt:lpstr>
      <vt:lpstr>Times New Roman</vt:lpstr>
      <vt:lpstr>TwitterChirp</vt:lpstr>
      <vt:lpstr>Wingdings</vt:lpstr>
      <vt:lpstr>MGB_standard_template_082020</vt:lpstr>
      <vt:lpstr>1_MGB_standard_template_082020</vt:lpstr>
      <vt:lpstr>think-cell Slide</vt:lpstr>
      <vt:lpstr>In-Hospital Series  Back-to-Basics  Training Webinar </vt:lpstr>
      <vt:lpstr>Agenda</vt:lpstr>
      <vt:lpstr>Important Dates</vt:lpstr>
      <vt:lpstr>PowerPoint Presentation</vt:lpstr>
      <vt:lpstr>PowerPoint Presentation</vt:lpstr>
      <vt:lpstr>Joint Accreditation</vt:lpstr>
      <vt:lpstr>Interprofessional Activity Requirements</vt:lpstr>
      <vt:lpstr>Systemwide Access to In-Hospital Series</vt:lpstr>
      <vt:lpstr>What We Need from Series Directors and Coordinators</vt:lpstr>
      <vt:lpstr>Approval  and Access to the Series</vt:lpstr>
      <vt:lpstr>Now what – Flowchart overview</vt:lpstr>
      <vt:lpstr>Flowchart Create Session</vt:lpstr>
      <vt:lpstr>Steps to Create the Session</vt:lpstr>
      <vt:lpstr>Steps to Create the Session cont.</vt:lpstr>
      <vt:lpstr>Repeat Daily/Weekly</vt:lpstr>
      <vt:lpstr>Repeat Monthly</vt:lpstr>
      <vt:lpstr>Stop Repeating</vt:lpstr>
      <vt:lpstr>Generate New sessions</vt:lpstr>
      <vt:lpstr>Update New sessions</vt:lpstr>
      <vt:lpstr>Edit a session</vt:lpstr>
      <vt:lpstr>Edit a session: Title &amp; Description </vt:lpstr>
      <vt:lpstr>Edit a session: Time &amp; Place</vt:lpstr>
      <vt:lpstr>Flowchart Create Session</vt:lpstr>
      <vt:lpstr>Upload the documents: Custom</vt:lpstr>
      <vt:lpstr>Disclosure form</vt:lpstr>
      <vt:lpstr>Disclosure Summary &amp; Accreditation Slide</vt:lpstr>
      <vt:lpstr>Disclosure Summary &amp; Accreditation Slide (Continued)</vt:lpstr>
      <vt:lpstr>Disclosure Summary &amp; Accreditation Slide (Continued)</vt:lpstr>
      <vt:lpstr>Save the session with the updates</vt:lpstr>
      <vt:lpstr>Flowchart Create Session</vt:lpstr>
      <vt:lpstr>CPD review documents</vt:lpstr>
      <vt:lpstr>Flowchart Create Session</vt:lpstr>
      <vt:lpstr>CPD Approved / Receive Code</vt:lpstr>
      <vt:lpstr>Flowchart Create Session</vt:lpstr>
      <vt:lpstr>CPD Feedback / add updates and Click Ready for Review</vt:lpstr>
      <vt:lpstr>Add a series Admin to the site</vt:lpstr>
      <vt:lpstr>Checklists</vt:lpstr>
      <vt:lpstr>Help is always available on the weekly open hours calls</vt:lpstr>
      <vt:lpstr>PowerPoint Presentation</vt:lpstr>
      <vt:lpstr>Follow Us On Social Media!</vt:lpstr>
      <vt:lpstr>Thank you for attending today’s meeting!</vt:lpstr>
      <vt:lpstr>PowerPoint Presentation</vt:lpstr>
      <vt:lpstr>PowerPoint Presentation</vt:lpstr>
      <vt:lpstr>Disclosure Summary &amp; Accreditation Slides</vt:lpstr>
      <vt:lpstr>Disclosure Form</vt:lpstr>
      <vt:lpstr>Mitigation Form</vt:lpstr>
      <vt:lpstr>Disclosure Summary &amp; Accreditation Slide (Continued)</vt:lpstr>
      <vt:lpstr>Speaker Attestation Form</vt:lpstr>
      <vt:lpstr>Risk Management Request Form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dc:title>
  <dc:creator>Gelardi, Mary</dc:creator>
  <cp:lastModifiedBy>Alley, Michelle</cp:lastModifiedBy>
  <cp:revision>236</cp:revision>
  <dcterms:created xsi:type="dcterms:W3CDTF">2020-10-30T14:00:47Z</dcterms:created>
  <dcterms:modified xsi:type="dcterms:W3CDTF">2024-04-18T12:46:09Z</dcterms:modified>
</cp:coreProperties>
</file>