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35"/>
  </p:notesMasterIdLst>
  <p:sldIdLst>
    <p:sldId id="259" r:id="rId3"/>
    <p:sldId id="382" r:id="rId4"/>
    <p:sldId id="463" r:id="rId5"/>
    <p:sldId id="428" r:id="rId6"/>
    <p:sldId id="447" r:id="rId7"/>
    <p:sldId id="484" r:id="rId8"/>
    <p:sldId id="464" r:id="rId9"/>
    <p:sldId id="468" r:id="rId10"/>
    <p:sldId id="433" r:id="rId11"/>
    <p:sldId id="466" r:id="rId12"/>
    <p:sldId id="467" r:id="rId13"/>
    <p:sldId id="402" r:id="rId14"/>
    <p:sldId id="470" r:id="rId15"/>
    <p:sldId id="473" r:id="rId16"/>
    <p:sldId id="472" r:id="rId17"/>
    <p:sldId id="471" r:id="rId18"/>
    <p:sldId id="483" r:id="rId19"/>
    <p:sldId id="474" r:id="rId20"/>
    <p:sldId id="475" r:id="rId21"/>
    <p:sldId id="476" r:id="rId22"/>
    <p:sldId id="477" r:id="rId23"/>
    <p:sldId id="478" r:id="rId24"/>
    <p:sldId id="479" r:id="rId25"/>
    <p:sldId id="480" r:id="rId26"/>
    <p:sldId id="486" r:id="rId27"/>
    <p:sldId id="413" r:id="rId28"/>
    <p:sldId id="401" r:id="rId29"/>
    <p:sldId id="280" r:id="rId30"/>
    <p:sldId id="485" r:id="rId31"/>
    <p:sldId id="443" r:id="rId32"/>
    <p:sldId id="449" r:id="rId33"/>
    <p:sldId id="459"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741545-B06E-9030-0D33-16772E4A055B}" name="Desilets, Rose" initials="DR" userId="S::RDESILETS@PARTNERS.ORG::49560a7b-b4e1-4c9c-9697-5f334620b403" providerId="AD"/>
  <p188:author id="{52C556D9-A173-CDAC-0474-E19498C8E486}" name="Alley, Michelle" initials="AM" userId="S::MALLEY2@PARTNERS.ORG::2bf1802d-b022-4f95-952b-f37ef995ba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Welch" initials="EW" lastIdx="5" clrIdx="0">
    <p:extLst>
      <p:ext uri="{19B8F6BF-5375-455C-9EA6-DF929625EA0E}">
        <p15:presenceInfo xmlns:p15="http://schemas.microsoft.com/office/powerpoint/2012/main" userId="Emily Welch" providerId="None"/>
      </p:ext>
    </p:extLst>
  </p:cmAuthor>
  <p:cmAuthor id="2" name="Desilets, Rose" initials="DR" lastIdx="1" clrIdx="1">
    <p:extLst>
      <p:ext uri="{19B8F6BF-5375-455C-9EA6-DF929625EA0E}">
        <p15:presenceInfo xmlns:p15="http://schemas.microsoft.com/office/powerpoint/2012/main" userId="S::RDESILETS@PARTNERS.ORG::49560a7b-b4e1-4c9c-9697-5f334620b403" providerId="AD"/>
      </p:ext>
    </p:extLst>
  </p:cmAuthor>
  <p:cmAuthor id="3" name="Gelardi, Mary" initials="GM" lastIdx="1" clrIdx="2">
    <p:extLst>
      <p:ext uri="{19B8F6BF-5375-455C-9EA6-DF929625EA0E}">
        <p15:presenceInfo xmlns:p15="http://schemas.microsoft.com/office/powerpoint/2012/main" userId="Gelardi, Ma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7" autoAdjust="0"/>
    <p:restoredTop sz="95214" autoAdjust="0"/>
  </p:normalViewPr>
  <p:slideViewPr>
    <p:cSldViewPr snapToGrid="0" snapToObjects="1">
      <p:cViewPr>
        <p:scale>
          <a:sx n="90" d="100"/>
          <a:sy n="90" d="100"/>
        </p:scale>
        <p:origin x="1932" y="83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6543-5EF1-DA4A-8415-0A3EFD492F07}" type="datetimeFigureOut">
              <a:rPr lang="en-US" smtClean="0"/>
              <a:t>5/21/2024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62D3-769D-F349-A3F8-B6F214D63D0D}" type="slidenum">
              <a:rPr lang="en-US" smtClean="0"/>
              <a:t>‹#›</a:t>
            </a:fld>
            <a:endParaRPr lang="en-US" dirty="0"/>
          </a:p>
        </p:txBody>
      </p:sp>
    </p:spTree>
    <p:extLst>
      <p:ext uri="{BB962C8B-B14F-4D97-AF65-F5344CB8AC3E}">
        <p14:creationId xmlns:p14="http://schemas.microsoft.com/office/powerpoint/2010/main" val="4048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1</a:t>
            </a:fld>
            <a:endParaRPr lang="en-US" dirty="0"/>
          </a:p>
        </p:txBody>
      </p:sp>
    </p:spTree>
    <p:extLst>
      <p:ext uri="{BB962C8B-B14F-4D97-AF65-F5344CB8AC3E}">
        <p14:creationId xmlns:p14="http://schemas.microsoft.com/office/powerpoint/2010/main" val="37320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31</a:t>
            </a:fld>
            <a:endParaRPr lang="en-US" dirty="0"/>
          </a:p>
        </p:txBody>
      </p:sp>
    </p:spTree>
    <p:extLst>
      <p:ext uri="{BB962C8B-B14F-4D97-AF65-F5344CB8AC3E}">
        <p14:creationId xmlns:p14="http://schemas.microsoft.com/office/powerpoint/2010/main" val="2227814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8C6A62D3-769D-F349-A3F8-B6F214D63D0D}" type="slidenum">
              <a:rPr lang="en-US" smtClean="0"/>
              <a:t>2</a:t>
            </a:fld>
            <a:endParaRPr lang="en-US" dirty="0"/>
          </a:p>
        </p:txBody>
      </p:sp>
    </p:spTree>
    <p:extLst>
      <p:ext uri="{BB962C8B-B14F-4D97-AF65-F5344CB8AC3E}">
        <p14:creationId xmlns:p14="http://schemas.microsoft.com/office/powerpoint/2010/main" val="199220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with new dates</a:t>
            </a:r>
          </a:p>
        </p:txBody>
      </p:sp>
      <p:sp>
        <p:nvSpPr>
          <p:cNvPr id="4" name="Slide Number Placeholder 3"/>
          <p:cNvSpPr>
            <a:spLocks noGrp="1"/>
          </p:cNvSpPr>
          <p:nvPr>
            <p:ph type="sldNum" sz="quarter" idx="5"/>
          </p:nvPr>
        </p:nvSpPr>
        <p:spPr/>
        <p:txBody>
          <a:bodyPr/>
          <a:lstStyle/>
          <a:p>
            <a:fld id="{8C6A62D3-769D-F349-A3F8-B6F214D63D0D}" type="slidenum">
              <a:rPr lang="en-US" smtClean="0"/>
              <a:t>4</a:t>
            </a:fld>
            <a:endParaRPr lang="en-US" dirty="0"/>
          </a:p>
        </p:txBody>
      </p:sp>
    </p:spTree>
    <p:extLst>
      <p:ext uri="{BB962C8B-B14F-4D97-AF65-F5344CB8AC3E}">
        <p14:creationId xmlns:p14="http://schemas.microsoft.com/office/powerpoint/2010/main" val="35863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5</a:t>
            </a:fld>
            <a:endParaRPr lang="en-US" dirty="0"/>
          </a:p>
        </p:txBody>
      </p:sp>
    </p:spTree>
    <p:extLst>
      <p:ext uri="{BB962C8B-B14F-4D97-AF65-F5344CB8AC3E}">
        <p14:creationId xmlns:p14="http://schemas.microsoft.com/office/powerpoint/2010/main" val="12454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6</a:t>
            </a:fld>
            <a:endParaRPr lang="en-US" dirty="0"/>
          </a:p>
        </p:txBody>
      </p:sp>
    </p:spTree>
    <p:extLst>
      <p:ext uri="{BB962C8B-B14F-4D97-AF65-F5344CB8AC3E}">
        <p14:creationId xmlns:p14="http://schemas.microsoft.com/office/powerpoint/2010/main" val="415312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9</a:t>
            </a:fld>
            <a:endParaRPr lang="en-US" dirty="0"/>
          </a:p>
        </p:txBody>
      </p:sp>
    </p:spTree>
    <p:extLst>
      <p:ext uri="{BB962C8B-B14F-4D97-AF65-F5344CB8AC3E}">
        <p14:creationId xmlns:p14="http://schemas.microsoft.com/office/powerpoint/2010/main" val="2364310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10</a:t>
            </a:fld>
            <a:endParaRPr lang="en-US" dirty="0"/>
          </a:p>
        </p:txBody>
      </p:sp>
    </p:spTree>
    <p:extLst>
      <p:ext uri="{BB962C8B-B14F-4D97-AF65-F5344CB8AC3E}">
        <p14:creationId xmlns:p14="http://schemas.microsoft.com/office/powerpoint/2010/main" val="163372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11</a:t>
            </a:fld>
            <a:endParaRPr lang="en-US" dirty="0"/>
          </a:p>
        </p:txBody>
      </p:sp>
    </p:spTree>
    <p:extLst>
      <p:ext uri="{BB962C8B-B14F-4D97-AF65-F5344CB8AC3E}">
        <p14:creationId xmlns:p14="http://schemas.microsoft.com/office/powerpoint/2010/main" val="247925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28</a:t>
            </a:fld>
            <a:endParaRPr lang="en-US" dirty="0"/>
          </a:p>
        </p:txBody>
      </p:sp>
    </p:spTree>
    <p:extLst>
      <p:ext uri="{BB962C8B-B14F-4D97-AF65-F5344CB8AC3E}">
        <p14:creationId xmlns:p14="http://schemas.microsoft.com/office/powerpoint/2010/main" val="330164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346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41552551"/>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16530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380653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3818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89156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45833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2219480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2260145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602215938"/>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738634809"/>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3794344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2174804175"/>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753308079"/>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418739681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r>
              <a:rPr lang="en-US" dirty="0"/>
              <a:t>Mass General Brigham Office of Continuing Professional Development   |   Confidential—do not copy or distribute</a:t>
            </a:r>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71566"/>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93211034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813023364"/>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124553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4029863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1084171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168495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139059786"/>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27402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882049688"/>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943295143"/>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357973046"/>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13512013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endParaRPr lang="en-US" dirty="0"/>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62731"/>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52145428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6.xml"/><Relationship Id="rId3" Type="http://schemas.openxmlformats.org/officeDocument/2006/relationships/slideLayout" Target="../slideLayouts/slideLayout18.xml"/><Relationship Id="rId21" Type="http://schemas.openxmlformats.org/officeDocument/2006/relationships/image" Target="../media/image2.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5.xml"/><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oleObject" Target="../embeddings/oleObject3.bin"/><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7"/>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30" imgH="531" progId="TCLayout.ActiveDocument.1">
                  <p:embed/>
                </p:oleObj>
              </mc:Choice>
              <mc:Fallback>
                <p:oleObj name="think-cell Slide" r:id="rId19"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endParaRPr lang="en-US" dirty="0"/>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6769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7"/>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30" imgH="531" progId="TCLayout.ActiveDocument.1">
                  <p:embed/>
                </p:oleObj>
              </mc:Choice>
              <mc:Fallback>
                <p:oleObj name="think-cell Slide" r:id="rId19"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r>
              <a:rPr lang="en-US" dirty="0"/>
              <a:t>Mass General Brigham Office of Continuing Professional Development   |   Confidential—do not copy or distribute</a:t>
            </a:r>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17447529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8.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mailto:PartnersCPD@partners.org" TargetMode="External"/><Relationship Id="rId5" Type="http://schemas.openxmlformats.org/officeDocument/2006/relationships/image" Target="../media/image6.emf"/><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hyperlink" Target="https://cpd.partners.org/series-coordinators"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hyperlink" Target="mailto:PartnersCPD@partners.org" TargetMode="External"/><Relationship Id="rId5" Type="http://schemas.openxmlformats.org/officeDocument/2006/relationships/image" Target="../media/image8.e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hyperlink" Target="https://partners.zoom.us/j/85164198890"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63CF-3DE9-BA47-AD6C-3CA9A50B60E1}"/>
              </a:ext>
            </a:extLst>
          </p:cNvPr>
          <p:cNvSpPr>
            <a:spLocks noGrp="1"/>
          </p:cNvSpPr>
          <p:nvPr>
            <p:ph type="ctrTitle"/>
          </p:nvPr>
        </p:nvSpPr>
        <p:spPr>
          <a:xfrm>
            <a:off x="356616" y="1618488"/>
            <a:ext cx="11484863" cy="2505455"/>
          </a:xfrm>
        </p:spPr>
        <p:txBody>
          <a:bodyPr/>
          <a:lstStyle/>
          <a:p>
            <a:pPr algn="ctr"/>
            <a:r>
              <a:rPr lang="en-US" dirty="0"/>
              <a:t>“CME that Counts for MOC” </a:t>
            </a:r>
            <a:br>
              <a:rPr lang="en-US" dirty="0"/>
            </a:br>
            <a:r>
              <a:rPr lang="en-US" dirty="0"/>
              <a:t>for MGB Series</a:t>
            </a:r>
            <a:br>
              <a:rPr lang="en-US" dirty="0"/>
            </a:br>
            <a:endParaRPr lang="en-US" dirty="0"/>
          </a:p>
        </p:txBody>
      </p:sp>
      <p:sp>
        <p:nvSpPr>
          <p:cNvPr id="3" name="Subtitle 2">
            <a:extLst>
              <a:ext uri="{FF2B5EF4-FFF2-40B4-BE49-F238E27FC236}">
                <a16:creationId xmlns:a16="http://schemas.microsoft.com/office/drawing/2014/main" id="{E02C1933-575E-314E-A8C0-02AE388116AE}"/>
              </a:ext>
            </a:extLst>
          </p:cNvPr>
          <p:cNvSpPr>
            <a:spLocks noGrp="1"/>
          </p:cNvSpPr>
          <p:nvPr>
            <p:ph type="subTitle" idx="1"/>
          </p:nvPr>
        </p:nvSpPr>
        <p:spPr>
          <a:xfrm>
            <a:off x="1334608" y="5082010"/>
            <a:ext cx="9522781" cy="737220"/>
          </a:xfrm>
        </p:spPr>
        <p:txBody>
          <a:bodyPr/>
          <a:lstStyle/>
          <a:p>
            <a:r>
              <a:rPr lang="en-US" dirty="0"/>
              <a:t>Continuing Professional Development</a:t>
            </a:r>
            <a:br>
              <a:rPr lang="en-US" dirty="0"/>
            </a:br>
            <a:r>
              <a:rPr lang="en-US" dirty="0"/>
              <a:t>May 23, 2024</a:t>
            </a:r>
          </a:p>
        </p:txBody>
      </p:sp>
      <p:sp>
        <p:nvSpPr>
          <p:cNvPr id="8" name="Footer Placeholder 7">
            <a:extLst>
              <a:ext uri="{FF2B5EF4-FFF2-40B4-BE49-F238E27FC236}">
                <a16:creationId xmlns:a16="http://schemas.microsoft.com/office/drawing/2014/main" id="{293F4FD5-6872-FC47-BC1C-159D286BFA45}"/>
              </a:ext>
            </a:extLst>
          </p:cNvPr>
          <p:cNvSpPr>
            <a:spLocks noGrp="1"/>
          </p:cNvSpPr>
          <p:nvPr>
            <p:ph type="ftr" sz="quarter" idx="10"/>
          </p:nvPr>
        </p:nvSpPr>
        <p:spPr/>
        <p:txBody>
          <a:bodyPr/>
          <a:lstStyle/>
          <a:p>
            <a:pPr algn="r"/>
            <a:r>
              <a:rPr lang="en-US" dirty="0"/>
              <a:t>Confidential—do not copy or distribute</a:t>
            </a:r>
          </a:p>
        </p:txBody>
      </p:sp>
      <p:pic>
        <p:nvPicPr>
          <p:cNvPr id="7" name="Picture 6">
            <a:extLst>
              <a:ext uri="{FF2B5EF4-FFF2-40B4-BE49-F238E27FC236}">
                <a16:creationId xmlns:a16="http://schemas.microsoft.com/office/drawing/2014/main" id="{4903C626-3712-45EF-B22B-352AC934D95E}"/>
              </a:ext>
            </a:extLst>
          </p:cNvPr>
          <p:cNvPicPr>
            <a:picLocks noChangeAspect="1"/>
          </p:cNvPicPr>
          <p:nvPr/>
        </p:nvPicPr>
        <p:blipFill>
          <a:blip r:embed="rId3"/>
          <a:stretch>
            <a:fillRect/>
          </a:stretch>
        </p:blipFill>
        <p:spPr>
          <a:xfrm>
            <a:off x="8481548" y="3615676"/>
            <a:ext cx="2937575" cy="2618554"/>
          </a:xfrm>
          <a:prstGeom prst="rect">
            <a:avLst/>
          </a:prstGeom>
          <a:effectLst>
            <a:softEdge rad="63500"/>
          </a:effectLst>
        </p:spPr>
      </p:pic>
    </p:spTree>
    <p:extLst>
      <p:ext uri="{BB962C8B-B14F-4D97-AF65-F5344CB8AC3E}">
        <p14:creationId xmlns:p14="http://schemas.microsoft.com/office/powerpoint/2010/main" val="5330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4B79-38D0-9D38-81D8-915ACDC00BD3}"/>
              </a:ext>
            </a:extLst>
          </p:cNvPr>
          <p:cNvSpPr>
            <a:spLocks noGrp="1"/>
          </p:cNvSpPr>
          <p:nvPr>
            <p:ph type="title"/>
          </p:nvPr>
        </p:nvSpPr>
        <p:spPr/>
        <p:txBody>
          <a:bodyPr/>
          <a:lstStyle/>
          <a:p>
            <a:r>
              <a:rPr lang="en-US" dirty="0"/>
              <a:t>MOC with </a:t>
            </a:r>
            <a:r>
              <a:rPr lang="en-US" u="sng" dirty="0"/>
              <a:t>Same</a:t>
            </a:r>
            <a:r>
              <a:rPr lang="en-US" dirty="0"/>
              <a:t> Requirements as CME</a:t>
            </a:r>
          </a:p>
        </p:txBody>
      </p:sp>
      <p:pic>
        <p:nvPicPr>
          <p:cNvPr id="10" name="Picture 9">
            <a:extLst>
              <a:ext uri="{FF2B5EF4-FFF2-40B4-BE49-F238E27FC236}">
                <a16:creationId xmlns:a16="http://schemas.microsoft.com/office/drawing/2014/main" id="{275F2851-8711-491E-80D1-10337444223F}"/>
              </a:ext>
            </a:extLst>
          </p:cNvPr>
          <p:cNvPicPr>
            <a:picLocks noChangeAspect="1"/>
          </p:cNvPicPr>
          <p:nvPr/>
        </p:nvPicPr>
        <p:blipFill rotWithShape="1">
          <a:blip r:embed="rId3"/>
          <a:srcRect/>
          <a:stretch/>
        </p:blipFill>
        <p:spPr>
          <a:xfrm>
            <a:off x="1401431" y="1038648"/>
            <a:ext cx="8033585" cy="5686240"/>
          </a:xfrm>
          <a:prstGeom prst="rect">
            <a:avLst/>
          </a:prstGeom>
        </p:spPr>
      </p:pic>
      <p:sp>
        <p:nvSpPr>
          <p:cNvPr id="3" name="Rectangle 2">
            <a:extLst>
              <a:ext uri="{FF2B5EF4-FFF2-40B4-BE49-F238E27FC236}">
                <a16:creationId xmlns:a16="http://schemas.microsoft.com/office/drawing/2014/main" id="{DE2FB9EC-D3F7-25C0-AC09-9C16A7F64A02}"/>
              </a:ext>
            </a:extLst>
          </p:cNvPr>
          <p:cNvSpPr/>
          <p:nvPr/>
        </p:nvSpPr>
        <p:spPr>
          <a:xfrm>
            <a:off x="3588443" y="1038648"/>
            <a:ext cx="1459967" cy="56234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3E826675-139A-D02A-4115-736866F6029B}"/>
              </a:ext>
            </a:extLst>
          </p:cNvPr>
          <p:cNvSpPr txBox="1"/>
          <p:nvPr/>
        </p:nvSpPr>
        <p:spPr>
          <a:xfrm>
            <a:off x="9551254" y="1069384"/>
            <a:ext cx="1690487" cy="3708708"/>
          </a:xfrm>
          <a:prstGeom prst="rect">
            <a:avLst/>
          </a:prstGeom>
          <a:solidFill>
            <a:schemeClr val="accent2"/>
          </a:solidFill>
        </p:spPr>
        <p:txBody>
          <a:bodyPr wrap="square" rtlCol="0">
            <a:spAutoFit/>
          </a:bodyPr>
          <a:lstStyle/>
          <a:p>
            <a:r>
              <a:rPr lang="en-US" sz="2400" b="1" dirty="0">
                <a:solidFill>
                  <a:schemeClr val="bg1"/>
                </a:solidFill>
              </a:rPr>
              <a:t>Post-Activity Evaluation Frequency Options:</a:t>
            </a:r>
          </a:p>
          <a:p>
            <a:endParaRPr lang="en-US" sz="1500" b="1" dirty="0">
              <a:solidFill>
                <a:schemeClr val="bg1"/>
              </a:solidFill>
            </a:endParaRPr>
          </a:p>
          <a:p>
            <a:pPr marL="285750" indent="-285750">
              <a:buFont typeface="Arial" panose="020B0604020202020204" pitchFamily="34" charset="0"/>
              <a:buChar char="•"/>
            </a:pPr>
            <a:r>
              <a:rPr lang="en-US" dirty="0">
                <a:solidFill>
                  <a:schemeClr val="bg1"/>
                </a:solidFill>
              </a:rPr>
              <a:t>After every session</a:t>
            </a:r>
          </a:p>
          <a:p>
            <a:pPr marL="285750" indent="-285750">
              <a:buFont typeface="Arial" panose="020B0604020202020204" pitchFamily="34" charset="0"/>
              <a:buChar char="•"/>
            </a:pPr>
            <a:endParaRPr lang="en-US" sz="500" dirty="0">
              <a:solidFill>
                <a:schemeClr val="bg1"/>
              </a:solidFill>
            </a:endParaRPr>
          </a:p>
          <a:p>
            <a:pPr marL="285750" indent="-285750">
              <a:buFont typeface="Arial" panose="020B0604020202020204" pitchFamily="34" charset="0"/>
              <a:buChar char="•"/>
            </a:pPr>
            <a:r>
              <a:rPr lang="en-US" dirty="0">
                <a:solidFill>
                  <a:schemeClr val="bg1"/>
                </a:solidFill>
              </a:rPr>
              <a:t>Quarterly</a:t>
            </a:r>
          </a:p>
          <a:p>
            <a:pPr marL="285750" indent="-285750">
              <a:buFont typeface="Arial" panose="020B0604020202020204" pitchFamily="34" charset="0"/>
              <a:buChar char="•"/>
            </a:pPr>
            <a:endParaRPr lang="en-US" sz="500" dirty="0">
              <a:solidFill>
                <a:schemeClr val="bg1"/>
              </a:solidFill>
            </a:endParaRPr>
          </a:p>
          <a:p>
            <a:pPr marL="285750" indent="-285750">
              <a:buFont typeface="Arial" panose="020B0604020202020204" pitchFamily="34" charset="0"/>
              <a:buChar char="•"/>
            </a:pPr>
            <a:r>
              <a:rPr lang="en-US" dirty="0">
                <a:solidFill>
                  <a:schemeClr val="bg1"/>
                </a:solidFill>
              </a:rPr>
              <a:t>Semi-annually</a:t>
            </a:r>
          </a:p>
        </p:txBody>
      </p:sp>
    </p:spTree>
    <p:extLst>
      <p:ext uri="{BB962C8B-B14F-4D97-AF65-F5344CB8AC3E}">
        <p14:creationId xmlns:p14="http://schemas.microsoft.com/office/powerpoint/2010/main" val="287538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4B79-38D0-9D38-81D8-915ACDC00BD3}"/>
              </a:ext>
            </a:extLst>
          </p:cNvPr>
          <p:cNvSpPr>
            <a:spLocks noGrp="1"/>
          </p:cNvSpPr>
          <p:nvPr>
            <p:ph type="title"/>
          </p:nvPr>
        </p:nvSpPr>
        <p:spPr/>
        <p:txBody>
          <a:bodyPr/>
          <a:lstStyle/>
          <a:p>
            <a:r>
              <a:rPr lang="en-US" dirty="0"/>
              <a:t>MOC with </a:t>
            </a:r>
            <a:r>
              <a:rPr lang="en-US" u="sng" dirty="0"/>
              <a:t>Additional</a:t>
            </a:r>
            <a:r>
              <a:rPr lang="en-US" dirty="0"/>
              <a:t> Evaluation &amp; Feedback Requirements</a:t>
            </a:r>
          </a:p>
        </p:txBody>
      </p:sp>
      <p:pic>
        <p:nvPicPr>
          <p:cNvPr id="10" name="Picture 9">
            <a:extLst>
              <a:ext uri="{FF2B5EF4-FFF2-40B4-BE49-F238E27FC236}">
                <a16:creationId xmlns:a16="http://schemas.microsoft.com/office/drawing/2014/main" id="{275F2851-8711-491E-80D1-10337444223F}"/>
              </a:ext>
            </a:extLst>
          </p:cNvPr>
          <p:cNvPicPr>
            <a:picLocks noChangeAspect="1"/>
          </p:cNvPicPr>
          <p:nvPr/>
        </p:nvPicPr>
        <p:blipFill rotWithShape="1">
          <a:blip r:embed="rId3"/>
          <a:srcRect/>
          <a:stretch/>
        </p:blipFill>
        <p:spPr>
          <a:xfrm>
            <a:off x="1401431" y="1047979"/>
            <a:ext cx="8033585" cy="5686240"/>
          </a:xfrm>
          <a:prstGeom prst="rect">
            <a:avLst/>
          </a:prstGeom>
        </p:spPr>
      </p:pic>
      <p:sp>
        <p:nvSpPr>
          <p:cNvPr id="3" name="Rectangle 2">
            <a:extLst>
              <a:ext uri="{FF2B5EF4-FFF2-40B4-BE49-F238E27FC236}">
                <a16:creationId xmlns:a16="http://schemas.microsoft.com/office/drawing/2014/main" id="{DE2FB9EC-D3F7-25C0-AC09-9C16A7F64A02}"/>
              </a:ext>
            </a:extLst>
          </p:cNvPr>
          <p:cNvSpPr/>
          <p:nvPr/>
        </p:nvSpPr>
        <p:spPr>
          <a:xfrm>
            <a:off x="5048410" y="2491273"/>
            <a:ext cx="1459967" cy="5131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F282C25F-8A66-B586-F4FA-BFC17A90FAC8}"/>
              </a:ext>
            </a:extLst>
          </p:cNvPr>
          <p:cNvSpPr txBox="1"/>
          <p:nvPr/>
        </p:nvSpPr>
        <p:spPr>
          <a:xfrm>
            <a:off x="9766407" y="1084752"/>
            <a:ext cx="1851852" cy="3600986"/>
          </a:xfrm>
          <a:prstGeom prst="rect">
            <a:avLst/>
          </a:prstGeom>
          <a:solidFill>
            <a:schemeClr val="accent2"/>
          </a:solidFill>
        </p:spPr>
        <p:txBody>
          <a:bodyPr wrap="square" rtlCol="0">
            <a:spAutoFit/>
          </a:bodyPr>
          <a:lstStyle/>
          <a:p>
            <a:r>
              <a:rPr lang="en-US" sz="2400" b="1" dirty="0">
                <a:solidFill>
                  <a:schemeClr val="bg1"/>
                </a:solidFill>
              </a:rPr>
              <a:t>Post-</a:t>
            </a:r>
            <a:br>
              <a:rPr lang="en-US" sz="2400" b="1" dirty="0">
                <a:solidFill>
                  <a:schemeClr val="bg1"/>
                </a:solidFill>
              </a:rPr>
            </a:br>
            <a:r>
              <a:rPr lang="en-US" sz="2400" b="1" dirty="0">
                <a:solidFill>
                  <a:schemeClr val="bg1"/>
                </a:solidFill>
              </a:rPr>
              <a:t>Activity Evaluation Frequency Options:</a:t>
            </a:r>
          </a:p>
          <a:p>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Current: </a:t>
            </a:r>
            <a:r>
              <a:rPr lang="en-US" dirty="0">
                <a:solidFill>
                  <a:schemeClr val="bg1"/>
                </a:solidFill>
              </a:rPr>
              <a:t>After every session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1" u="sng" dirty="0">
                <a:solidFill>
                  <a:schemeClr val="bg1"/>
                </a:solidFill>
              </a:rPr>
              <a:t>Goal: </a:t>
            </a:r>
            <a:r>
              <a:rPr lang="en-US" u="sng" dirty="0">
                <a:solidFill>
                  <a:schemeClr val="bg1"/>
                </a:solidFill>
              </a:rPr>
              <a:t>Up to department</a:t>
            </a:r>
          </a:p>
        </p:txBody>
      </p:sp>
      <p:sp>
        <p:nvSpPr>
          <p:cNvPr id="6" name="Rectangle 5">
            <a:extLst>
              <a:ext uri="{FF2B5EF4-FFF2-40B4-BE49-F238E27FC236}">
                <a16:creationId xmlns:a16="http://schemas.microsoft.com/office/drawing/2014/main" id="{F107DA66-2A3E-01D0-D8E5-646A8F92C26F}"/>
              </a:ext>
            </a:extLst>
          </p:cNvPr>
          <p:cNvSpPr/>
          <p:nvPr/>
        </p:nvSpPr>
        <p:spPr>
          <a:xfrm>
            <a:off x="5048410" y="3004457"/>
            <a:ext cx="1459967" cy="5131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C10251C-DEED-65FF-D2B0-CC3E95A6737A}"/>
              </a:ext>
            </a:extLst>
          </p:cNvPr>
          <p:cNvSpPr/>
          <p:nvPr/>
        </p:nvSpPr>
        <p:spPr>
          <a:xfrm>
            <a:off x="5048410" y="4046440"/>
            <a:ext cx="1459967" cy="63929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3078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MOC Reporting — What Learners Need to Know</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404284" y="1217408"/>
            <a:ext cx="11550650" cy="4315096"/>
          </a:xfrm>
        </p:spPr>
        <p:txBody>
          <a:bodyPr/>
          <a:lstStyle/>
          <a:p>
            <a:r>
              <a:rPr lang="en-US" sz="2400" b="1" i="1" dirty="0"/>
              <a:t>Physicians need to update their profiles to ensure MOC credit is reported to their board.</a:t>
            </a:r>
          </a:p>
          <a:p>
            <a:endParaRPr lang="en-US" b="1" dirty="0"/>
          </a:p>
          <a:p>
            <a:pPr marL="804863" lvl="1" indent="-342900"/>
            <a:r>
              <a:rPr lang="en-US" dirty="0"/>
              <a:t>The CPD office updated the way we report MOC.</a:t>
            </a:r>
          </a:p>
          <a:p>
            <a:pPr marL="804863" lvl="1" indent="-342900"/>
            <a:r>
              <a:rPr lang="en-US" dirty="0"/>
              <a:t>We reported MOC credit automatically through our LMS for all series that included MOC starting 5/1/24.</a:t>
            </a:r>
          </a:p>
          <a:p>
            <a:pPr marL="804863" lvl="1" indent="-342900"/>
            <a:r>
              <a:rPr lang="en-US" dirty="0"/>
              <a:t>Physicians no longer need to provide their permission, board certification number, board and birthdate after every session.</a:t>
            </a:r>
          </a:p>
          <a:p>
            <a:pPr marL="804863" lvl="1" indent="-342900"/>
            <a:r>
              <a:rPr lang="en-US" dirty="0"/>
              <a:t>By updating their profile on cpd.partners.org, physicians give us permission to report their MOC to their board.</a:t>
            </a:r>
          </a:p>
          <a:p>
            <a:pPr marL="804863" lvl="1" indent="-342900"/>
            <a:r>
              <a:rPr lang="en-US" dirty="0"/>
              <a:t>Physicians should leave the board section blank if they don’t want us to report.</a:t>
            </a:r>
          </a:p>
          <a:p>
            <a:pPr marL="804863" lvl="1" indent="-342900"/>
            <a:r>
              <a:rPr lang="en-US" dirty="0"/>
              <a:t>This year, ABTS and ABOS joined the collaboration. As boards join the collaboration, we ask our LMS vendor to add the boards to automatic reporting. Until then, we report manually directly to the ACCME.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sz="2800" u="sng" dirty="0"/>
          </a:p>
        </p:txBody>
      </p:sp>
      <p:sp>
        <p:nvSpPr>
          <p:cNvPr id="5" name="TextBox 4">
            <a:extLst>
              <a:ext uri="{FF2B5EF4-FFF2-40B4-BE49-F238E27FC236}">
                <a16:creationId xmlns:a16="http://schemas.microsoft.com/office/drawing/2014/main" id="{22F23FBD-0B74-1047-5109-A8F11177DF2A}"/>
              </a:ext>
            </a:extLst>
          </p:cNvPr>
          <p:cNvSpPr txBox="1"/>
          <p:nvPr/>
        </p:nvSpPr>
        <p:spPr>
          <a:xfrm>
            <a:off x="1492970" y="5256104"/>
            <a:ext cx="9061397" cy="1200329"/>
          </a:xfrm>
          <a:prstGeom prst="rect">
            <a:avLst/>
          </a:prstGeom>
          <a:solidFill>
            <a:schemeClr val="accent2"/>
          </a:solidFill>
        </p:spPr>
        <p:txBody>
          <a:bodyPr wrap="square">
            <a:spAutoFit/>
          </a:bodyPr>
          <a:lstStyle/>
          <a:p>
            <a:pPr marL="0" lvl="1" indent="-342900"/>
            <a:r>
              <a:rPr lang="en-US" sz="2400" b="1" dirty="0">
                <a:solidFill>
                  <a:schemeClr val="bg1"/>
                </a:solidFill>
              </a:rPr>
              <a:t>Activities that count for MOC include an MOC Recognition Statement in addition to the accreditation statement. This is how physicians can confirm if their activity includes MOC.</a:t>
            </a:r>
          </a:p>
        </p:txBody>
      </p:sp>
    </p:spTree>
    <p:extLst>
      <p:ext uri="{BB962C8B-B14F-4D97-AF65-F5344CB8AC3E}">
        <p14:creationId xmlns:p14="http://schemas.microsoft.com/office/powerpoint/2010/main" val="2880767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Learners — What to Expect for Activities that Include MOC</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50" y="1179443"/>
            <a:ext cx="10902950" cy="5154682"/>
          </a:xfrm>
        </p:spPr>
        <p:txBody>
          <a:bodyPr/>
          <a:lstStyle/>
          <a:p>
            <a:pPr marL="342900" indent="-342900">
              <a:buFont typeface="Arial" panose="020B0604020202020204" pitchFamily="34" charset="0"/>
              <a:buChar char="•"/>
            </a:pPr>
            <a:r>
              <a:rPr lang="en-US" b="1" dirty="0"/>
              <a:t>Learners receive email confirmation when MOC credit is awarded for each session. </a:t>
            </a:r>
          </a:p>
          <a:p>
            <a:pPr marL="804863" lvl="1" indent="-342900"/>
            <a:r>
              <a:rPr lang="en-US" dirty="0"/>
              <a:t>Unless there is an error with the information provided, they can expect to see the credit within a few days of texting attendance and completing any required evaluation.</a:t>
            </a:r>
          </a:p>
          <a:p>
            <a:endParaRPr lang="en-US" sz="1500" dirty="0"/>
          </a:p>
          <a:p>
            <a:pPr marL="342900" indent="-342900">
              <a:buFont typeface="Arial" panose="020B0604020202020204" pitchFamily="34" charset="0"/>
              <a:buChar char="•"/>
            </a:pPr>
            <a:r>
              <a:rPr lang="en-US" b="1" dirty="0"/>
              <a:t>If there is an error in reporting, they will receive an email stating there was an error.</a:t>
            </a:r>
          </a:p>
          <a:p>
            <a:pPr marL="804863" lvl="1" indent="-342900"/>
            <a:r>
              <a:rPr lang="en-US" dirty="0"/>
              <a:t>They will need to update their profile to fix the error. </a:t>
            </a:r>
          </a:p>
          <a:p>
            <a:pPr marL="804863" lvl="1" indent="-342900"/>
            <a:r>
              <a:rPr lang="en-US" dirty="0"/>
              <a:t>If they don’t fix the error, their transcript on </a:t>
            </a:r>
            <a:r>
              <a:rPr lang="en-US" i="1" dirty="0"/>
              <a:t>cpd.partners.org </a:t>
            </a:r>
            <a:r>
              <a:rPr lang="en-US" dirty="0"/>
              <a:t>will still show the MOC credit. However, they won’t receive credit until the board awards it. </a:t>
            </a:r>
          </a:p>
          <a:p>
            <a:pPr marL="342900" indent="-342900">
              <a:buFont typeface="Arial" panose="020B0604020202020204" pitchFamily="34" charset="0"/>
              <a:buChar char="•"/>
            </a:pPr>
            <a:endParaRPr lang="en-US" sz="1500" dirty="0"/>
          </a:p>
          <a:p>
            <a:pPr marL="342900" indent="-342900">
              <a:buFont typeface="Arial" panose="020B0604020202020204" pitchFamily="34" charset="0"/>
              <a:buChar char="•"/>
            </a:pPr>
            <a:r>
              <a:rPr lang="en-US" b="1" u="sng" dirty="0"/>
              <a:t>The true source to view MOC credit is the physician’s board profile. </a:t>
            </a:r>
          </a:p>
          <a:p>
            <a:pPr marL="804863" lvl="1" indent="-342900"/>
            <a:r>
              <a:rPr lang="en-US" dirty="0"/>
              <a:t>Leaners should be sure to check their board profile periodically to ensure credit is being awarded.</a:t>
            </a:r>
          </a:p>
          <a:p>
            <a:pPr marL="804863" lvl="1" indent="-342900"/>
            <a:r>
              <a:rPr lang="en-US" dirty="0"/>
              <a:t>The CPD account will also show the status of MOC in the “Reported Credit” tab under “My Activities.” If there was an error in reporting, the error will be listed here.</a:t>
            </a:r>
          </a:p>
          <a:p>
            <a:pPr marL="342900" indent="-342900">
              <a:buFont typeface="Arial" panose="020B0604020202020204" pitchFamily="34" charset="0"/>
              <a:buChar char="•"/>
            </a:pPr>
            <a:endParaRPr lang="en-US" b="1" u="sng" dirty="0"/>
          </a:p>
          <a:p>
            <a:pPr marL="342900" indent="-342900">
              <a:buFont typeface="Arial" panose="020B0604020202020204" pitchFamily="34" charset="0"/>
              <a:buChar char="•"/>
            </a:pPr>
            <a:r>
              <a:rPr lang="en-US" b="1" dirty="0"/>
              <a:t>Known Issue</a:t>
            </a:r>
          </a:p>
          <a:p>
            <a:pPr marL="804863" lvl="1" indent="-342900"/>
            <a:r>
              <a:rPr lang="en-US" dirty="0"/>
              <a:t>Physicians who have “M.D.” as part of their name in the MGB system will need to be manually updated by Digital. We pull a report and send to Digital on a regular basis.</a:t>
            </a:r>
          </a:p>
          <a:p>
            <a:pPr marL="804863" lvl="1" indent="-342900"/>
            <a:endParaRPr lang="en-US" dirty="0"/>
          </a:p>
          <a:p>
            <a:pPr marL="804863" lvl="1" indent="-342900"/>
            <a:endParaRPr lang="en-US" sz="1500" dirty="0"/>
          </a:p>
        </p:txBody>
      </p:sp>
    </p:spTree>
    <p:extLst>
      <p:ext uri="{BB962C8B-B14F-4D97-AF65-F5344CB8AC3E}">
        <p14:creationId xmlns:p14="http://schemas.microsoft.com/office/powerpoint/2010/main" val="24121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7254-8F1C-BCA6-59FD-C086613079B1}"/>
              </a:ext>
            </a:extLst>
          </p:cNvPr>
          <p:cNvSpPr>
            <a:spLocks noGrp="1"/>
          </p:cNvSpPr>
          <p:nvPr>
            <p:ph type="title"/>
          </p:nvPr>
        </p:nvSpPr>
        <p:spPr/>
        <p:txBody>
          <a:bodyPr/>
          <a:lstStyle/>
          <a:p>
            <a:r>
              <a:rPr lang="en-US" dirty="0"/>
              <a:t>Evaluation &amp; Feedback Requirement: ABIM, ABP, ABOHNS</a:t>
            </a:r>
            <a:br>
              <a:rPr lang="en-US" dirty="0"/>
            </a:br>
            <a:endParaRPr lang="en-US" dirty="0"/>
          </a:p>
        </p:txBody>
      </p:sp>
      <p:graphicFrame>
        <p:nvGraphicFramePr>
          <p:cNvPr id="7" name="Table 7">
            <a:extLst>
              <a:ext uri="{FF2B5EF4-FFF2-40B4-BE49-F238E27FC236}">
                <a16:creationId xmlns:a16="http://schemas.microsoft.com/office/drawing/2014/main" id="{9765DB0B-B2FB-04A0-9796-607BA1C9C509}"/>
              </a:ext>
            </a:extLst>
          </p:cNvPr>
          <p:cNvGraphicFramePr>
            <a:graphicFrameLocks noGrp="1"/>
          </p:cNvGraphicFramePr>
          <p:nvPr>
            <p:ph idx="1"/>
            <p:extLst>
              <p:ext uri="{D42A27DB-BD31-4B8C-83A1-F6EECF244321}">
                <p14:modId xmlns:p14="http://schemas.microsoft.com/office/powerpoint/2010/main" val="2578557303"/>
              </p:ext>
            </p:extLst>
          </p:nvPr>
        </p:nvGraphicFramePr>
        <p:xfrm>
          <a:off x="641350" y="1081489"/>
          <a:ext cx="10902948" cy="5503186"/>
        </p:xfrm>
        <a:graphic>
          <a:graphicData uri="http://schemas.openxmlformats.org/drawingml/2006/table">
            <a:tbl>
              <a:tblPr firstRow="1" bandRow="1">
                <a:tableStyleId>{5C22544A-7EE6-4342-B048-85BDC9FD1C3A}</a:tableStyleId>
              </a:tblPr>
              <a:tblGrid>
                <a:gridCol w="2793413">
                  <a:extLst>
                    <a:ext uri="{9D8B030D-6E8A-4147-A177-3AD203B41FA5}">
                      <a16:colId xmlns:a16="http://schemas.microsoft.com/office/drawing/2014/main" val="1588453224"/>
                    </a:ext>
                  </a:extLst>
                </a:gridCol>
                <a:gridCol w="4475219">
                  <a:extLst>
                    <a:ext uri="{9D8B030D-6E8A-4147-A177-3AD203B41FA5}">
                      <a16:colId xmlns:a16="http://schemas.microsoft.com/office/drawing/2014/main" val="3710522255"/>
                    </a:ext>
                  </a:extLst>
                </a:gridCol>
                <a:gridCol w="3634316">
                  <a:extLst>
                    <a:ext uri="{9D8B030D-6E8A-4147-A177-3AD203B41FA5}">
                      <a16:colId xmlns:a16="http://schemas.microsoft.com/office/drawing/2014/main" val="471149185"/>
                    </a:ext>
                  </a:extLst>
                </a:gridCol>
              </a:tblGrid>
              <a:tr h="384433">
                <a:tc>
                  <a:txBody>
                    <a:bodyPr/>
                    <a:lstStyle/>
                    <a:p>
                      <a:r>
                        <a:rPr lang="en-US" sz="1800" dirty="0"/>
                        <a:t>Component</a:t>
                      </a:r>
                    </a:p>
                  </a:txBody>
                  <a:tcPr/>
                </a:tc>
                <a:tc>
                  <a:txBody>
                    <a:bodyPr/>
                    <a:lstStyle/>
                    <a:p>
                      <a:r>
                        <a:rPr lang="en-US" sz="1800" dirty="0"/>
                        <a:t>Requirement</a:t>
                      </a:r>
                    </a:p>
                  </a:txBody>
                  <a:tcPr/>
                </a:tc>
                <a:tc>
                  <a:txBody>
                    <a:bodyPr/>
                    <a:lstStyle/>
                    <a:p>
                      <a:r>
                        <a:rPr lang="en-US" sz="1800" dirty="0"/>
                        <a:t>Expectation</a:t>
                      </a:r>
                    </a:p>
                  </a:txBody>
                  <a:tcPr/>
                </a:tc>
                <a:extLst>
                  <a:ext uri="{0D108BD9-81ED-4DB2-BD59-A6C34878D82A}">
                    <a16:rowId xmlns:a16="http://schemas.microsoft.com/office/drawing/2014/main" val="169846650"/>
                  </a:ext>
                </a:extLst>
              </a:tr>
              <a:tr h="1801043">
                <a:tc>
                  <a:txBody>
                    <a:bodyPr/>
                    <a:lstStyle/>
                    <a:p>
                      <a:r>
                        <a:rPr lang="en-US" sz="1800" dirty="0"/>
                        <a:t>Evaluation Mechanism</a:t>
                      </a:r>
                    </a:p>
                  </a:txBody>
                  <a:tcPr/>
                </a:tc>
                <a:tc>
                  <a:txBody>
                    <a:bodyPr/>
                    <a:lstStyle/>
                    <a:p>
                      <a:r>
                        <a:rPr lang="en-US" sz="1800" dirty="0"/>
                        <a:t>All activities, including live activities, must include a comprehensive evaluation component that assesses individual learner competence, knowledge and/or skill. </a:t>
                      </a:r>
                    </a:p>
                  </a:txBody>
                  <a:tcPr/>
                </a:tc>
                <a:tc>
                  <a:txBody>
                    <a:bodyPr/>
                    <a:lstStyle/>
                    <a:p>
                      <a:r>
                        <a:rPr lang="en-US" sz="1800" dirty="0"/>
                        <a:t>The evaluation measures the competence or performance of the individual learner and not of the activity. Evaluation methods employed should identify individual learning (not anonymous).</a:t>
                      </a:r>
                    </a:p>
                  </a:txBody>
                  <a:tcPr/>
                </a:tc>
                <a:extLst>
                  <a:ext uri="{0D108BD9-81ED-4DB2-BD59-A6C34878D82A}">
                    <a16:rowId xmlns:a16="http://schemas.microsoft.com/office/drawing/2014/main" val="1064603613"/>
                  </a:ext>
                </a:extLst>
              </a:tr>
              <a:tr h="1801043">
                <a:tc>
                  <a:txBody>
                    <a:bodyPr/>
                    <a:lstStyle/>
                    <a:p>
                      <a:r>
                        <a:rPr lang="en-US" sz="1800" dirty="0"/>
                        <a:t>Participation Threshold</a:t>
                      </a:r>
                    </a:p>
                  </a:txBody>
                  <a:tcPr/>
                </a:tc>
                <a:tc>
                  <a:txBody>
                    <a:bodyPr/>
                    <a:lstStyle/>
                    <a:p>
                      <a:r>
                        <a:rPr lang="en-US" sz="1800" dirty="0"/>
                        <a:t>The provider determines and communicates the participation threshold, also known as a passing standard, for the learner to earn MOC credit. </a:t>
                      </a:r>
                    </a:p>
                  </a:txBody>
                  <a:tcPr/>
                </a:tc>
                <a:tc>
                  <a:txBody>
                    <a:bodyPr/>
                    <a:lstStyle/>
                    <a:p>
                      <a:r>
                        <a:rPr lang="en-US" sz="1800" dirty="0"/>
                        <a:t>The participation threshold must be clearly communicated to the learner prior to engagement in the activity. The learner must meet the participation threshold set by the provider before credit is reported.</a:t>
                      </a:r>
                    </a:p>
                  </a:txBody>
                  <a:tcPr/>
                </a:tc>
                <a:extLst>
                  <a:ext uri="{0D108BD9-81ED-4DB2-BD59-A6C34878D82A}">
                    <a16:rowId xmlns:a16="http://schemas.microsoft.com/office/drawing/2014/main" val="1986788223"/>
                  </a:ext>
                </a:extLst>
              </a:tr>
              <a:tr h="1516667">
                <a:tc>
                  <a:txBody>
                    <a:bodyPr/>
                    <a:lstStyle/>
                    <a:p>
                      <a:r>
                        <a:rPr lang="en-US" sz="1800" dirty="0"/>
                        <a:t>Feedback</a:t>
                      </a:r>
                    </a:p>
                  </a:txBody>
                  <a:tcPr/>
                </a:tc>
                <a:tc>
                  <a:txBody>
                    <a:bodyPr/>
                    <a:lstStyle/>
                    <a:p>
                      <a:r>
                        <a:rPr lang="en-US" sz="1800" dirty="0"/>
                        <a:t>All activities must include feedback to participants, identifying learner results with rationales for correct answers or attainment of applicable skill(s), and/or relevant citations where appropriate. </a:t>
                      </a:r>
                    </a:p>
                  </a:txBody>
                  <a:tcPr/>
                </a:tc>
                <a:tc>
                  <a:txBody>
                    <a:bodyPr/>
                    <a:lstStyle/>
                    <a:p>
                      <a:r>
                        <a:rPr lang="en-US" sz="1800" dirty="0"/>
                        <a:t>Evaluation of the learner and feedback to the learner must be completed before completion credit may be awarded. </a:t>
                      </a:r>
                    </a:p>
                  </a:txBody>
                  <a:tcPr/>
                </a:tc>
                <a:extLst>
                  <a:ext uri="{0D108BD9-81ED-4DB2-BD59-A6C34878D82A}">
                    <a16:rowId xmlns:a16="http://schemas.microsoft.com/office/drawing/2014/main" val="3341965433"/>
                  </a:ext>
                </a:extLst>
              </a:tr>
            </a:tbl>
          </a:graphicData>
        </a:graphic>
      </p:graphicFrame>
      <p:sp>
        <p:nvSpPr>
          <p:cNvPr id="10" name="TextBox 9">
            <a:extLst>
              <a:ext uri="{FF2B5EF4-FFF2-40B4-BE49-F238E27FC236}">
                <a16:creationId xmlns:a16="http://schemas.microsoft.com/office/drawing/2014/main" id="{6421EECA-56DA-2EB5-2F67-AD3BA5328F41}"/>
              </a:ext>
            </a:extLst>
          </p:cNvPr>
          <p:cNvSpPr txBox="1"/>
          <p:nvPr/>
        </p:nvSpPr>
        <p:spPr>
          <a:xfrm>
            <a:off x="647702" y="6576991"/>
            <a:ext cx="10634703" cy="307777"/>
          </a:xfrm>
          <a:prstGeom prst="rect">
            <a:avLst/>
          </a:prstGeom>
          <a:noFill/>
        </p:spPr>
        <p:txBody>
          <a:bodyPr wrap="square">
            <a:spAutoFit/>
          </a:bodyPr>
          <a:lstStyle/>
          <a:p>
            <a:r>
              <a:rPr lang="en-US" sz="1400" dirty="0"/>
              <a:t>Source: 2020 Accreditation Council for Continuing Medical Education (ACCME®) CME for MOC – Evaluation Guide 839_20201215</a:t>
            </a:r>
          </a:p>
        </p:txBody>
      </p:sp>
    </p:spTree>
    <p:extLst>
      <p:ext uri="{BB962C8B-B14F-4D97-AF65-F5344CB8AC3E}">
        <p14:creationId xmlns:p14="http://schemas.microsoft.com/office/powerpoint/2010/main" val="54328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917E-0D31-4358-A7E9-18DB81B0B2A6}"/>
              </a:ext>
            </a:extLst>
          </p:cNvPr>
          <p:cNvSpPr>
            <a:spLocks noGrp="1"/>
          </p:cNvSpPr>
          <p:nvPr>
            <p:ph type="title"/>
          </p:nvPr>
        </p:nvSpPr>
        <p:spPr>
          <a:xfrm>
            <a:off x="641350" y="523875"/>
            <a:ext cx="11330374" cy="505786"/>
          </a:xfrm>
        </p:spPr>
        <p:txBody>
          <a:bodyPr/>
          <a:lstStyle/>
          <a:p>
            <a:r>
              <a:rPr lang="en-US" dirty="0"/>
              <a:t>Evaluation &amp; Feedback Requirement: MGB Current Process</a:t>
            </a:r>
          </a:p>
        </p:txBody>
      </p:sp>
      <p:graphicFrame>
        <p:nvGraphicFramePr>
          <p:cNvPr id="5" name="Content Placeholder 4">
            <a:extLst>
              <a:ext uri="{FF2B5EF4-FFF2-40B4-BE49-F238E27FC236}">
                <a16:creationId xmlns:a16="http://schemas.microsoft.com/office/drawing/2014/main" id="{3D437C57-DA9E-C512-41BE-677B022582C0}"/>
              </a:ext>
            </a:extLst>
          </p:cNvPr>
          <p:cNvGraphicFramePr>
            <a:graphicFrameLocks noGrp="1"/>
          </p:cNvGraphicFramePr>
          <p:nvPr>
            <p:ph idx="1"/>
            <p:extLst>
              <p:ext uri="{D42A27DB-BD31-4B8C-83A1-F6EECF244321}">
                <p14:modId xmlns:p14="http://schemas.microsoft.com/office/powerpoint/2010/main" val="189917810"/>
              </p:ext>
            </p:extLst>
          </p:nvPr>
        </p:nvGraphicFramePr>
        <p:xfrm>
          <a:off x="641350" y="1216071"/>
          <a:ext cx="11065006" cy="1645920"/>
        </p:xfrm>
        <a:graphic>
          <a:graphicData uri="http://schemas.openxmlformats.org/drawingml/2006/table">
            <a:tbl>
              <a:tblPr firstRow="1" firstCol="1" bandRow="1">
                <a:tableStyleId>{5C22544A-7EE6-4342-B048-85BDC9FD1C3A}</a:tableStyleId>
              </a:tblPr>
              <a:tblGrid>
                <a:gridCol w="1366267">
                  <a:extLst>
                    <a:ext uri="{9D8B030D-6E8A-4147-A177-3AD203B41FA5}">
                      <a16:colId xmlns:a16="http://schemas.microsoft.com/office/drawing/2014/main" val="3972698993"/>
                    </a:ext>
                  </a:extLst>
                </a:gridCol>
                <a:gridCol w="2543369">
                  <a:extLst>
                    <a:ext uri="{9D8B030D-6E8A-4147-A177-3AD203B41FA5}">
                      <a16:colId xmlns:a16="http://schemas.microsoft.com/office/drawing/2014/main" val="1372772224"/>
                    </a:ext>
                  </a:extLst>
                </a:gridCol>
                <a:gridCol w="2559704">
                  <a:extLst>
                    <a:ext uri="{9D8B030D-6E8A-4147-A177-3AD203B41FA5}">
                      <a16:colId xmlns:a16="http://schemas.microsoft.com/office/drawing/2014/main" val="1746859739"/>
                    </a:ext>
                  </a:extLst>
                </a:gridCol>
                <a:gridCol w="2124482">
                  <a:extLst>
                    <a:ext uri="{9D8B030D-6E8A-4147-A177-3AD203B41FA5}">
                      <a16:colId xmlns:a16="http://schemas.microsoft.com/office/drawing/2014/main" val="2126053706"/>
                    </a:ext>
                  </a:extLst>
                </a:gridCol>
                <a:gridCol w="2471184">
                  <a:extLst>
                    <a:ext uri="{9D8B030D-6E8A-4147-A177-3AD203B41FA5}">
                      <a16:colId xmlns:a16="http://schemas.microsoft.com/office/drawing/2014/main" val="3705421726"/>
                    </a:ext>
                  </a:extLst>
                </a:gridCol>
              </a:tblGrid>
              <a:tr h="173933">
                <a:tc>
                  <a:txBody>
                    <a:bodyPr/>
                    <a:lstStyle/>
                    <a:p>
                      <a:pPr marL="0" marR="0">
                        <a:spcBef>
                          <a:spcPts val="0"/>
                        </a:spcBef>
                        <a:spcAft>
                          <a:spcPts val="0"/>
                        </a:spcAft>
                      </a:pPr>
                      <a:r>
                        <a:rPr lang="en-US" sz="1800" dirty="0">
                          <a:effectLst/>
                        </a:rPr>
                        <a:t>Mechanism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Evaluation Method</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Participation Threshold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Feedback Method</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Implementation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4721108"/>
                  </a:ext>
                </a:extLst>
              </a:tr>
              <a:tr h="1217533">
                <a:tc>
                  <a:txBody>
                    <a:bodyPr/>
                    <a:lstStyle/>
                    <a:p>
                      <a:pPr marL="0" marR="0">
                        <a:spcBef>
                          <a:spcPts val="0"/>
                        </a:spcBef>
                        <a:spcAft>
                          <a:spcPts val="0"/>
                        </a:spcAft>
                      </a:pPr>
                      <a:r>
                        <a:rPr lang="en-US" sz="1800" dirty="0">
                          <a:effectLst/>
                        </a:rPr>
                        <a:t>Written responses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Learners write down what they have learned and indicate commitment to change or maintain an element of practice.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Learner writes a reflective statement and makes a commitment to change or maintain an element of practice.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Leader/facilitator summarizes what was discussed and best next steps for learners.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CPD requires written responses through required evaluations after each session.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1363366"/>
                  </a:ext>
                </a:extLst>
              </a:tr>
            </a:tbl>
          </a:graphicData>
        </a:graphic>
      </p:graphicFrame>
      <p:sp>
        <p:nvSpPr>
          <p:cNvPr id="6" name="TextBox 5">
            <a:extLst>
              <a:ext uri="{FF2B5EF4-FFF2-40B4-BE49-F238E27FC236}">
                <a16:creationId xmlns:a16="http://schemas.microsoft.com/office/drawing/2014/main" id="{164F6DAC-DE2B-ACA5-ACEB-F5C0B5C65D46}"/>
              </a:ext>
            </a:extLst>
          </p:cNvPr>
          <p:cNvSpPr txBox="1"/>
          <p:nvPr/>
        </p:nvSpPr>
        <p:spPr>
          <a:xfrm>
            <a:off x="1496297" y="3048402"/>
            <a:ext cx="9914022" cy="3508653"/>
          </a:xfrm>
          <a:prstGeom prst="rect">
            <a:avLst/>
          </a:prstGeom>
          <a:noFill/>
        </p:spPr>
        <p:txBody>
          <a:bodyPr wrap="square" rtlCol="0">
            <a:spAutoFit/>
          </a:bodyPr>
          <a:lstStyle/>
          <a:p>
            <a:r>
              <a:rPr lang="en-US" sz="2400" b="1" dirty="0"/>
              <a:t>Limitations of Current Process:</a:t>
            </a:r>
          </a:p>
          <a:p>
            <a:pPr marL="285750" indent="-285750">
              <a:buFont typeface="Arial" panose="020B0604020202020204" pitchFamily="34" charset="0"/>
              <a:buChar char="•"/>
            </a:pPr>
            <a:r>
              <a:rPr lang="en-US" b="1" u="sng" dirty="0"/>
              <a:t>Confusing</a:t>
            </a:r>
            <a:r>
              <a:rPr lang="en-US" b="1" dirty="0"/>
              <a:t>: Many docs think they are getting MOC when they aren’t </a:t>
            </a:r>
          </a:p>
          <a:p>
            <a:pPr marL="742950" lvl="1" indent="-285750">
              <a:buFont typeface="Arial" panose="020B0604020202020204" pitchFamily="34" charset="0"/>
              <a:buChar char="•"/>
            </a:pPr>
            <a:r>
              <a:rPr lang="en-US" dirty="0"/>
              <a:t>Attending sessions with MOC but not doing do the evaluations</a:t>
            </a:r>
          </a:p>
          <a:p>
            <a:pPr marL="742950" lvl="1" indent="-285750">
              <a:buFont typeface="Arial" panose="020B0604020202020204" pitchFamily="34" charset="0"/>
              <a:buChar char="•"/>
            </a:pPr>
            <a:r>
              <a:rPr lang="en-US" dirty="0"/>
              <a:t>Attending some series with MOC and some without, then thinking they are getting MOC for series that don’t include MOC</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u="sng" dirty="0"/>
              <a:t>Ineffective:</a:t>
            </a:r>
            <a:r>
              <a:rPr lang="en-US" b="1" dirty="0"/>
              <a:t> Not meaningful/not meeting requirement</a:t>
            </a:r>
          </a:p>
          <a:p>
            <a:pPr marL="742950" lvl="1" indent="-285750">
              <a:buFont typeface="Arial" panose="020B0604020202020204" pitchFamily="34" charset="0"/>
              <a:buChar char="•"/>
            </a:pPr>
            <a:r>
              <a:rPr lang="en-US" dirty="0"/>
              <a:t>Quality of evaluation responses varies greatly, all are getting MOC credit</a:t>
            </a:r>
          </a:p>
          <a:p>
            <a:pPr marL="742950" lvl="1" indent="-285750">
              <a:buFont typeface="Arial" panose="020B0604020202020204" pitchFamily="34" charset="0"/>
              <a:buChar char="•"/>
            </a:pPr>
            <a:r>
              <a:rPr lang="en-US" dirty="0"/>
              <a:t>Feedback method missing/unclear</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u="sng" dirty="0"/>
              <a:t>Inefficient:</a:t>
            </a:r>
          </a:p>
          <a:p>
            <a:pPr marL="742950" lvl="1" indent="-285750">
              <a:buFont typeface="Arial" panose="020B0604020202020204" pitchFamily="34" charset="0"/>
              <a:buChar char="•"/>
            </a:pPr>
            <a:r>
              <a:rPr lang="en-US" dirty="0"/>
              <a:t>Learners must go back online to do evaluation after every session to get credit</a:t>
            </a:r>
          </a:p>
        </p:txBody>
      </p:sp>
    </p:spTree>
    <p:extLst>
      <p:ext uri="{BB962C8B-B14F-4D97-AF65-F5344CB8AC3E}">
        <p14:creationId xmlns:p14="http://schemas.microsoft.com/office/powerpoint/2010/main" val="786183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F5-54BF-ED80-96D0-99C6D9C2A642}"/>
              </a:ext>
            </a:extLst>
          </p:cNvPr>
          <p:cNvSpPr>
            <a:spLocks noGrp="1"/>
          </p:cNvSpPr>
          <p:nvPr>
            <p:ph type="title"/>
          </p:nvPr>
        </p:nvSpPr>
        <p:spPr/>
        <p:txBody>
          <a:bodyPr/>
          <a:lstStyle/>
          <a:p>
            <a:r>
              <a:rPr lang="en-US" dirty="0"/>
              <a:t>ACCME Evaluation Tips</a:t>
            </a:r>
          </a:p>
        </p:txBody>
      </p:sp>
      <p:sp>
        <p:nvSpPr>
          <p:cNvPr id="3" name="Content Placeholder 2">
            <a:extLst>
              <a:ext uri="{FF2B5EF4-FFF2-40B4-BE49-F238E27FC236}">
                <a16:creationId xmlns:a16="http://schemas.microsoft.com/office/drawing/2014/main" id="{405DECC6-CA8B-B14B-595F-F1A1A3DEBC22}"/>
              </a:ext>
            </a:extLst>
          </p:cNvPr>
          <p:cNvSpPr>
            <a:spLocks noGrp="1"/>
          </p:cNvSpPr>
          <p:nvPr>
            <p:ph idx="1"/>
          </p:nvPr>
        </p:nvSpPr>
        <p:spPr>
          <a:xfrm>
            <a:off x="647700" y="1480391"/>
            <a:ext cx="10902950" cy="4095589"/>
          </a:xfrm>
        </p:spPr>
        <p:txBody>
          <a:bodyPr/>
          <a:lstStyle/>
          <a:p>
            <a:pPr>
              <a:spcAft>
                <a:spcPts val="1000"/>
              </a:spcAft>
            </a:pPr>
            <a:r>
              <a:rPr lang="en-US" b="1" dirty="0"/>
              <a:t>The ACCME provides the following guidance:</a:t>
            </a:r>
          </a:p>
          <a:p>
            <a:pPr marL="342900" indent="-342900">
              <a:spcAft>
                <a:spcPts val="1000"/>
              </a:spcAft>
              <a:buFont typeface="Arial" panose="020B0604020202020204" pitchFamily="34" charset="0"/>
              <a:buChar char="•"/>
            </a:pPr>
            <a:r>
              <a:rPr lang="en-US" sz="1800" dirty="0"/>
              <a:t>The accredited provider may choose to evaluate the activity at the </a:t>
            </a:r>
            <a:r>
              <a:rPr lang="en-US" sz="1800" b="1" u="sng" dirty="0"/>
              <a:t>session level or at the activity level</a:t>
            </a:r>
            <a:r>
              <a:rPr lang="en-US" sz="1800" dirty="0"/>
              <a:t>. </a:t>
            </a:r>
          </a:p>
          <a:p>
            <a:pPr marL="342900" indent="-342900">
              <a:spcAft>
                <a:spcPts val="1000"/>
              </a:spcAft>
              <a:buFont typeface="Arial" panose="020B0604020202020204" pitchFamily="34" charset="0"/>
              <a:buChar char="•"/>
            </a:pPr>
            <a:r>
              <a:rPr lang="en-US" sz="1800" dirty="0"/>
              <a:t>The provider does </a:t>
            </a:r>
            <a:r>
              <a:rPr lang="en-US" sz="1800" b="1" u="sng" dirty="0"/>
              <a:t>not need to be limited to a single method</a:t>
            </a:r>
            <a:r>
              <a:rPr lang="en-US" sz="1800" dirty="0"/>
              <a:t> of evaluation per activity. Combinations of approaches to evaluation may produce rich information about learner change. </a:t>
            </a:r>
          </a:p>
          <a:p>
            <a:pPr marL="342900" indent="-342900">
              <a:spcAft>
                <a:spcPts val="1000"/>
              </a:spcAft>
              <a:buFont typeface="Arial" panose="020B0604020202020204" pitchFamily="34" charset="0"/>
              <a:buChar char="•"/>
            </a:pPr>
            <a:r>
              <a:rPr lang="en-US" sz="1800" dirty="0"/>
              <a:t>The accredited provider determines the </a:t>
            </a:r>
            <a:r>
              <a:rPr lang="en-US" sz="1800" b="1" u="sng" dirty="0"/>
              <a:t>passing standard/participation threshold</a:t>
            </a:r>
            <a:r>
              <a:rPr lang="en-US" sz="1800" b="1" dirty="0"/>
              <a:t> </a:t>
            </a:r>
            <a:r>
              <a:rPr lang="en-US" sz="1800" dirty="0"/>
              <a:t>of the evaluation and should give clear instructions to their learners on what they need to do in order to earn MOC credit. </a:t>
            </a:r>
          </a:p>
          <a:p>
            <a:pPr marL="342900" indent="-342900">
              <a:spcAft>
                <a:spcPts val="1000"/>
              </a:spcAft>
              <a:buFont typeface="Arial" panose="020B0604020202020204" pitchFamily="34" charset="0"/>
              <a:buChar char="•"/>
            </a:pPr>
            <a:r>
              <a:rPr lang="en-US" sz="1800" dirty="0"/>
              <a:t>The accredited provider must be able to </a:t>
            </a:r>
            <a:r>
              <a:rPr lang="en-US" sz="1800" b="1" u="sng" dirty="0"/>
              <a:t>demonstrate that the learner participated in/completed the evaluation</a:t>
            </a:r>
            <a:r>
              <a:rPr lang="en-US" sz="1800" b="1" dirty="0"/>
              <a:t> </a:t>
            </a:r>
            <a:r>
              <a:rPr lang="en-US" sz="1800" dirty="0"/>
              <a:t>for the educational activity for the learner to earn MOC credit.  </a:t>
            </a:r>
          </a:p>
          <a:p>
            <a:pPr marL="342900" indent="-342900">
              <a:spcAft>
                <a:spcPts val="1000"/>
              </a:spcAft>
              <a:buFont typeface="Arial" panose="020B0604020202020204" pitchFamily="34" charset="0"/>
              <a:buChar char="•"/>
            </a:pPr>
            <a:r>
              <a:rPr lang="en-US" sz="1800" b="1" u="sng" dirty="0"/>
              <a:t>If the activity is selected for review</a:t>
            </a:r>
            <a:r>
              <a:rPr lang="en-US" sz="1800" dirty="0"/>
              <a:t>, the accredited provider will be asked to submit the </a:t>
            </a:r>
            <a:r>
              <a:rPr lang="en-US" sz="1800" b="1" u="sng" dirty="0"/>
              <a:t>evaluation mechanism</a:t>
            </a:r>
            <a:r>
              <a:rPr lang="en-US" sz="1800" dirty="0"/>
              <a:t>, a description of </a:t>
            </a:r>
            <a:r>
              <a:rPr lang="en-US" sz="1800" b="1" u="sng" dirty="0"/>
              <a:t>how the evaluation was implemented</a:t>
            </a:r>
            <a:r>
              <a:rPr lang="en-US" sz="1800" dirty="0"/>
              <a:t>, </a:t>
            </a:r>
            <a:r>
              <a:rPr lang="en-US" sz="1800" b="1" u="sng" dirty="0"/>
              <a:t>how feedback was provided</a:t>
            </a:r>
            <a:r>
              <a:rPr lang="en-US" sz="1800" dirty="0"/>
              <a:t> to learners (if applicable), and a </a:t>
            </a:r>
            <a:r>
              <a:rPr lang="en-US" sz="1800" b="1" u="sng" dirty="0"/>
              <a:t>list of the physician learners</a:t>
            </a:r>
            <a:r>
              <a:rPr lang="en-US" sz="1800" b="1" dirty="0"/>
              <a:t> </a:t>
            </a:r>
            <a:r>
              <a:rPr lang="en-US" sz="1800" dirty="0"/>
              <a:t>who met the requirements to earn MOC credit. This does not need to include the answers submitted by learners. </a:t>
            </a:r>
          </a:p>
        </p:txBody>
      </p:sp>
      <p:sp>
        <p:nvSpPr>
          <p:cNvPr id="6" name="TextBox 5">
            <a:extLst>
              <a:ext uri="{FF2B5EF4-FFF2-40B4-BE49-F238E27FC236}">
                <a16:creationId xmlns:a16="http://schemas.microsoft.com/office/drawing/2014/main" id="{74451A82-6CFE-3C56-375E-8F25AA54DC11}"/>
              </a:ext>
            </a:extLst>
          </p:cNvPr>
          <p:cNvSpPr txBox="1"/>
          <p:nvPr/>
        </p:nvSpPr>
        <p:spPr>
          <a:xfrm>
            <a:off x="1152604" y="5777851"/>
            <a:ext cx="10634703" cy="307777"/>
          </a:xfrm>
          <a:prstGeom prst="rect">
            <a:avLst/>
          </a:prstGeom>
          <a:noFill/>
        </p:spPr>
        <p:txBody>
          <a:bodyPr wrap="square">
            <a:spAutoFit/>
          </a:bodyPr>
          <a:lstStyle/>
          <a:p>
            <a:r>
              <a:rPr lang="en-US" sz="1400" dirty="0"/>
              <a:t>Source: 2020 Accreditation Council for Continuing Medical Education (ACCME®) CME for MOC – Evaluation Guide 839_20201215</a:t>
            </a:r>
          </a:p>
        </p:txBody>
      </p:sp>
    </p:spTree>
    <p:extLst>
      <p:ext uri="{BB962C8B-B14F-4D97-AF65-F5344CB8AC3E}">
        <p14:creationId xmlns:p14="http://schemas.microsoft.com/office/powerpoint/2010/main" val="1668901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917E-0D31-4358-A7E9-18DB81B0B2A6}"/>
              </a:ext>
            </a:extLst>
          </p:cNvPr>
          <p:cNvSpPr>
            <a:spLocks noGrp="1"/>
          </p:cNvSpPr>
          <p:nvPr>
            <p:ph type="title"/>
          </p:nvPr>
        </p:nvSpPr>
        <p:spPr>
          <a:xfrm>
            <a:off x="641350" y="523875"/>
            <a:ext cx="11330374" cy="505786"/>
          </a:xfrm>
        </p:spPr>
        <p:txBody>
          <a:bodyPr/>
          <a:lstStyle/>
          <a:p>
            <a:r>
              <a:rPr lang="en-US" dirty="0"/>
              <a:t>Evaluation &amp; Feedback Requirement: Applicable to Series</a:t>
            </a:r>
          </a:p>
        </p:txBody>
      </p:sp>
      <p:graphicFrame>
        <p:nvGraphicFramePr>
          <p:cNvPr id="5" name="Content Placeholder 4">
            <a:extLst>
              <a:ext uri="{FF2B5EF4-FFF2-40B4-BE49-F238E27FC236}">
                <a16:creationId xmlns:a16="http://schemas.microsoft.com/office/drawing/2014/main" id="{3D437C57-DA9E-C512-41BE-677B022582C0}"/>
              </a:ext>
            </a:extLst>
          </p:cNvPr>
          <p:cNvGraphicFramePr>
            <a:graphicFrameLocks noGrp="1"/>
          </p:cNvGraphicFramePr>
          <p:nvPr>
            <p:ph idx="1"/>
            <p:extLst>
              <p:ext uri="{D42A27DB-BD31-4B8C-83A1-F6EECF244321}">
                <p14:modId xmlns:p14="http://schemas.microsoft.com/office/powerpoint/2010/main" val="3300024639"/>
              </p:ext>
            </p:extLst>
          </p:nvPr>
        </p:nvGraphicFramePr>
        <p:xfrm>
          <a:off x="641350" y="1198709"/>
          <a:ext cx="11172585" cy="5458766"/>
        </p:xfrm>
        <a:graphic>
          <a:graphicData uri="http://schemas.openxmlformats.org/drawingml/2006/table">
            <a:tbl>
              <a:tblPr firstRow="1" firstCol="1" bandRow="1">
                <a:tableStyleId>{5C22544A-7EE6-4342-B048-85BDC9FD1C3A}</a:tableStyleId>
              </a:tblPr>
              <a:tblGrid>
                <a:gridCol w="998925">
                  <a:extLst>
                    <a:ext uri="{9D8B030D-6E8A-4147-A177-3AD203B41FA5}">
                      <a16:colId xmlns:a16="http://schemas.microsoft.com/office/drawing/2014/main" val="3972698993"/>
                    </a:ext>
                  </a:extLst>
                </a:gridCol>
                <a:gridCol w="2166898">
                  <a:extLst>
                    <a:ext uri="{9D8B030D-6E8A-4147-A177-3AD203B41FA5}">
                      <a16:colId xmlns:a16="http://schemas.microsoft.com/office/drawing/2014/main" val="1372772224"/>
                    </a:ext>
                  </a:extLst>
                </a:gridCol>
                <a:gridCol w="2051637">
                  <a:extLst>
                    <a:ext uri="{9D8B030D-6E8A-4147-A177-3AD203B41FA5}">
                      <a16:colId xmlns:a16="http://schemas.microsoft.com/office/drawing/2014/main" val="1746859739"/>
                    </a:ext>
                  </a:extLst>
                </a:gridCol>
                <a:gridCol w="2143845">
                  <a:extLst>
                    <a:ext uri="{9D8B030D-6E8A-4147-A177-3AD203B41FA5}">
                      <a16:colId xmlns:a16="http://schemas.microsoft.com/office/drawing/2014/main" val="2126053706"/>
                    </a:ext>
                  </a:extLst>
                </a:gridCol>
                <a:gridCol w="3811280">
                  <a:extLst>
                    <a:ext uri="{9D8B030D-6E8A-4147-A177-3AD203B41FA5}">
                      <a16:colId xmlns:a16="http://schemas.microsoft.com/office/drawing/2014/main" val="3705421726"/>
                    </a:ext>
                  </a:extLst>
                </a:gridCol>
              </a:tblGrid>
              <a:tr h="230265">
                <a:tc>
                  <a:txBody>
                    <a:bodyPr/>
                    <a:lstStyle/>
                    <a:p>
                      <a:pPr marL="0" marR="0">
                        <a:spcBef>
                          <a:spcPts val="0"/>
                        </a:spcBef>
                        <a:spcAft>
                          <a:spcPts val="0"/>
                        </a:spcAft>
                      </a:pPr>
                      <a:r>
                        <a:rPr lang="en-US" sz="1400">
                          <a:effectLst/>
                        </a:rPr>
                        <a:t>Mechanism</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Evaluation Method</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Participation Threshold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Feedback Method</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Implementation - Ideas/Options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4721108"/>
                  </a:ext>
                </a:extLst>
              </a:tr>
              <a:tr h="1313999">
                <a:tc>
                  <a:txBody>
                    <a:bodyPr/>
                    <a:lstStyle/>
                    <a:p>
                      <a:pPr marL="0" marR="0">
                        <a:spcBef>
                          <a:spcPts val="0"/>
                        </a:spcBef>
                        <a:spcAft>
                          <a:spcPts val="0"/>
                        </a:spcAft>
                      </a:pPr>
                      <a:r>
                        <a:rPr lang="en-US" sz="1400" dirty="0">
                          <a:effectLst/>
                        </a:rPr>
                        <a:t>Written responses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Learners write down what they have learned and indicate commitment to change or maintain an element of practice.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Learner writes a reflective statement and makes a commitment to change or maintain an element of practice.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Leader/facilitator summarizes what was discussed and best next steps for learners.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400" dirty="0">
                          <a:effectLst/>
                        </a:rPr>
                        <a:t>Eval after ever session (current)</a:t>
                      </a:r>
                    </a:p>
                    <a:p>
                      <a:pPr marL="285750" marR="0" indent="-285750">
                        <a:spcBef>
                          <a:spcPts val="0"/>
                        </a:spcBef>
                        <a:spcAft>
                          <a:spcPts val="0"/>
                        </a:spcAft>
                        <a:buFont typeface="Arial" panose="020B0604020202020204" pitchFamily="34" charset="0"/>
                        <a:buChar char="•"/>
                      </a:pPr>
                      <a:r>
                        <a:rPr lang="en-US" sz="1400" dirty="0">
                          <a:effectLst/>
                        </a:rPr>
                        <a:t>Meeting chat</a:t>
                      </a:r>
                    </a:p>
                    <a:p>
                      <a:pPr marL="285750" marR="0" indent="-28575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Learner journals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1363366"/>
                  </a:ext>
                </a:extLst>
              </a:tr>
              <a:tr h="1151324">
                <a:tc>
                  <a:txBody>
                    <a:bodyPr/>
                    <a:lstStyle/>
                    <a:p>
                      <a:pPr marL="0" marR="0">
                        <a:spcBef>
                          <a:spcPts val="0"/>
                        </a:spcBef>
                        <a:spcAft>
                          <a:spcPts val="0"/>
                        </a:spcAft>
                      </a:pPr>
                      <a:r>
                        <a:rPr lang="en-US" sz="1400">
                          <a:effectLst/>
                        </a:rPr>
                        <a:t>Case discussion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Learners asked to share with each other and group how they would approach the case at various stages.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Learner actively participates in the conversation as judged by a group leader or observer.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The outcome of the case is shared.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400" dirty="0">
                          <a:effectLst/>
                        </a:rPr>
                        <a:t>Course director attestation that outcome was shared</a:t>
                      </a:r>
                    </a:p>
                    <a:p>
                      <a:pPr marL="285750" marR="0" indent="-285750">
                        <a:spcBef>
                          <a:spcPts val="0"/>
                        </a:spcBef>
                        <a:spcAft>
                          <a:spcPts val="0"/>
                        </a:spcAft>
                        <a:buFont typeface="Arial" panose="020B0604020202020204" pitchFamily="34" charset="0"/>
                        <a:buChar char="•"/>
                      </a:pPr>
                      <a:r>
                        <a:rPr lang="en-US" sz="1400" dirty="0">
                          <a:effectLst/>
                        </a:rPr>
                        <a:t>Course facilitator sends summary of the discussion after the activity to learners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6106620"/>
                  </a:ext>
                </a:extLst>
              </a:tr>
              <a:tr h="1381589">
                <a:tc>
                  <a:txBody>
                    <a:bodyPr/>
                    <a:lstStyle/>
                    <a:p>
                      <a:pPr marL="0" marR="0">
                        <a:spcBef>
                          <a:spcPts val="0"/>
                        </a:spcBef>
                        <a:spcAft>
                          <a:spcPts val="0"/>
                        </a:spcAft>
                      </a:pPr>
                      <a:r>
                        <a:rPr lang="en-US" sz="1400" dirty="0">
                          <a:effectLst/>
                        </a:rPr>
                        <a:t>Audience response system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Learners select answers to provocative questions or  using the ARS. </a:t>
                      </a:r>
                      <a:r>
                        <a:rPr lang="en-US" sz="1400" u="sng" dirty="0">
                          <a:effectLst/>
                        </a:rPr>
                        <a:t>Must be traceable to the individual.</a:t>
                      </a:r>
                      <a:endParaRPr lang="en-US" sz="2400"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Learners engage adequately with an acceptable number of attempts. Threshold set by provider.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Answer to each question is shared in dialogue or writing, including rationale for correct answers with relevant citations.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You must be able to track individual responses. Our office need copies of the questions with the correct answers, rationales and citations.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rPr>
                        <a:t>Compliant options: </a:t>
                      </a:r>
                    </a:p>
                    <a:p>
                      <a:pPr marL="285750" marR="0" indent="-285750">
                        <a:spcBef>
                          <a:spcPts val="0"/>
                        </a:spcBef>
                        <a:spcAft>
                          <a:spcPts val="0"/>
                        </a:spcAft>
                        <a:buFont typeface="Arial" panose="020B0604020202020204" pitchFamily="34" charset="0"/>
                        <a:buChar char="•"/>
                      </a:pPr>
                      <a:r>
                        <a:rPr lang="en-US" sz="1400" dirty="0">
                          <a:effectLst/>
                        </a:rPr>
                        <a:t>Online quiz tool Kahoot </a:t>
                      </a:r>
                    </a:p>
                    <a:p>
                      <a:pPr marL="285750" marR="0" indent="-285750">
                        <a:spcBef>
                          <a:spcPts val="0"/>
                        </a:spcBef>
                        <a:spcAft>
                          <a:spcPts val="0"/>
                        </a:spcAft>
                        <a:buFont typeface="Arial" panose="020B0604020202020204" pitchFamily="34" charset="0"/>
                        <a:buChar char="•"/>
                      </a:pPr>
                      <a:r>
                        <a:rPr lang="en-US" sz="1400" dirty="0">
                          <a:effectLst/>
                        </a:rPr>
                        <a:t>Meeting chat </a:t>
                      </a:r>
                    </a:p>
                  </a:txBody>
                  <a:tcPr marL="68580" marR="68580" marT="0" marB="0"/>
                </a:tc>
                <a:extLst>
                  <a:ext uri="{0D108BD9-81ED-4DB2-BD59-A6C34878D82A}">
                    <a16:rowId xmlns:a16="http://schemas.microsoft.com/office/drawing/2014/main" val="3748744084"/>
                  </a:ext>
                </a:extLst>
              </a:tr>
              <a:tr h="1381589">
                <a:tc>
                  <a:txBody>
                    <a:bodyPr/>
                    <a:lstStyle/>
                    <a:p>
                      <a:pPr marL="0" marR="0">
                        <a:spcBef>
                          <a:spcPts val="0"/>
                        </a:spcBef>
                        <a:spcAft>
                          <a:spcPts val="0"/>
                        </a:spcAft>
                      </a:pPr>
                      <a:r>
                        <a:rPr lang="en-US" sz="1400">
                          <a:effectLst/>
                        </a:rPr>
                        <a:t>Quiz</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Learners complete answers to a quiz during or after an activity. </a:t>
                      </a:r>
                      <a:r>
                        <a:rPr lang="en-US" sz="1400" u="sng" dirty="0">
                          <a:effectLst/>
                        </a:rPr>
                        <a:t>Must be traceable to the individual.</a:t>
                      </a:r>
                      <a:endParaRPr lang="en-US" sz="2400"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Percent of correct answers set by provider.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Best answer to each question is discussed or shared, including rationale for correct answers with relevant citations.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You must be able to track individual responses. Our office need copies of the questions with the correct answers, rationales and citations.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rPr>
                        <a:t>Compliant options: </a:t>
                      </a:r>
                    </a:p>
                    <a:p>
                      <a:pPr marL="285750" marR="0" indent="-285750">
                        <a:spcBef>
                          <a:spcPts val="0"/>
                        </a:spcBef>
                        <a:spcAft>
                          <a:spcPts val="0"/>
                        </a:spcAft>
                        <a:buFont typeface="Arial" panose="020B0604020202020204" pitchFamily="34" charset="0"/>
                        <a:buChar char="•"/>
                      </a:pPr>
                      <a:r>
                        <a:rPr lang="en-US" sz="1400" dirty="0">
                          <a:effectLst/>
                        </a:rPr>
                        <a:t>Online quiz tool Kahoot </a:t>
                      </a:r>
                    </a:p>
                    <a:p>
                      <a:pPr marL="285750" marR="0" indent="-285750">
                        <a:spcBef>
                          <a:spcPts val="0"/>
                        </a:spcBef>
                        <a:spcAft>
                          <a:spcPts val="0"/>
                        </a:spcAft>
                        <a:buFont typeface="Arial" panose="020B0604020202020204" pitchFamily="34" charset="0"/>
                        <a:buChar char="•"/>
                      </a:pPr>
                      <a:r>
                        <a:rPr lang="en-US" sz="1400" dirty="0">
                          <a:effectLst/>
                        </a:rPr>
                        <a:t>Meeting chat </a:t>
                      </a:r>
                    </a:p>
                  </a:txBody>
                  <a:tcPr marL="68580" marR="68580" marT="0" marB="0"/>
                </a:tc>
                <a:extLst>
                  <a:ext uri="{0D108BD9-81ED-4DB2-BD59-A6C34878D82A}">
                    <a16:rowId xmlns:a16="http://schemas.microsoft.com/office/drawing/2014/main" val="660875158"/>
                  </a:ext>
                </a:extLst>
              </a:tr>
            </a:tbl>
          </a:graphicData>
        </a:graphic>
      </p:graphicFrame>
    </p:spTree>
    <p:extLst>
      <p:ext uri="{BB962C8B-B14F-4D97-AF65-F5344CB8AC3E}">
        <p14:creationId xmlns:p14="http://schemas.microsoft.com/office/powerpoint/2010/main" val="236713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63D5-0680-37C2-DE55-2A16B51349A0}"/>
              </a:ext>
            </a:extLst>
          </p:cNvPr>
          <p:cNvSpPr>
            <a:spLocks noGrp="1"/>
          </p:cNvSpPr>
          <p:nvPr>
            <p:ph type="title"/>
          </p:nvPr>
        </p:nvSpPr>
        <p:spPr>
          <a:xfrm>
            <a:off x="644525" y="509890"/>
            <a:ext cx="10902950" cy="591693"/>
          </a:xfrm>
        </p:spPr>
        <p:txBody>
          <a:bodyPr/>
          <a:lstStyle/>
          <a:p>
            <a:r>
              <a:rPr lang="en-US" dirty="0"/>
              <a:t>ACCME Examples of Reflective Statements</a:t>
            </a:r>
          </a:p>
        </p:txBody>
      </p:sp>
      <p:sp>
        <p:nvSpPr>
          <p:cNvPr id="3" name="Content Placeholder 2">
            <a:extLst>
              <a:ext uri="{FF2B5EF4-FFF2-40B4-BE49-F238E27FC236}">
                <a16:creationId xmlns:a16="http://schemas.microsoft.com/office/drawing/2014/main" id="{4CF8E741-9EC0-674F-0211-51764260309F}"/>
              </a:ext>
            </a:extLst>
          </p:cNvPr>
          <p:cNvSpPr>
            <a:spLocks noGrp="1"/>
          </p:cNvSpPr>
          <p:nvPr>
            <p:ph idx="1"/>
          </p:nvPr>
        </p:nvSpPr>
        <p:spPr/>
        <p:txBody>
          <a:bodyPr/>
          <a:lstStyle/>
          <a:p>
            <a:r>
              <a:rPr lang="en-US" b="1" dirty="0"/>
              <a:t>Example 1: </a:t>
            </a:r>
          </a:p>
          <a:p>
            <a:endParaRPr lang="en-US" dirty="0"/>
          </a:p>
          <a:p>
            <a:r>
              <a:rPr lang="en-US" dirty="0"/>
              <a:t>The provider plans a multi-day, large live activity that includes a wide variety of sessions (e.g., case discussion, didactic, skills-training). In the case discussion and skills-training sessions, </a:t>
            </a:r>
            <a:r>
              <a:rPr lang="en-US" b="1" u="sng" dirty="0"/>
              <a:t>facilitators manage the discussion/training and record those learners who demonstrate meaningful participation</a:t>
            </a:r>
            <a:r>
              <a:rPr lang="en-US" dirty="0"/>
              <a:t>. </a:t>
            </a:r>
          </a:p>
          <a:p>
            <a:endParaRPr lang="en-US" dirty="0"/>
          </a:p>
          <a:p>
            <a:r>
              <a:rPr lang="en-US" dirty="0"/>
              <a:t>To assess learning overall for the activity, learners are asked to keep a </a:t>
            </a:r>
            <a:r>
              <a:rPr lang="en-US" b="1" u="sng" dirty="0"/>
              <a:t>learning journal</a:t>
            </a:r>
            <a:r>
              <a:rPr lang="en-US" dirty="0"/>
              <a:t> and are given </a:t>
            </a:r>
            <a:r>
              <a:rPr lang="en-US" b="1" u="sng" dirty="0"/>
              <a:t>time at the start of each session</a:t>
            </a:r>
            <a:r>
              <a:rPr lang="en-US" dirty="0"/>
              <a:t> to record their intended learning goals, learning points achieved, and an intent to change as a result of the activity. </a:t>
            </a:r>
          </a:p>
          <a:p>
            <a:endParaRPr lang="en-US" dirty="0"/>
          </a:p>
          <a:p>
            <a:r>
              <a:rPr lang="en-US" dirty="0"/>
              <a:t>The </a:t>
            </a:r>
            <a:r>
              <a:rPr lang="en-US" b="1" u="sng" dirty="0"/>
              <a:t>learning journals are reviewed for completeness and suggested resources are provided back to the learners</a:t>
            </a:r>
          </a:p>
        </p:txBody>
      </p:sp>
    </p:spTree>
    <p:extLst>
      <p:ext uri="{BB962C8B-B14F-4D97-AF65-F5344CB8AC3E}">
        <p14:creationId xmlns:p14="http://schemas.microsoft.com/office/powerpoint/2010/main" val="4072934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96F0-15C7-A197-766D-6554F78CADF0}"/>
              </a:ext>
            </a:extLst>
          </p:cNvPr>
          <p:cNvSpPr>
            <a:spLocks noGrp="1"/>
          </p:cNvSpPr>
          <p:nvPr>
            <p:ph type="title"/>
          </p:nvPr>
        </p:nvSpPr>
        <p:spPr/>
        <p:txBody>
          <a:bodyPr/>
          <a:lstStyle/>
          <a:p>
            <a:r>
              <a:rPr lang="en-US" dirty="0"/>
              <a:t>ACCME Examples of Reflective Statements</a:t>
            </a:r>
          </a:p>
        </p:txBody>
      </p:sp>
      <p:sp>
        <p:nvSpPr>
          <p:cNvPr id="3" name="Content Placeholder 2">
            <a:extLst>
              <a:ext uri="{FF2B5EF4-FFF2-40B4-BE49-F238E27FC236}">
                <a16:creationId xmlns:a16="http://schemas.microsoft.com/office/drawing/2014/main" id="{BD5ED6AA-9BAD-600D-B47A-AE0C6E4D3E10}"/>
              </a:ext>
            </a:extLst>
          </p:cNvPr>
          <p:cNvSpPr>
            <a:spLocks noGrp="1"/>
          </p:cNvSpPr>
          <p:nvPr>
            <p:ph idx="1"/>
          </p:nvPr>
        </p:nvSpPr>
        <p:spPr/>
        <p:txBody>
          <a:bodyPr/>
          <a:lstStyle/>
          <a:p>
            <a:r>
              <a:rPr lang="en-US" b="1" dirty="0"/>
              <a:t>Example 2: </a:t>
            </a:r>
          </a:p>
          <a:p>
            <a:endParaRPr lang="en-US" b="1" dirty="0"/>
          </a:p>
          <a:p>
            <a:r>
              <a:rPr lang="en-US" dirty="0"/>
              <a:t>A provider convenes a live meeting to optimize communication with patients, with peers, and with students. </a:t>
            </a:r>
          </a:p>
          <a:p>
            <a:endParaRPr lang="en-US" dirty="0"/>
          </a:p>
          <a:p>
            <a:r>
              <a:rPr lang="en-US" dirty="0"/>
              <a:t>Each </a:t>
            </a:r>
            <a:r>
              <a:rPr lang="en-US" b="1" u="sng" dirty="0"/>
              <a:t>learner self-identifies the theme that they seek to pursue</a:t>
            </a:r>
            <a:r>
              <a:rPr lang="en-US" b="1" dirty="0"/>
              <a:t> </a:t>
            </a:r>
            <a:r>
              <a:rPr lang="en-US" dirty="0"/>
              <a:t>(such as optimal communication with patients) from the meeting agenda and </a:t>
            </a:r>
            <a:r>
              <a:rPr lang="en-US" b="1" u="sng" dirty="0"/>
              <a:t>completes a digital diary</a:t>
            </a:r>
            <a:r>
              <a:rPr lang="en-US" b="1" dirty="0"/>
              <a:t> </a:t>
            </a:r>
            <a:r>
              <a:rPr lang="en-US" dirty="0"/>
              <a:t>as they learn through the activity. </a:t>
            </a:r>
          </a:p>
          <a:p>
            <a:endParaRPr lang="en-US" dirty="0"/>
          </a:p>
          <a:p>
            <a:r>
              <a:rPr lang="en-US" dirty="0"/>
              <a:t>Those </a:t>
            </a:r>
            <a:r>
              <a:rPr lang="en-US" b="1" u="sng" dirty="0"/>
              <a:t>statements are reviewed for appropriateness and inadequate reflective statements are remediated</a:t>
            </a:r>
            <a:r>
              <a:rPr lang="en-US" dirty="0"/>
              <a:t>. </a:t>
            </a:r>
          </a:p>
        </p:txBody>
      </p:sp>
    </p:spTree>
    <p:extLst>
      <p:ext uri="{BB962C8B-B14F-4D97-AF65-F5344CB8AC3E}">
        <p14:creationId xmlns:p14="http://schemas.microsoft.com/office/powerpoint/2010/main" val="385379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3F4507-1A52-3B49-A47A-AEF11172DED5}"/>
              </a:ext>
            </a:extLst>
          </p:cNvPr>
          <p:cNvSpPr>
            <a:spLocks noGrp="1"/>
          </p:cNvSpPr>
          <p:nvPr>
            <p:ph type="title"/>
          </p:nvPr>
        </p:nvSpPr>
        <p:spPr>
          <a:xfrm>
            <a:off x="1174750" y="449473"/>
            <a:ext cx="2206625" cy="581025"/>
          </a:xfrm>
        </p:spPr>
        <p:txBody>
          <a:bodyPr/>
          <a:lstStyle/>
          <a:p>
            <a:r>
              <a:rPr lang="en-US" dirty="0"/>
              <a:t>Agenda</a:t>
            </a:r>
          </a:p>
        </p:txBody>
      </p:sp>
      <p:sp>
        <p:nvSpPr>
          <p:cNvPr id="3" name="Content Placeholder 2">
            <a:extLst>
              <a:ext uri="{FF2B5EF4-FFF2-40B4-BE49-F238E27FC236}">
                <a16:creationId xmlns:a16="http://schemas.microsoft.com/office/drawing/2014/main" id="{3D248E56-61CB-CB43-BCA5-E10B505A5A18}"/>
              </a:ext>
            </a:extLst>
          </p:cNvPr>
          <p:cNvSpPr>
            <a:spLocks noGrp="1"/>
          </p:cNvSpPr>
          <p:nvPr>
            <p:ph idx="1"/>
          </p:nvPr>
        </p:nvSpPr>
        <p:spPr>
          <a:xfrm>
            <a:off x="1147494" y="1030497"/>
            <a:ext cx="10220862" cy="5681199"/>
          </a:xfrm>
        </p:spPr>
        <p:txBody>
          <a:bodyPr/>
          <a:lstStyle/>
          <a:p>
            <a:pPr marL="342900" indent="-342900">
              <a:buFont typeface="Arial" panose="020B0604020202020204" pitchFamily="34" charset="0"/>
              <a:buChar char="•"/>
            </a:pPr>
            <a:r>
              <a:rPr lang="en-US" dirty="0"/>
              <a:t>Welcome &amp; Introductions</a:t>
            </a:r>
          </a:p>
          <a:p>
            <a:pPr marL="342900" indent="-342900">
              <a:buFont typeface="Arial" panose="020B0604020202020204" pitchFamily="34" charset="0"/>
              <a:buChar char="•"/>
            </a:pPr>
            <a:r>
              <a:rPr lang="en-US" dirty="0"/>
              <a:t>Reminders: Important Dates and Upcoming Meetings</a:t>
            </a:r>
          </a:p>
          <a:p>
            <a:pPr marL="342900" indent="-342900">
              <a:buFont typeface="Arial" panose="020B0604020202020204" pitchFamily="34" charset="0"/>
              <a:buChar char="•"/>
            </a:pPr>
            <a:r>
              <a:rPr lang="en-US" dirty="0"/>
              <a:t>What MOC is &amp; why physicians need it</a:t>
            </a:r>
          </a:p>
          <a:p>
            <a:pPr marL="342900" indent="-342900">
              <a:buFont typeface="Arial" panose="020B0604020202020204" pitchFamily="34" charset="0"/>
              <a:buChar char="•"/>
            </a:pPr>
            <a:r>
              <a:rPr lang="en-US" dirty="0"/>
              <a:t>MGB Process for reporting credit</a:t>
            </a:r>
          </a:p>
          <a:p>
            <a:pPr marL="342900" indent="-342900">
              <a:buFont typeface="Arial" panose="020B0604020202020204" pitchFamily="34" charset="0"/>
              <a:buChar char="•"/>
            </a:pPr>
            <a:r>
              <a:rPr lang="en-US" dirty="0"/>
              <a:t>Evaluation and Feedback Requirement: ABIM, ABP, ABOHNS</a:t>
            </a:r>
          </a:p>
          <a:p>
            <a:pPr marL="804863" lvl="1" indent="-342900"/>
            <a:r>
              <a:rPr lang="en-US" dirty="0"/>
              <a:t>Review requirements &amp; current process</a:t>
            </a:r>
          </a:p>
          <a:p>
            <a:pPr marL="804863" lvl="1" indent="-342900"/>
            <a:r>
              <a:rPr lang="en-US" dirty="0"/>
              <a:t>Review other ways to meet requirements</a:t>
            </a:r>
          </a:p>
          <a:p>
            <a:pPr marL="342900" indent="-342900">
              <a:buFont typeface="Arial" panose="020B0604020202020204" pitchFamily="34" charset="0"/>
              <a:buChar char="•"/>
            </a:pPr>
            <a:r>
              <a:rPr lang="en-US" b="1" dirty="0"/>
              <a:t>Discussion</a:t>
            </a:r>
          </a:p>
          <a:p>
            <a:pPr marL="804863" lvl="1" indent="-342900"/>
            <a:r>
              <a:rPr lang="en-US" dirty="0"/>
              <a:t>Discuss barriers</a:t>
            </a:r>
          </a:p>
          <a:p>
            <a:pPr marL="804863" lvl="1" indent="-342900"/>
            <a:r>
              <a:rPr lang="en-US" dirty="0"/>
              <a:t>Brainstorm ways to meet requirements</a:t>
            </a:r>
          </a:p>
          <a:p>
            <a:pPr marL="804863" lvl="1" indent="-342900"/>
            <a:endParaRPr lang="en-US" sz="1800" dirty="0"/>
          </a:p>
          <a:p>
            <a:pPr algn="ctr"/>
            <a:r>
              <a:rPr lang="en-US" sz="1600" i="1" dirty="0"/>
              <a:t>Please send  questions to </a:t>
            </a:r>
            <a:r>
              <a:rPr lang="en-US" sz="1600" i="1" dirty="0">
                <a:hlinkClick r:id="rId6"/>
              </a:rPr>
              <a:t>PartnersCPD@partners.org</a:t>
            </a:r>
            <a:endParaRPr lang="en-US" sz="1600" i="1" dirty="0"/>
          </a:p>
          <a:p>
            <a:pPr algn="ctr"/>
            <a:r>
              <a:rPr lang="en-US" sz="1600" i="1" dirty="0"/>
              <a:t>This webinar is being recorded and slides will be available on our website</a:t>
            </a:r>
          </a:p>
        </p:txBody>
      </p:sp>
      <p:pic>
        <p:nvPicPr>
          <p:cNvPr id="12" name="Picture 11">
            <a:extLst>
              <a:ext uri="{FF2B5EF4-FFF2-40B4-BE49-F238E27FC236}">
                <a16:creationId xmlns:a16="http://schemas.microsoft.com/office/drawing/2014/main" id="{57744C47-1FC9-4622-9503-6336BBEFF690}"/>
              </a:ext>
            </a:extLst>
          </p:cNvPr>
          <p:cNvPicPr>
            <a:picLocks noChangeAspect="1"/>
          </p:cNvPicPr>
          <p:nvPr/>
        </p:nvPicPr>
        <p:blipFill>
          <a:blip r:embed="rId7"/>
          <a:stretch>
            <a:fillRect/>
          </a:stretch>
        </p:blipFill>
        <p:spPr>
          <a:xfrm>
            <a:off x="9134475" y="580605"/>
            <a:ext cx="2505822" cy="2505822"/>
          </a:xfrm>
          <a:prstGeom prst="rect">
            <a:avLst/>
          </a:prstGeom>
        </p:spPr>
      </p:pic>
    </p:spTree>
    <p:extLst>
      <p:ext uri="{BB962C8B-B14F-4D97-AF65-F5344CB8AC3E}">
        <p14:creationId xmlns:p14="http://schemas.microsoft.com/office/powerpoint/2010/main" val="379927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9704-5C3F-7E40-DAAA-5C7C53E9DA34}"/>
              </a:ext>
            </a:extLst>
          </p:cNvPr>
          <p:cNvSpPr>
            <a:spLocks noGrp="1"/>
          </p:cNvSpPr>
          <p:nvPr>
            <p:ph type="title"/>
          </p:nvPr>
        </p:nvSpPr>
        <p:spPr/>
        <p:txBody>
          <a:bodyPr/>
          <a:lstStyle/>
          <a:p>
            <a:r>
              <a:rPr lang="en-US" dirty="0"/>
              <a:t>ACCME Examples of Reflective Statements</a:t>
            </a:r>
          </a:p>
        </p:txBody>
      </p:sp>
      <p:sp>
        <p:nvSpPr>
          <p:cNvPr id="3" name="Content Placeholder 2">
            <a:extLst>
              <a:ext uri="{FF2B5EF4-FFF2-40B4-BE49-F238E27FC236}">
                <a16:creationId xmlns:a16="http://schemas.microsoft.com/office/drawing/2014/main" id="{4C0C521A-D88B-3AA3-5619-8CA3B48D9E69}"/>
              </a:ext>
            </a:extLst>
          </p:cNvPr>
          <p:cNvSpPr>
            <a:spLocks noGrp="1"/>
          </p:cNvSpPr>
          <p:nvPr>
            <p:ph idx="1"/>
          </p:nvPr>
        </p:nvSpPr>
        <p:spPr/>
        <p:txBody>
          <a:bodyPr/>
          <a:lstStyle/>
          <a:p>
            <a:r>
              <a:rPr lang="en-US" b="1" dirty="0"/>
              <a:t>Example 3: </a:t>
            </a:r>
          </a:p>
          <a:p>
            <a:endParaRPr lang="en-US" dirty="0"/>
          </a:p>
          <a:p>
            <a:r>
              <a:rPr lang="en-US" dirty="0"/>
              <a:t>A provider plans a large annual meeting with a range of content related to a specific specialty field. The meeting has tracks that help learners select the sessions that meet their own learning needs. </a:t>
            </a:r>
          </a:p>
          <a:p>
            <a:endParaRPr lang="en-US" b="1" u="sng" dirty="0"/>
          </a:p>
          <a:p>
            <a:r>
              <a:rPr lang="en-US" b="1" u="sng" dirty="0"/>
              <a:t>Learners are asked to write one or more reflective statements linking their own needs with the content in the track</a:t>
            </a:r>
            <a:r>
              <a:rPr lang="en-US" dirty="0"/>
              <a:t>. </a:t>
            </a:r>
          </a:p>
          <a:p>
            <a:endParaRPr lang="en-US" dirty="0"/>
          </a:p>
          <a:p>
            <a:r>
              <a:rPr lang="en-US" dirty="0"/>
              <a:t>Key </a:t>
            </a:r>
            <a:r>
              <a:rPr lang="en-US" b="1" u="sng" dirty="0"/>
              <a:t>faculty from each track review the reflective statements for appropriateness and provide feedback to individual learners</a:t>
            </a:r>
            <a:r>
              <a:rPr lang="en-US" dirty="0"/>
              <a:t>.</a:t>
            </a:r>
          </a:p>
          <a:p>
            <a:endParaRPr lang="en-US" dirty="0"/>
          </a:p>
        </p:txBody>
      </p:sp>
    </p:spTree>
    <p:extLst>
      <p:ext uri="{BB962C8B-B14F-4D97-AF65-F5344CB8AC3E}">
        <p14:creationId xmlns:p14="http://schemas.microsoft.com/office/powerpoint/2010/main" val="3174733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31C3-CB8C-C73D-FA10-D09BED758A9D}"/>
              </a:ext>
            </a:extLst>
          </p:cNvPr>
          <p:cNvSpPr>
            <a:spLocks noGrp="1"/>
          </p:cNvSpPr>
          <p:nvPr>
            <p:ph type="title"/>
          </p:nvPr>
        </p:nvSpPr>
        <p:spPr/>
        <p:txBody>
          <a:bodyPr/>
          <a:lstStyle/>
          <a:p>
            <a:r>
              <a:rPr lang="en-US" dirty="0"/>
              <a:t>ACCME Examples of Reflective Statements</a:t>
            </a:r>
          </a:p>
        </p:txBody>
      </p:sp>
      <p:sp>
        <p:nvSpPr>
          <p:cNvPr id="3" name="Content Placeholder 2">
            <a:extLst>
              <a:ext uri="{FF2B5EF4-FFF2-40B4-BE49-F238E27FC236}">
                <a16:creationId xmlns:a16="http://schemas.microsoft.com/office/drawing/2014/main" id="{0917BED5-A794-ABD8-5A4B-BBCD6893ED34}"/>
              </a:ext>
            </a:extLst>
          </p:cNvPr>
          <p:cNvSpPr>
            <a:spLocks noGrp="1"/>
          </p:cNvSpPr>
          <p:nvPr>
            <p:ph idx="1"/>
          </p:nvPr>
        </p:nvSpPr>
        <p:spPr/>
        <p:txBody>
          <a:bodyPr/>
          <a:lstStyle/>
          <a:p>
            <a:r>
              <a:rPr lang="en-US" b="1" dirty="0"/>
              <a:t>Example 4: </a:t>
            </a:r>
          </a:p>
          <a:p>
            <a:endParaRPr lang="en-US" b="1" dirty="0"/>
          </a:p>
          <a:p>
            <a:r>
              <a:rPr lang="en-US" dirty="0"/>
              <a:t>A provider plans a large annual meeting with a range of content related to a specific specialty field. Learners are asked to choose 10 sessions reflective of their top learning priorities and to </a:t>
            </a:r>
            <a:r>
              <a:rPr lang="en-US" b="1" u="sng" dirty="0"/>
              <a:t>keep track of at least one key learning point from each of the sessions</a:t>
            </a:r>
            <a:r>
              <a:rPr lang="en-US" dirty="0"/>
              <a:t>. </a:t>
            </a:r>
          </a:p>
          <a:p>
            <a:endParaRPr lang="en-US" dirty="0"/>
          </a:p>
          <a:p>
            <a:r>
              <a:rPr lang="en-US" dirty="0"/>
              <a:t>Toward the end of the meeting, a special homeroom-style session is held where </a:t>
            </a:r>
            <a:r>
              <a:rPr lang="en-US" b="1" u="sng" dirty="0"/>
              <a:t>learners share their top patient problems, their key learning points, and discuss</a:t>
            </a:r>
            <a:r>
              <a:rPr lang="en-US" b="1" dirty="0"/>
              <a:t> </a:t>
            </a:r>
            <a:r>
              <a:rPr lang="en-US" dirty="0"/>
              <a:t>with their colleagues. </a:t>
            </a:r>
          </a:p>
          <a:p>
            <a:endParaRPr lang="en-US" b="1" u="sng" dirty="0"/>
          </a:p>
          <a:p>
            <a:r>
              <a:rPr lang="en-US" b="1" u="sng" dirty="0"/>
              <a:t>Faculty members review learning points and attest to engagement</a:t>
            </a:r>
            <a:r>
              <a:rPr lang="en-US" b="1" dirty="0"/>
              <a:t>. </a:t>
            </a:r>
          </a:p>
        </p:txBody>
      </p:sp>
    </p:spTree>
    <p:extLst>
      <p:ext uri="{BB962C8B-B14F-4D97-AF65-F5344CB8AC3E}">
        <p14:creationId xmlns:p14="http://schemas.microsoft.com/office/powerpoint/2010/main" val="4117757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4431-5E50-E29B-B4A3-1320645ACBD8}"/>
              </a:ext>
            </a:extLst>
          </p:cNvPr>
          <p:cNvSpPr>
            <a:spLocks noGrp="1"/>
          </p:cNvSpPr>
          <p:nvPr>
            <p:ph type="title"/>
          </p:nvPr>
        </p:nvSpPr>
        <p:spPr/>
        <p:txBody>
          <a:bodyPr/>
          <a:lstStyle/>
          <a:p>
            <a:r>
              <a:rPr lang="en-US" dirty="0"/>
              <a:t>ACCME Examples of Reflective Statements</a:t>
            </a:r>
          </a:p>
        </p:txBody>
      </p:sp>
      <p:sp>
        <p:nvSpPr>
          <p:cNvPr id="3" name="Content Placeholder 2">
            <a:extLst>
              <a:ext uri="{FF2B5EF4-FFF2-40B4-BE49-F238E27FC236}">
                <a16:creationId xmlns:a16="http://schemas.microsoft.com/office/drawing/2014/main" id="{AF3742C3-1EB2-6892-6989-8542240829E7}"/>
              </a:ext>
            </a:extLst>
          </p:cNvPr>
          <p:cNvSpPr>
            <a:spLocks noGrp="1"/>
          </p:cNvSpPr>
          <p:nvPr>
            <p:ph idx="1"/>
          </p:nvPr>
        </p:nvSpPr>
        <p:spPr/>
        <p:txBody>
          <a:bodyPr/>
          <a:lstStyle/>
          <a:p>
            <a:r>
              <a:rPr lang="en-US" b="1" dirty="0"/>
              <a:t>Example 5: </a:t>
            </a:r>
          </a:p>
          <a:p>
            <a:endParaRPr lang="en-US" dirty="0"/>
          </a:p>
          <a:p>
            <a:r>
              <a:rPr lang="en-US" dirty="0"/>
              <a:t>The provider develops a 3-day workshop focused on improving quality of care for children with chronic musculoskeletal disability. </a:t>
            </a:r>
          </a:p>
          <a:p>
            <a:endParaRPr lang="en-US" dirty="0"/>
          </a:p>
          <a:p>
            <a:r>
              <a:rPr lang="en-US" dirty="0"/>
              <a:t>The program includes a didactic focus on management of acute rheumatologic presentations, a series of case presentations, and a skill development program about effective application of orthopedic casts. </a:t>
            </a:r>
          </a:p>
          <a:p>
            <a:endParaRPr lang="en-US" dirty="0"/>
          </a:p>
          <a:p>
            <a:r>
              <a:rPr lang="en-US" dirty="0"/>
              <a:t>The participation of the learners in the program is verified, and </a:t>
            </a:r>
            <a:r>
              <a:rPr lang="en-US" b="1" u="sng" dirty="0"/>
              <a:t>learners are asked to complete a series of reflective statements</a:t>
            </a:r>
            <a:r>
              <a:rPr lang="en-US" b="1" dirty="0"/>
              <a:t> </a:t>
            </a:r>
            <a:r>
              <a:rPr lang="en-US" dirty="0"/>
              <a:t>about what they learned and what they will change. </a:t>
            </a:r>
          </a:p>
          <a:p>
            <a:endParaRPr lang="en-US" dirty="0"/>
          </a:p>
          <a:p>
            <a:r>
              <a:rPr lang="en-US" dirty="0"/>
              <a:t>Those </a:t>
            </a:r>
            <a:r>
              <a:rPr lang="en-US" b="1" u="sng" dirty="0"/>
              <a:t>statements are reviewed for appropriateness and inadequate reflective statements are remediated</a:t>
            </a:r>
            <a:r>
              <a:rPr lang="en-US" dirty="0"/>
              <a:t>. </a:t>
            </a:r>
          </a:p>
        </p:txBody>
      </p:sp>
    </p:spTree>
    <p:extLst>
      <p:ext uri="{BB962C8B-B14F-4D97-AF65-F5344CB8AC3E}">
        <p14:creationId xmlns:p14="http://schemas.microsoft.com/office/powerpoint/2010/main" val="310950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049B-1475-0AEA-8735-4E2C6795B178}"/>
              </a:ext>
            </a:extLst>
          </p:cNvPr>
          <p:cNvSpPr>
            <a:spLocks noGrp="1"/>
          </p:cNvSpPr>
          <p:nvPr>
            <p:ph type="title"/>
          </p:nvPr>
        </p:nvSpPr>
        <p:spPr/>
        <p:txBody>
          <a:bodyPr/>
          <a:lstStyle/>
          <a:p>
            <a:r>
              <a:rPr lang="en-US" dirty="0"/>
              <a:t>ACCME Examples of Reflective Statements</a:t>
            </a:r>
          </a:p>
        </p:txBody>
      </p:sp>
      <p:sp>
        <p:nvSpPr>
          <p:cNvPr id="3" name="Content Placeholder 2">
            <a:extLst>
              <a:ext uri="{FF2B5EF4-FFF2-40B4-BE49-F238E27FC236}">
                <a16:creationId xmlns:a16="http://schemas.microsoft.com/office/drawing/2014/main" id="{EC2E8B68-A68E-0FCE-10EB-F1DE0BCEBFDE}"/>
              </a:ext>
            </a:extLst>
          </p:cNvPr>
          <p:cNvSpPr>
            <a:spLocks noGrp="1"/>
          </p:cNvSpPr>
          <p:nvPr>
            <p:ph idx="1"/>
          </p:nvPr>
        </p:nvSpPr>
        <p:spPr/>
        <p:txBody>
          <a:bodyPr/>
          <a:lstStyle/>
          <a:p>
            <a:r>
              <a:rPr lang="en-US" b="1" dirty="0"/>
              <a:t>Example 6: </a:t>
            </a:r>
          </a:p>
          <a:p>
            <a:endParaRPr lang="en-US" b="1" dirty="0"/>
          </a:p>
          <a:p>
            <a:r>
              <a:rPr lang="en-US" dirty="0"/>
              <a:t>A provider convenes a half-day live program focused on optimizing palliative care that includes a variety of case presentations, discussions, and interviews with patients. </a:t>
            </a:r>
          </a:p>
          <a:p>
            <a:endParaRPr lang="en-US" dirty="0"/>
          </a:p>
          <a:p>
            <a:r>
              <a:rPr lang="en-US" dirty="0"/>
              <a:t>At the conclusion of the activity, learners are provided with the learning objectives for the activity and asked to </a:t>
            </a:r>
            <a:r>
              <a:rPr lang="en-US" b="1" u="sng" dirty="0"/>
              <a:t>document their own reflective statements and intent to change</a:t>
            </a:r>
            <a:r>
              <a:rPr lang="en-US" dirty="0"/>
              <a:t>. </a:t>
            </a:r>
          </a:p>
          <a:p>
            <a:endParaRPr lang="en-US" dirty="0"/>
          </a:p>
          <a:p>
            <a:r>
              <a:rPr lang="en-US" dirty="0"/>
              <a:t>The group reconvenes to </a:t>
            </a:r>
            <a:r>
              <a:rPr lang="en-US" b="1" u="sng" dirty="0"/>
              <a:t>discuss and share what they wrote for these statements and give feedback to each other</a:t>
            </a:r>
            <a:r>
              <a:rPr lang="en-US" u="sng" dirty="0"/>
              <a:t>.</a:t>
            </a:r>
            <a:endParaRPr lang="en-US" dirty="0"/>
          </a:p>
          <a:p>
            <a:endParaRPr lang="en-US" dirty="0"/>
          </a:p>
          <a:p>
            <a:r>
              <a:rPr lang="en-US" dirty="0"/>
              <a:t>A </a:t>
            </a:r>
            <a:r>
              <a:rPr lang="en-US" b="1" u="sng" dirty="0"/>
              <a:t>facilitator confirms that each learner engaged and participated in this discussion and peer-feedback</a:t>
            </a:r>
            <a:r>
              <a:rPr lang="en-US" dirty="0"/>
              <a:t>.</a:t>
            </a:r>
          </a:p>
        </p:txBody>
      </p:sp>
    </p:spTree>
    <p:extLst>
      <p:ext uri="{BB962C8B-B14F-4D97-AF65-F5344CB8AC3E}">
        <p14:creationId xmlns:p14="http://schemas.microsoft.com/office/powerpoint/2010/main" val="773501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5010-983B-1FD9-80D4-0A3B680DCA0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2D1E9F5C-C694-0F59-E73B-8849EC6F0390}"/>
              </a:ext>
            </a:extLst>
          </p:cNvPr>
          <p:cNvSpPr>
            <a:spLocks noGrp="1"/>
          </p:cNvSpPr>
          <p:nvPr>
            <p:ph idx="1"/>
          </p:nvPr>
        </p:nvSpPr>
        <p:spPr/>
        <p:txBody>
          <a:bodyPr/>
          <a:lstStyle/>
          <a:p>
            <a:pPr marL="804863" lvl="1" indent="-342900"/>
            <a:r>
              <a:rPr lang="en-US" b="1" dirty="0"/>
              <a:t>All Boards</a:t>
            </a:r>
          </a:p>
          <a:p>
            <a:pPr marL="1031875" lvl="2" indent="-342900"/>
            <a:r>
              <a:rPr lang="en-US" dirty="0"/>
              <a:t>What would be most useful for your physician learners?</a:t>
            </a:r>
          </a:p>
          <a:p>
            <a:pPr marL="1031875" lvl="2" indent="-342900"/>
            <a:r>
              <a:rPr lang="en-US" dirty="0"/>
              <a:t>What do you need our help with?</a:t>
            </a:r>
          </a:p>
          <a:p>
            <a:pPr marL="1031875" lvl="2" indent="-342900"/>
            <a:r>
              <a:rPr lang="en-US" dirty="0"/>
              <a:t>What are barriers to including MOC in your series?</a:t>
            </a:r>
          </a:p>
        </p:txBody>
      </p:sp>
    </p:spTree>
    <p:extLst>
      <p:ext uri="{BB962C8B-B14F-4D97-AF65-F5344CB8AC3E}">
        <p14:creationId xmlns:p14="http://schemas.microsoft.com/office/powerpoint/2010/main" val="324776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5010-983B-1FD9-80D4-0A3B680DCA0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2D1E9F5C-C694-0F59-E73B-8849EC6F0390}"/>
              </a:ext>
            </a:extLst>
          </p:cNvPr>
          <p:cNvSpPr>
            <a:spLocks noGrp="1"/>
          </p:cNvSpPr>
          <p:nvPr>
            <p:ph idx="1"/>
          </p:nvPr>
        </p:nvSpPr>
        <p:spPr/>
        <p:txBody>
          <a:bodyPr/>
          <a:lstStyle/>
          <a:p>
            <a:pPr lvl="1" indent="0">
              <a:buNone/>
            </a:pPr>
            <a:endParaRPr lang="en-US" sz="1000" dirty="0"/>
          </a:p>
          <a:p>
            <a:pPr marL="804863" lvl="1" indent="-342900"/>
            <a:r>
              <a:rPr lang="en-US" b="1" dirty="0"/>
              <a:t>ABIM, ABP and ABOHNS – Evaluation and Feedback Requirement</a:t>
            </a:r>
          </a:p>
          <a:p>
            <a:pPr marL="1031875" lvl="2" indent="-342900"/>
            <a:r>
              <a:rPr lang="en-US" dirty="0"/>
              <a:t>Do other options for meeting evaluation and feedback requirements apply to your sessions?</a:t>
            </a:r>
          </a:p>
          <a:p>
            <a:pPr marL="1031875" lvl="2" indent="-342900"/>
            <a:r>
              <a:rPr lang="en-US" dirty="0"/>
              <a:t>What are you already doing in your sessions that could meet requirements?</a:t>
            </a:r>
          </a:p>
          <a:p>
            <a:pPr marL="1031875" lvl="2" indent="-342900"/>
            <a:r>
              <a:rPr lang="en-US" dirty="0"/>
              <a:t>Are there small tweaks you can make so that sessions met the requirements?</a:t>
            </a:r>
          </a:p>
          <a:p>
            <a:pPr marL="1031875" lvl="2" indent="-342900"/>
            <a:r>
              <a:rPr lang="en-US" dirty="0"/>
              <a:t>What are barriers for evaluation and feedback? </a:t>
            </a:r>
          </a:p>
          <a:p>
            <a:endParaRPr lang="en-US" dirty="0"/>
          </a:p>
        </p:txBody>
      </p:sp>
    </p:spTree>
    <p:extLst>
      <p:ext uri="{BB962C8B-B14F-4D97-AF65-F5344CB8AC3E}">
        <p14:creationId xmlns:p14="http://schemas.microsoft.com/office/powerpoint/2010/main" val="3300191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30FA1-F7BE-486F-BCDA-4DB2B1B1E143}"/>
              </a:ext>
            </a:extLst>
          </p:cNvPr>
          <p:cNvPicPr>
            <a:picLocks noChangeAspect="1"/>
          </p:cNvPicPr>
          <p:nvPr/>
        </p:nvPicPr>
        <p:blipFill>
          <a:blip r:embed="rId2"/>
          <a:stretch>
            <a:fillRect/>
          </a:stretch>
        </p:blipFill>
        <p:spPr>
          <a:xfrm>
            <a:off x="3395662" y="728662"/>
            <a:ext cx="5400675" cy="5400675"/>
          </a:xfrm>
          <a:prstGeom prst="rect">
            <a:avLst/>
          </a:prstGeom>
        </p:spPr>
      </p:pic>
    </p:spTree>
    <p:extLst>
      <p:ext uri="{BB962C8B-B14F-4D97-AF65-F5344CB8AC3E}">
        <p14:creationId xmlns:p14="http://schemas.microsoft.com/office/powerpoint/2010/main" val="661059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953329" y="835309"/>
            <a:ext cx="9163050" cy="536575"/>
          </a:xfrm>
        </p:spPr>
        <p:txBody>
          <a:bodyPr/>
          <a:lstStyle/>
          <a:p>
            <a:pPr>
              <a:lnSpc>
                <a:spcPct val="110000"/>
              </a:lnSpc>
            </a:pPr>
            <a:r>
              <a:rPr lang="en-US" dirty="0"/>
              <a:t>Thank you for attending today’s meeting!</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953329" y="2012090"/>
            <a:ext cx="8388203" cy="2689392"/>
          </a:xfrm>
        </p:spPr>
        <p:txBody>
          <a:bodyPr/>
          <a:lstStyle/>
          <a:p>
            <a:pPr marL="285750" indent="-285750">
              <a:lnSpc>
                <a:spcPct val="200000"/>
              </a:lnSpc>
              <a:buFont typeface="Arial" panose="020B0604020202020204" pitchFamily="34" charset="0"/>
              <a:buChar char="•"/>
            </a:pPr>
            <a:r>
              <a:rPr lang="en-US" dirty="0"/>
              <a:t>We will email you with 3-4 options for eval and feedback</a:t>
            </a:r>
          </a:p>
          <a:p>
            <a:pPr marL="285750" indent="-285750">
              <a:lnSpc>
                <a:spcPct val="200000"/>
              </a:lnSpc>
              <a:buFont typeface="Arial" panose="020B0604020202020204" pitchFamily="34" charset="0"/>
              <a:buChar char="•"/>
            </a:pPr>
            <a:r>
              <a:rPr lang="en-US" dirty="0"/>
              <a:t>We will email you with our next webinar date</a:t>
            </a:r>
          </a:p>
          <a:p>
            <a:pPr marL="285750" indent="-285750">
              <a:lnSpc>
                <a:spcPct val="200000"/>
              </a:lnSpc>
              <a:buFont typeface="Arial" panose="020B0604020202020204" pitchFamily="34" charset="0"/>
              <a:buChar char="•"/>
            </a:pPr>
            <a:r>
              <a:rPr lang="en-US" dirty="0"/>
              <a:t>Reminder to please send all questions to </a:t>
            </a:r>
            <a:r>
              <a:rPr lang="en-US" dirty="0">
                <a:hlinkClick r:id="rId6"/>
              </a:rPr>
              <a:t>PartnersCPD@partners.org</a:t>
            </a:r>
            <a:endParaRPr lang="en-US" dirty="0"/>
          </a:p>
          <a:p>
            <a:pPr marL="285750" indent="-285750">
              <a:lnSpc>
                <a:spcPct val="200000"/>
              </a:lnSpc>
              <a:buFont typeface="Arial" panose="020B0604020202020204" pitchFamily="34" charset="0"/>
              <a:buChar char="•"/>
            </a:pPr>
            <a:r>
              <a:rPr lang="en-US" dirty="0"/>
              <a:t>These slides will be available on the C</a:t>
            </a:r>
            <a:r>
              <a:rPr lang="en-US" dirty="0">
                <a:ea typeface="+mn-lt"/>
                <a:cs typeface="+mn-lt"/>
              </a:rPr>
              <a:t>ourse Coordinator Virtual Community: </a:t>
            </a:r>
            <a:r>
              <a:rPr lang="en-US" dirty="0">
                <a:ea typeface="+mn-lt"/>
                <a:cs typeface="+mn-lt"/>
                <a:hlinkClick r:id="rId7"/>
              </a:rPr>
              <a:t>https://cpd.partners.org/series-coordinators</a:t>
            </a:r>
            <a:endParaRPr lang="en-US" b="1" dirty="0"/>
          </a:p>
          <a:p>
            <a:pPr marL="342900" indent="-34290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98B31729-788B-4F45-88EF-CF831AA4AA11}"/>
              </a:ext>
            </a:extLst>
          </p:cNvPr>
          <p:cNvPicPr>
            <a:picLocks noChangeAspect="1"/>
          </p:cNvPicPr>
          <p:nvPr/>
        </p:nvPicPr>
        <p:blipFill>
          <a:blip r:embed="rId8"/>
          <a:stretch>
            <a:fillRect/>
          </a:stretch>
        </p:blipFill>
        <p:spPr>
          <a:xfrm>
            <a:off x="9341532" y="3695188"/>
            <a:ext cx="2667000" cy="2667000"/>
          </a:xfrm>
          <a:prstGeom prst="rect">
            <a:avLst/>
          </a:prstGeom>
        </p:spPr>
      </p:pic>
    </p:spTree>
    <p:extLst>
      <p:ext uri="{BB962C8B-B14F-4D97-AF65-F5344CB8AC3E}">
        <p14:creationId xmlns:p14="http://schemas.microsoft.com/office/powerpoint/2010/main" val="1389438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CEE3-1C3E-BD44-1C45-3336D671C069}"/>
              </a:ext>
            </a:extLst>
          </p:cNvPr>
          <p:cNvSpPr>
            <a:spLocks noGrp="1"/>
          </p:cNvSpPr>
          <p:nvPr>
            <p:ph type="title"/>
          </p:nvPr>
        </p:nvSpPr>
        <p:spPr/>
        <p:txBody>
          <a:bodyPr/>
          <a:lstStyle/>
          <a:p>
            <a:r>
              <a:rPr lang="en-US" dirty="0"/>
              <a:t>Appendix and References</a:t>
            </a:r>
          </a:p>
        </p:txBody>
      </p:sp>
      <p:sp>
        <p:nvSpPr>
          <p:cNvPr id="3" name="Content Placeholder 2">
            <a:extLst>
              <a:ext uri="{FF2B5EF4-FFF2-40B4-BE49-F238E27FC236}">
                <a16:creationId xmlns:a16="http://schemas.microsoft.com/office/drawing/2014/main" id="{B27690DB-6DBF-5E08-3604-D75AFD8F571B}"/>
              </a:ext>
            </a:extLst>
          </p:cNvPr>
          <p:cNvSpPr>
            <a:spLocks noGrp="1"/>
          </p:cNvSpPr>
          <p:nvPr>
            <p:ph idx="1"/>
          </p:nvPr>
        </p:nvSpPr>
        <p:spPr/>
        <p:txBody>
          <a:bodyPr/>
          <a:lstStyle/>
          <a:p>
            <a:r>
              <a:rPr lang="en-US" dirty="0"/>
              <a:t>The following pages are for your reference.</a:t>
            </a:r>
          </a:p>
        </p:txBody>
      </p:sp>
    </p:spTree>
    <p:extLst>
      <p:ext uri="{BB962C8B-B14F-4D97-AF65-F5344CB8AC3E}">
        <p14:creationId xmlns:p14="http://schemas.microsoft.com/office/powerpoint/2010/main" val="427965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9066-4F53-3540-7B98-6C58698BB56E}"/>
              </a:ext>
            </a:extLst>
          </p:cNvPr>
          <p:cNvSpPr>
            <a:spLocks noGrp="1"/>
          </p:cNvSpPr>
          <p:nvPr>
            <p:ph type="title"/>
          </p:nvPr>
        </p:nvSpPr>
        <p:spPr/>
        <p:txBody>
          <a:bodyPr/>
          <a:lstStyle/>
          <a:p>
            <a:r>
              <a:rPr lang="en-US" dirty="0"/>
              <a:t>Welcome and Introductions</a:t>
            </a:r>
          </a:p>
        </p:txBody>
      </p:sp>
      <p:sp>
        <p:nvSpPr>
          <p:cNvPr id="3" name="Content Placeholder 2">
            <a:extLst>
              <a:ext uri="{FF2B5EF4-FFF2-40B4-BE49-F238E27FC236}">
                <a16:creationId xmlns:a16="http://schemas.microsoft.com/office/drawing/2014/main" id="{02E62F09-BCEC-AC12-1D79-701A07C5C1C0}"/>
              </a:ext>
            </a:extLst>
          </p:cNvPr>
          <p:cNvSpPr>
            <a:spLocks noGrp="1"/>
          </p:cNvSpPr>
          <p:nvPr>
            <p:ph idx="1"/>
          </p:nvPr>
        </p:nvSpPr>
        <p:spPr>
          <a:xfrm>
            <a:off x="641350" y="1298602"/>
            <a:ext cx="10902950" cy="5140618"/>
          </a:xfrm>
        </p:spPr>
        <p:txBody>
          <a:bodyPr/>
          <a:lstStyle/>
          <a:p>
            <a:r>
              <a:rPr lang="en-US" sz="2400" b="1" dirty="0"/>
              <a:t>Purpose of the Meeting</a:t>
            </a:r>
          </a:p>
          <a:p>
            <a:endParaRPr lang="en-US" sz="1000" b="1" dirty="0"/>
          </a:p>
          <a:p>
            <a:pPr marL="342900" marR="0" lvl="0" indent="-342900">
              <a:lnSpc>
                <a:spcPct val="105000"/>
              </a:lnSpc>
              <a:spcBef>
                <a:spcPts val="0"/>
              </a:spcBef>
              <a:spcAft>
                <a:spcPts val="0"/>
              </a:spcAft>
              <a:buFont typeface="+mj-lt"/>
              <a:buAutoNum type="arabicParenR"/>
            </a:pPr>
            <a:r>
              <a:rPr lang="en-US" sz="1800" b="1" dirty="0">
                <a:effectLst/>
                <a:latin typeface="Calibri" panose="020F0502020204030204" pitchFamily="34" charset="0"/>
                <a:ea typeface="Times New Roman" panose="02020603050405020304" pitchFamily="18" charset="0"/>
              </a:rPr>
              <a:t>All Boards: </a:t>
            </a:r>
            <a:endParaRPr lang="en-US" sz="1800" dirty="0">
              <a:effectLst/>
              <a:latin typeface="Calibri" panose="020F0502020204030204" pitchFamily="34" charset="0"/>
              <a:ea typeface="Calibri" panose="020F0502020204030204" pitchFamily="34" charset="0"/>
            </a:endParaRPr>
          </a:p>
          <a:p>
            <a:pPr marL="800100" lvl="1" indent="-342900">
              <a:lnSpc>
                <a:spcPct val="105000"/>
              </a:lnSpc>
            </a:pPr>
            <a:r>
              <a:rPr lang="en-US" sz="1800" dirty="0">
                <a:latin typeface="Calibri" panose="020F0502020204030204" pitchFamily="34" charset="0"/>
                <a:ea typeface="Times New Roman" panose="02020603050405020304" pitchFamily="18" charset="0"/>
              </a:rPr>
              <a:t>D</a:t>
            </a:r>
            <a:r>
              <a:rPr lang="en-US" sz="1800" dirty="0">
                <a:effectLst/>
                <a:latin typeface="Calibri" panose="020F0502020204030204" pitchFamily="34" charset="0"/>
                <a:ea typeface="Times New Roman" panose="02020603050405020304" pitchFamily="18" charset="0"/>
              </a:rPr>
              <a:t>iscuss barriers and potential solutions to including MOC in series</a:t>
            </a:r>
            <a:endParaRPr lang="en-US" sz="1800" dirty="0">
              <a:latin typeface="Calibri" panose="020F0502020204030204" pitchFamily="34" charset="0"/>
              <a:ea typeface="Times New Roman" panose="02020603050405020304" pitchFamily="18" charset="0"/>
            </a:endParaRPr>
          </a:p>
          <a:p>
            <a:pPr marL="800100" lvl="1" indent="-342900">
              <a:lnSpc>
                <a:spcPct val="105000"/>
              </a:lnSpc>
            </a:pPr>
            <a:r>
              <a:rPr lang="en-US" sz="1800" dirty="0">
                <a:latin typeface="Calibri" panose="020F0502020204030204" pitchFamily="34" charset="0"/>
                <a:ea typeface="Times New Roman" panose="02020603050405020304" pitchFamily="18" charset="0"/>
              </a:rPr>
              <a:t>Describe </a:t>
            </a:r>
            <a:r>
              <a:rPr lang="en-US" sz="1800" dirty="0">
                <a:effectLst/>
                <a:latin typeface="Calibri" panose="020F0502020204030204" pitchFamily="34" charset="0"/>
                <a:ea typeface="Times New Roman" panose="02020603050405020304" pitchFamily="18" charset="0"/>
              </a:rPr>
              <a:t>how we are reporting participants</a:t>
            </a:r>
          </a:p>
          <a:p>
            <a:pPr marL="800100" lvl="1" indent="-342900">
              <a:lnSpc>
                <a:spcPct val="105000"/>
              </a:lnSpc>
            </a:pPr>
            <a:endParaRPr lang="en-US" sz="10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rabicParenR"/>
            </a:pPr>
            <a:r>
              <a:rPr lang="en-US" sz="1800" b="1" dirty="0">
                <a:effectLst/>
                <a:latin typeface="Calibri" panose="020F0502020204030204" pitchFamily="34" charset="0"/>
                <a:ea typeface="Times New Roman" panose="02020603050405020304" pitchFamily="18" charset="0"/>
              </a:rPr>
              <a:t>ABIM, ABP and ABOHNS: </a:t>
            </a:r>
            <a:endParaRPr lang="en-US" sz="1800" dirty="0">
              <a:effectLst/>
              <a:latin typeface="Calibri" panose="020F0502020204030204" pitchFamily="34" charset="0"/>
              <a:ea typeface="Calibri" panose="020F0502020204030204" pitchFamily="34" charset="0"/>
            </a:endParaRPr>
          </a:p>
          <a:p>
            <a:pPr marL="800100" lvl="1" indent="-342900">
              <a:lnSpc>
                <a:spcPct val="105000"/>
              </a:lnSpc>
            </a:pPr>
            <a:r>
              <a:rPr lang="en-US" sz="1800" dirty="0">
                <a:effectLst/>
                <a:latin typeface="Calibri" panose="020F0502020204030204" pitchFamily="34" charset="0"/>
                <a:ea typeface="Times New Roman" panose="02020603050405020304" pitchFamily="18" charset="0"/>
              </a:rPr>
              <a:t>Brainstorm ways that series can meet the evaluation and feedback requirement</a:t>
            </a:r>
          </a:p>
          <a:p>
            <a:pPr marL="800100" lvl="1" indent="-342900">
              <a:lnSpc>
                <a:spcPct val="105000"/>
              </a:lnSpc>
            </a:pPr>
            <a:r>
              <a:rPr lang="en-US" sz="1800" dirty="0">
                <a:effectLst/>
                <a:latin typeface="Calibri" panose="020F0502020204030204" pitchFamily="34" charset="0"/>
                <a:ea typeface="Times New Roman" panose="02020603050405020304" pitchFamily="18" charset="0"/>
              </a:rPr>
              <a:t>Goal: To have several alternatives to the current default requirement for everyone to do the evaluation after every session for MOC</a:t>
            </a:r>
          </a:p>
          <a:p>
            <a:pPr marL="800100" lvl="1" indent="-342900">
              <a:lnSpc>
                <a:spcPct val="105000"/>
              </a:lnSpc>
            </a:pPr>
            <a:endParaRPr lang="en-US" sz="1800" b="1" dirty="0">
              <a:latin typeface="Calibri" panose="020F0502020204030204" pitchFamily="34" charset="0"/>
            </a:endParaRPr>
          </a:p>
          <a:p>
            <a:r>
              <a:rPr lang="en-US" sz="2400" b="1" dirty="0"/>
              <a:t>Introductions</a:t>
            </a:r>
          </a:p>
          <a:p>
            <a:endParaRPr lang="en-US" sz="1000" b="1" dirty="0"/>
          </a:p>
          <a:p>
            <a:pPr marL="800100" lvl="1" indent="-342900">
              <a:lnSpc>
                <a:spcPct val="105000"/>
              </a:lnSpc>
            </a:pPr>
            <a:r>
              <a:rPr lang="en-US" sz="1800" dirty="0">
                <a:latin typeface="Calibri" panose="020F0502020204030204" pitchFamily="34" charset="0"/>
                <a:ea typeface="Times New Roman" panose="02020603050405020304" pitchFamily="18" charset="0"/>
              </a:rPr>
              <a:t>In chat: Please put:</a:t>
            </a:r>
          </a:p>
          <a:p>
            <a:pPr marL="1027112" lvl="2" indent="-342900">
              <a:lnSpc>
                <a:spcPct val="105000"/>
              </a:lnSpc>
            </a:pPr>
            <a:r>
              <a:rPr lang="en-US" sz="1800" dirty="0">
                <a:effectLst/>
                <a:latin typeface="Calibri" panose="020F0502020204030204" pitchFamily="34" charset="0"/>
                <a:ea typeface="Times New Roman" panose="02020603050405020304" pitchFamily="18" charset="0"/>
              </a:rPr>
              <a:t>Your hospital &amp; </a:t>
            </a:r>
            <a:r>
              <a:rPr lang="en-US" sz="1800" dirty="0">
                <a:latin typeface="Calibri" panose="020F0502020204030204" pitchFamily="34" charset="0"/>
                <a:ea typeface="Times New Roman" panose="02020603050405020304" pitchFamily="18" charset="0"/>
              </a:rPr>
              <a:t>department</a:t>
            </a:r>
          </a:p>
          <a:p>
            <a:pPr marL="1027112" lvl="2" indent="-342900">
              <a:lnSpc>
                <a:spcPct val="105000"/>
              </a:lnSpc>
            </a:pPr>
            <a:r>
              <a:rPr lang="en-US" sz="1800" dirty="0">
                <a:effectLst/>
                <a:latin typeface="Calibri" panose="020F0502020204030204" pitchFamily="34" charset="0"/>
                <a:ea typeface="Times New Roman" panose="02020603050405020304" pitchFamily="18" charset="0"/>
              </a:rPr>
              <a:t>Whether you are currently offering MOC</a:t>
            </a:r>
          </a:p>
          <a:p>
            <a:pPr marL="1027112" lvl="2" indent="-342900">
              <a:lnSpc>
                <a:spcPct val="105000"/>
              </a:lnSpc>
            </a:pPr>
            <a:r>
              <a:rPr lang="en-US" sz="1800" dirty="0">
                <a:latin typeface="Calibri" panose="020F0502020204030204" pitchFamily="34" charset="0"/>
                <a:ea typeface="Times New Roman" panose="02020603050405020304" pitchFamily="18" charset="0"/>
              </a:rPr>
              <a:t>If you are currently offering MOC, to what boards</a:t>
            </a:r>
          </a:p>
          <a:p>
            <a:pPr marL="1027112" lvl="2" indent="-342900">
              <a:lnSpc>
                <a:spcPct val="105000"/>
              </a:lnSpc>
            </a:pPr>
            <a:r>
              <a:rPr lang="en-US" sz="1800" dirty="0">
                <a:latin typeface="Calibri" panose="020F0502020204030204" pitchFamily="34" charset="0"/>
                <a:ea typeface="Times New Roman" panose="02020603050405020304" pitchFamily="18" charset="0"/>
              </a:rPr>
              <a:t>Why you are attending this meeting today</a:t>
            </a:r>
          </a:p>
        </p:txBody>
      </p:sp>
    </p:spTree>
    <p:extLst>
      <p:ext uri="{BB962C8B-B14F-4D97-AF65-F5344CB8AC3E}">
        <p14:creationId xmlns:p14="http://schemas.microsoft.com/office/powerpoint/2010/main" val="4292740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9C396F-5006-3F00-6DFB-89545BD35554}"/>
              </a:ext>
            </a:extLst>
          </p:cNvPr>
          <p:cNvPicPr>
            <a:picLocks noChangeAspect="1"/>
          </p:cNvPicPr>
          <p:nvPr/>
        </p:nvPicPr>
        <p:blipFill>
          <a:blip r:embed="rId2"/>
          <a:stretch>
            <a:fillRect/>
          </a:stretch>
        </p:blipFill>
        <p:spPr>
          <a:xfrm>
            <a:off x="5524171" y="485775"/>
            <a:ext cx="5955975" cy="5886450"/>
          </a:xfrm>
          <a:prstGeom prst="rect">
            <a:avLst/>
          </a:prstGeom>
        </p:spPr>
      </p:pic>
      <p:sp>
        <p:nvSpPr>
          <p:cNvPr id="6" name="TextBox 5">
            <a:extLst>
              <a:ext uri="{FF2B5EF4-FFF2-40B4-BE49-F238E27FC236}">
                <a16:creationId xmlns:a16="http://schemas.microsoft.com/office/drawing/2014/main" id="{A9C927E3-78A0-36B4-1294-9BCD8A42E20D}"/>
              </a:ext>
            </a:extLst>
          </p:cNvPr>
          <p:cNvSpPr txBox="1"/>
          <p:nvPr/>
        </p:nvSpPr>
        <p:spPr>
          <a:xfrm>
            <a:off x="785813" y="1400175"/>
            <a:ext cx="3443287" cy="1569660"/>
          </a:xfrm>
          <a:prstGeom prst="rect">
            <a:avLst/>
          </a:prstGeom>
          <a:noFill/>
        </p:spPr>
        <p:txBody>
          <a:bodyPr wrap="square">
            <a:spAutoFit/>
          </a:bodyPr>
          <a:lstStyle/>
          <a:p>
            <a:pPr algn="ctr"/>
            <a:r>
              <a:rPr lang="en-US" sz="2400" dirty="0"/>
              <a:t>Resources/workflows can be found here: </a:t>
            </a:r>
            <a:r>
              <a:rPr lang="en-US" sz="2400" dirty="0">
                <a:hlinkClick r:id="rId3"/>
              </a:rPr>
              <a:t>https://cpd.partners.org/series-coordinators/</a:t>
            </a:r>
            <a:endParaRPr lang="en-US" sz="2400" dirty="0"/>
          </a:p>
        </p:txBody>
      </p:sp>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255513"/>
            <a:ext cx="4569307"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Series Coordinators Site</a:t>
            </a:r>
          </a:p>
        </p:txBody>
      </p:sp>
    </p:spTree>
    <p:extLst>
      <p:ext uri="{BB962C8B-B14F-4D97-AF65-F5344CB8AC3E}">
        <p14:creationId xmlns:p14="http://schemas.microsoft.com/office/powerpoint/2010/main" val="3655990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C927E3-78A0-36B4-1294-9BCD8A42E20D}"/>
              </a:ext>
            </a:extLst>
          </p:cNvPr>
          <p:cNvSpPr txBox="1"/>
          <p:nvPr/>
        </p:nvSpPr>
        <p:spPr>
          <a:xfrm>
            <a:off x="569244" y="907170"/>
            <a:ext cx="11052779" cy="4708981"/>
          </a:xfrm>
          <a:prstGeom prst="rect">
            <a:avLst/>
          </a:prstGeom>
          <a:noFill/>
        </p:spPr>
        <p:txBody>
          <a:bodyPr wrap="square">
            <a:spAutoFit/>
          </a:bodyPr>
          <a:lstStyle/>
          <a:p>
            <a:r>
              <a:rPr lang="en-US" sz="2000" dirty="0">
                <a:solidFill>
                  <a:srgbClr val="2F2F2F"/>
                </a:solidFill>
                <a:cs typeface="Times New Roman" panose="02020603050405020304" pitchFamily="18" charset="0"/>
              </a:rPr>
              <a:t>Links to the following documents are available on the Series Coordinators Site</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Mitigation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Speaker Attestation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Copyright &amp; Consent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Employee - Owner Content Review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Presentation Review Checklist</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Risk Management Request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List of Verbs for Formulating Objectives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Announcement</a:t>
            </a:r>
          </a:p>
          <a:p>
            <a:pPr marL="342900" indent="-342900">
              <a:buFont typeface="Arial" panose="020B0604020202020204" pitchFamily="34" charset="0"/>
              <a:buChar char="•"/>
            </a:pPr>
            <a:r>
              <a:rPr lang="en-US" sz="2000" dirty="0">
                <a:solidFill>
                  <a:srgbClr val="2F2F2F"/>
                </a:solidFill>
                <a:highlight>
                  <a:srgbClr val="FFFF00"/>
                </a:highlight>
                <a:cs typeface="Times New Roman" panose="02020603050405020304" pitchFamily="18" charset="0"/>
              </a:rPr>
              <a:t>CME for MOC Program Guide</a:t>
            </a:r>
          </a:p>
          <a:p>
            <a:pPr marL="342900" indent="-342900">
              <a:buFont typeface="Arial" panose="020B0604020202020204" pitchFamily="34" charset="0"/>
              <a:buChar char="•"/>
            </a:pPr>
            <a:r>
              <a:rPr lang="en-US" sz="2000" dirty="0">
                <a:solidFill>
                  <a:srgbClr val="2F2F2F"/>
                </a:solidFill>
                <a:highlight>
                  <a:srgbClr val="FFFF00"/>
                </a:highlight>
                <a:cs typeface="Times New Roman" panose="02020603050405020304" pitchFamily="18" charset="0"/>
              </a:rPr>
              <a:t>Patient Safety MOC Credit Request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Session Information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Manual Enroll Attendees in a Session Workflow</a:t>
            </a:r>
          </a:p>
          <a:p>
            <a:endParaRPr lang="en-US" sz="2000" dirty="0">
              <a:solidFill>
                <a:srgbClr val="2F2F2F"/>
              </a:solidFill>
              <a:cs typeface="Times New Roman" panose="02020603050405020304" pitchFamily="18" charset="0"/>
            </a:endParaRPr>
          </a:p>
        </p:txBody>
      </p:sp>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255513"/>
            <a:ext cx="10768292"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Series Coordinators Site cont.</a:t>
            </a:r>
          </a:p>
        </p:txBody>
      </p:sp>
      <p:sp>
        <p:nvSpPr>
          <p:cNvPr id="4" name="TextBox 3">
            <a:extLst>
              <a:ext uri="{FF2B5EF4-FFF2-40B4-BE49-F238E27FC236}">
                <a16:creationId xmlns:a16="http://schemas.microsoft.com/office/drawing/2014/main" id="{90D3B459-4C49-EEAC-291E-B61DF4F713C6}"/>
              </a:ext>
            </a:extLst>
          </p:cNvPr>
          <p:cNvSpPr txBox="1"/>
          <p:nvPr/>
        </p:nvSpPr>
        <p:spPr>
          <a:xfrm>
            <a:off x="2478359" y="5799642"/>
            <a:ext cx="6094140" cy="369332"/>
          </a:xfrm>
          <a:prstGeom prst="rect">
            <a:avLst/>
          </a:prstGeom>
          <a:noFill/>
        </p:spPr>
        <p:txBody>
          <a:bodyPr wrap="square">
            <a:spAutoFit/>
          </a:bodyPr>
          <a:lstStyle/>
          <a:p>
            <a:pPr algn="ctr"/>
            <a:r>
              <a:rPr lang="en-US" sz="1800" dirty="0">
                <a:hlinkClick r:id="rId3"/>
              </a:rPr>
              <a:t>https://cpd.partners.org/series-coordinators/</a:t>
            </a:r>
            <a:endParaRPr lang="en-US" sz="1800" dirty="0"/>
          </a:p>
        </p:txBody>
      </p:sp>
    </p:spTree>
    <p:extLst>
      <p:ext uri="{BB962C8B-B14F-4D97-AF65-F5344CB8AC3E}">
        <p14:creationId xmlns:p14="http://schemas.microsoft.com/office/powerpoint/2010/main" val="2596174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AAE2DF-FF96-521B-E3F1-BBCE021AB4CF}"/>
              </a:ext>
            </a:extLst>
          </p:cNvPr>
          <p:cNvSpPr>
            <a:spLocks noGrp="1"/>
          </p:cNvSpPr>
          <p:nvPr>
            <p:ph type="title"/>
          </p:nvPr>
        </p:nvSpPr>
        <p:spPr/>
        <p:txBody>
          <a:bodyPr/>
          <a:lstStyle/>
          <a:p>
            <a:r>
              <a:rPr lang="en-US" dirty="0"/>
              <a:t>Evaluation and Surveys</a:t>
            </a:r>
          </a:p>
        </p:txBody>
      </p:sp>
      <p:sp>
        <p:nvSpPr>
          <p:cNvPr id="7" name="TextBox 6">
            <a:extLst>
              <a:ext uri="{FF2B5EF4-FFF2-40B4-BE49-F238E27FC236}">
                <a16:creationId xmlns:a16="http://schemas.microsoft.com/office/drawing/2014/main" id="{C4373160-78B9-6C5F-5433-7BDB3CB5E5B5}"/>
              </a:ext>
            </a:extLst>
          </p:cNvPr>
          <p:cNvSpPr txBox="1"/>
          <p:nvPr/>
        </p:nvSpPr>
        <p:spPr>
          <a:xfrm>
            <a:off x="641350" y="2929038"/>
            <a:ext cx="10983884" cy="1631216"/>
          </a:xfrm>
          <a:prstGeom prst="rect">
            <a:avLst/>
          </a:prstGeom>
          <a:noFill/>
        </p:spPr>
        <p:txBody>
          <a:bodyPr wrap="square">
            <a:spAutoFit/>
          </a:bodyPr>
          <a:lstStyle/>
          <a:p>
            <a:pPr marL="342900" lvl="1" indent="-285750" fontAlgn="base"/>
            <a:r>
              <a:rPr lang="en-US" sz="2000" b="1" u="sng" dirty="0">
                <a:solidFill>
                  <a:srgbClr val="000000"/>
                </a:solidFill>
              </a:rPr>
              <a:t>Follow-Up Surveys: All series</a:t>
            </a:r>
          </a:p>
          <a:p>
            <a:pPr marL="627062" lvl="2" indent="-342900" fontAlgn="base">
              <a:buFont typeface="Arial" panose="020B0604020202020204" pitchFamily="34" charset="0"/>
              <a:buChar char="•"/>
            </a:pPr>
            <a:r>
              <a:rPr lang="en-US" sz="2000" dirty="0">
                <a:solidFill>
                  <a:srgbClr val="000000"/>
                </a:solidFill>
              </a:rPr>
              <a:t>~3-6 months after series closes: Follow-up Survey will be sent to all participants by CPD. Questions ask about changes to individual and team performance.</a:t>
            </a:r>
          </a:p>
          <a:p>
            <a:pPr marL="1084262" lvl="3" indent="-342900" fontAlgn="base">
              <a:buFont typeface="Arial" panose="020B0604020202020204" pitchFamily="34" charset="0"/>
              <a:buChar char="•"/>
            </a:pPr>
            <a:r>
              <a:rPr lang="en-US" sz="2000" dirty="0">
                <a:solidFill>
                  <a:srgbClr val="000000"/>
                </a:solidFill>
              </a:rPr>
              <a:t>The survey is built as an additional session in the series. You can view the results for the survey.</a:t>
            </a:r>
          </a:p>
        </p:txBody>
      </p:sp>
      <p:sp>
        <p:nvSpPr>
          <p:cNvPr id="8" name="TextBox 7">
            <a:extLst>
              <a:ext uri="{FF2B5EF4-FFF2-40B4-BE49-F238E27FC236}">
                <a16:creationId xmlns:a16="http://schemas.microsoft.com/office/drawing/2014/main" id="{488C35C1-BB9B-7E1B-BA09-FE1337FC6701}"/>
              </a:ext>
            </a:extLst>
          </p:cNvPr>
          <p:cNvSpPr txBox="1"/>
          <p:nvPr/>
        </p:nvSpPr>
        <p:spPr>
          <a:xfrm>
            <a:off x="600883" y="4799880"/>
            <a:ext cx="10983884" cy="1631216"/>
          </a:xfrm>
          <a:prstGeom prst="rect">
            <a:avLst/>
          </a:prstGeom>
          <a:noFill/>
        </p:spPr>
        <p:txBody>
          <a:bodyPr wrap="square">
            <a:spAutoFit/>
          </a:bodyPr>
          <a:lstStyle/>
          <a:p>
            <a:pPr marL="342900" lvl="1" indent="-285750" fontAlgn="base"/>
            <a:r>
              <a:rPr lang="en-US" sz="2000" b="1" u="sng" dirty="0">
                <a:solidFill>
                  <a:srgbClr val="000000"/>
                </a:solidFill>
              </a:rPr>
              <a:t>Series that measure higher-level outcomes</a:t>
            </a:r>
          </a:p>
          <a:p>
            <a:pPr marL="627062" lvl="2" indent="-342900" fontAlgn="base">
              <a:buFont typeface="Arial" panose="020B0604020202020204" pitchFamily="34" charset="0"/>
              <a:buChar char="•"/>
            </a:pPr>
            <a:r>
              <a:rPr lang="en-US" sz="2000" dirty="0">
                <a:solidFill>
                  <a:srgbClr val="000000"/>
                </a:solidFill>
              </a:rPr>
              <a:t>~6 months after series closes: Survey to course directors for any series stating they plan to measure performance, quality, safety and/or patient outcomes</a:t>
            </a:r>
          </a:p>
          <a:p>
            <a:pPr marL="1084262" lvl="3" indent="-342900" fontAlgn="base">
              <a:buFont typeface="Arial" panose="020B0604020202020204" pitchFamily="34" charset="0"/>
              <a:buChar char="•"/>
            </a:pPr>
            <a:r>
              <a:rPr lang="en-US" sz="2000" dirty="0">
                <a:solidFill>
                  <a:srgbClr val="000000"/>
                </a:solidFill>
              </a:rPr>
              <a:t>We share a program-level report with all series that participate. We will also post the report on the series coordinator site.</a:t>
            </a:r>
          </a:p>
        </p:txBody>
      </p:sp>
      <p:sp>
        <p:nvSpPr>
          <p:cNvPr id="2" name="Content Placeholder 2">
            <a:extLst>
              <a:ext uri="{FF2B5EF4-FFF2-40B4-BE49-F238E27FC236}">
                <a16:creationId xmlns:a16="http://schemas.microsoft.com/office/drawing/2014/main" id="{791083C4-C2D9-334D-A16F-16076AC4D6F4}"/>
              </a:ext>
            </a:extLst>
          </p:cNvPr>
          <p:cNvSpPr>
            <a:spLocks noGrp="1"/>
          </p:cNvSpPr>
          <p:nvPr>
            <p:ph sz="half" idx="1"/>
          </p:nvPr>
        </p:nvSpPr>
        <p:spPr>
          <a:xfrm>
            <a:off x="790299" y="1368546"/>
            <a:ext cx="10983885" cy="1320866"/>
          </a:xfrm>
        </p:spPr>
        <p:txBody>
          <a:bodyPr/>
          <a:lstStyle/>
          <a:p>
            <a:pPr marL="57150" lvl="1" indent="0" fontAlgn="base">
              <a:buNone/>
            </a:pPr>
            <a:r>
              <a:rPr lang="en-US" b="1" u="sng" dirty="0">
                <a:solidFill>
                  <a:srgbClr val="000000"/>
                </a:solidFill>
              </a:rPr>
              <a:t>Post-Activity Evaluation Options:</a:t>
            </a:r>
          </a:p>
          <a:p>
            <a:pPr marL="342900" lvl="1" indent="-285750" fontAlgn="base"/>
            <a:r>
              <a:rPr lang="en-US" dirty="0">
                <a:solidFill>
                  <a:srgbClr val="000000"/>
                </a:solidFill>
              </a:rPr>
              <a:t>After Every Session</a:t>
            </a:r>
          </a:p>
          <a:p>
            <a:pPr marL="342900" lvl="1" indent="-285750" fontAlgn="base"/>
            <a:r>
              <a:rPr lang="en-US" dirty="0">
                <a:solidFill>
                  <a:srgbClr val="000000"/>
                </a:solidFill>
              </a:rPr>
              <a:t>Quarterly</a:t>
            </a:r>
          </a:p>
          <a:p>
            <a:pPr marL="342900" lvl="1" indent="-285750" fontAlgn="base"/>
            <a:r>
              <a:rPr lang="en-US" dirty="0">
                <a:solidFill>
                  <a:srgbClr val="000000"/>
                </a:solidFill>
              </a:rPr>
              <a:t>2x Year (Recommended) </a:t>
            </a:r>
          </a:p>
        </p:txBody>
      </p:sp>
    </p:spTree>
    <p:extLst>
      <p:ext uri="{BB962C8B-B14F-4D97-AF65-F5344CB8AC3E}">
        <p14:creationId xmlns:p14="http://schemas.microsoft.com/office/powerpoint/2010/main" val="391690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724597"/>
            <a:ext cx="10902950" cy="956516"/>
          </a:xfrm>
        </p:spPr>
        <p:txBody>
          <a:bodyPr/>
          <a:lstStyle/>
          <a:p>
            <a:r>
              <a:rPr lang="en-US" dirty="0"/>
              <a:t>Important Dates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7700" y="1247452"/>
            <a:ext cx="9626290" cy="5029743"/>
          </a:xfrm>
        </p:spPr>
        <p:txBody>
          <a:bodyPr/>
          <a:lstStyle/>
          <a:p>
            <a:r>
              <a:rPr lang="en-US" b="1" dirty="0"/>
              <a:t>Proposal Deadlines:</a:t>
            </a:r>
          </a:p>
          <a:p>
            <a:pPr lvl="1"/>
            <a:r>
              <a:rPr lang="en-US" sz="1800" dirty="0"/>
              <a:t>Series beginning in July or August 2024: March 29, 2024</a:t>
            </a:r>
          </a:p>
          <a:p>
            <a:pPr lvl="1"/>
            <a:r>
              <a:rPr lang="en-US" sz="1800" dirty="0"/>
              <a:t>Series beginning September 1, 2024, or later: </a:t>
            </a:r>
            <a:r>
              <a:rPr lang="en-US" sz="1800" b="1" u="sng" dirty="0"/>
              <a:t>May 31, 2024</a:t>
            </a:r>
          </a:p>
          <a:p>
            <a:pPr lvl="1"/>
            <a:endParaRPr lang="en-US" dirty="0"/>
          </a:p>
          <a:p>
            <a:r>
              <a:rPr lang="en-US" b="1" dirty="0"/>
              <a:t>Late Fees:</a:t>
            </a:r>
          </a:p>
          <a:p>
            <a:pPr lvl="1"/>
            <a:r>
              <a:rPr lang="en-US" sz="1800" dirty="0"/>
              <a:t>Proposals received more than 1 week after the deadline will incur a non-refundable late fee of $500.</a:t>
            </a:r>
          </a:p>
          <a:p>
            <a:pPr lvl="1"/>
            <a:endParaRPr lang="en-US" dirty="0"/>
          </a:p>
          <a:p>
            <a:r>
              <a:rPr lang="en-US" b="1" dirty="0"/>
              <a:t>Tuesday/Thursday Open Hours Meeting:</a:t>
            </a:r>
          </a:p>
          <a:p>
            <a:pPr marL="285750" marR="0" lvl="0" indent="-285750">
              <a:spcBef>
                <a:spcPts val="0"/>
              </a:spcBef>
              <a:spcAft>
                <a:spcPts val="0"/>
              </a:spcAft>
              <a:buFont typeface="Arial" panose="020B0604020202020204" pitchFamily="34" charset="0"/>
              <a:buChar char="•"/>
            </a:pPr>
            <a:r>
              <a:rPr lang="en-US" sz="1800" i="1" dirty="0">
                <a:effectLst/>
                <a:latin typeface="Calibri" panose="020F0502020204030204" pitchFamily="34" charset="0"/>
                <a:ea typeface="Times New Roman" panose="02020603050405020304" pitchFamily="18" charset="0"/>
              </a:rPr>
              <a:t>Tuesdays 10:30 to 11:30</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i="1" dirty="0">
                <a:effectLst/>
                <a:latin typeface="Calibri" panose="020F0502020204030204" pitchFamily="34" charset="0"/>
                <a:ea typeface="Times New Roman" panose="02020603050405020304" pitchFamily="18" charset="0"/>
              </a:rPr>
              <a:t>Thursday 2:00 to 3:00</a:t>
            </a:r>
            <a:br>
              <a:rPr lang="en-US" sz="1800" dirty="0">
                <a:effectLst/>
                <a:latin typeface="Calibri" panose="020F0502020204030204" pitchFamily="34" charset="0"/>
                <a:ea typeface="Times New Roman" panose="02020603050405020304" pitchFamily="18" charset="0"/>
              </a:rPr>
            </a:br>
            <a:r>
              <a:rPr lang="en-US" sz="1800" i="1" dirty="0">
                <a:effectLst/>
                <a:latin typeface="Calibri" panose="020F0502020204030204" pitchFamily="34" charset="0"/>
                <a:ea typeface="Times New Roman" panose="02020603050405020304" pitchFamily="18" charset="0"/>
              </a:rPr>
              <a:t>Support Meeting Zoom link</a:t>
            </a:r>
            <a:r>
              <a:rPr lang="en-US" sz="1800" dirty="0">
                <a:effectLst/>
                <a:latin typeface="Calibri" panose="020F0502020204030204" pitchFamily="34" charset="0"/>
                <a:ea typeface="Times New Roman" panose="02020603050405020304" pitchFamily="18" charset="0"/>
              </a:rPr>
              <a:t>: </a:t>
            </a:r>
            <a:r>
              <a:rPr lang="en-US" sz="1800" u="sng" dirty="0">
                <a:solidFill>
                  <a:srgbClr val="0563C1"/>
                </a:solidFill>
                <a:effectLst/>
                <a:latin typeface="Calibri" panose="020F0502020204030204" pitchFamily="34" charset="0"/>
                <a:ea typeface="Times New Roman" panose="02020603050405020304" pitchFamily="18" charset="0"/>
                <a:hlinkClick r:id="rId7" tooltip="https://partners.zoom.us/j/85164198890"/>
              </a:rPr>
              <a:t>https://partners.zoom.us/j/85164198890</a:t>
            </a:r>
            <a:endParaRPr lang="en-US" sz="1800" u="sng" dirty="0">
              <a:solidFill>
                <a:srgbClr val="0563C1"/>
              </a:solidFill>
              <a:effectLst/>
              <a:latin typeface="Calibri" panose="020F0502020204030204" pitchFamily="34" charset="0"/>
              <a:ea typeface="Times New Roman" panose="02020603050405020304" pitchFamily="18" charset="0"/>
            </a:endParaRPr>
          </a:p>
          <a:p>
            <a:pPr marL="233363" lvl="1" indent="0">
              <a:buNone/>
            </a:pPr>
            <a:endParaRPr lang="en-US" dirty="0"/>
          </a:p>
          <a:p>
            <a:pPr lvl="1"/>
            <a:endParaRPr lang="en-US" dirty="0"/>
          </a:p>
        </p:txBody>
      </p:sp>
      <p:pic>
        <p:nvPicPr>
          <p:cNvPr id="9" name="Picture 8" descr="Icon&#10;&#10;Description automatically generated">
            <a:extLst>
              <a:ext uri="{FF2B5EF4-FFF2-40B4-BE49-F238E27FC236}">
                <a16:creationId xmlns:a16="http://schemas.microsoft.com/office/drawing/2014/main" id="{65DC7955-2BBB-4603-ABFA-6603551A2141}"/>
              </a:ext>
            </a:extLst>
          </p:cNvPr>
          <p:cNvPicPr>
            <a:picLocks noChangeAspect="1"/>
          </p:cNvPicPr>
          <p:nvPr/>
        </p:nvPicPr>
        <p:blipFill>
          <a:blip r:embed="rId8"/>
          <a:stretch>
            <a:fillRect/>
          </a:stretch>
        </p:blipFill>
        <p:spPr>
          <a:xfrm>
            <a:off x="9267289" y="580805"/>
            <a:ext cx="1866941" cy="1866941"/>
          </a:xfrm>
          <a:prstGeom prst="rect">
            <a:avLst/>
          </a:prstGeom>
        </p:spPr>
      </p:pic>
    </p:spTree>
    <p:extLst>
      <p:ext uri="{BB962C8B-B14F-4D97-AF65-F5344CB8AC3E}">
        <p14:creationId xmlns:p14="http://schemas.microsoft.com/office/powerpoint/2010/main" val="62358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02C96B3-A1AE-B991-DD05-BBB533C9B52F}"/>
              </a:ext>
            </a:extLst>
          </p:cNvPr>
          <p:cNvGraphicFramePr>
            <a:graphicFrameLocks noGrp="1"/>
          </p:cNvGraphicFramePr>
          <p:nvPr>
            <p:extLst>
              <p:ext uri="{D42A27DB-BD31-4B8C-83A1-F6EECF244321}">
                <p14:modId xmlns:p14="http://schemas.microsoft.com/office/powerpoint/2010/main" val="4232407474"/>
              </p:ext>
            </p:extLst>
          </p:nvPr>
        </p:nvGraphicFramePr>
        <p:xfrm>
          <a:off x="639760" y="1813303"/>
          <a:ext cx="11107957" cy="4025265"/>
        </p:xfrm>
        <a:graphic>
          <a:graphicData uri="http://schemas.openxmlformats.org/drawingml/2006/table">
            <a:tbl>
              <a:tblPr firstRow="1" firstCol="1" bandRow="1">
                <a:tableStyleId>{5C22544A-7EE6-4342-B048-85BDC9FD1C3A}</a:tableStyleId>
              </a:tblPr>
              <a:tblGrid>
                <a:gridCol w="2290419">
                  <a:extLst>
                    <a:ext uri="{9D8B030D-6E8A-4147-A177-3AD203B41FA5}">
                      <a16:colId xmlns:a16="http://schemas.microsoft.com/office/drawing/2014/main" val="2930723475"/>
                    </a:ext>
                  </a:extLst>
                </a:gridCol>
                <a:gridCol w="4075332">
                  <a:extLst>
                    <a:ext uri="{9D8B030D-6E8A-4147-A177-3AD203B41FA5}">
                      <a16:colId xmlns:a16="http://schemas.microsoft.com/office/drawing/2014/main" val="922350841"/>
                    </a:ext>
                  </a:extLst>
                </a:gridCol>
                <a:gridCol w="2371103">
                  <a:extLst>
                    <a:ext uri="{9D8B030D-6E8A-4147-A177-3AD203B41FA5}">
                      <a16:colId xmlns:a16="http://schemas.microsoft.com/office/drawing/2014/main" val="1957968811"/>
                    </a:ext>
                  </a:extLst>
                </a:gridCol>
                <a:gridCol w="2371103">
                  <a:extLst>
                    <a:ext uri="{9D8B030D-6E8A-4147-A177-3AD203B41FA5}">
                      <a16:colId xmlns:a16="http://schemas.microsoft.com/office/drawing/2014/main" val="1088526938"/>
                    </a:ext>
                  </a:extLst>
                </a:gridCol>
              </a:tblGrid>
              <a:tr h="632484">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Topic</a:t>
                      </a:r>
                    </a:p>
                  </a:txBody>
                  <a:tcPr/>
                </a:tc>
                <a:tc>
                  <a:txBody>
                    <a:bodyPr/>
                    <a:lstStyle/>
                    <a:p>
                      <a:pPr marL="0" marR="0">
                        <a:spcBef>
                          <a:spcPts val="0"/>
                        </a:spcBef>
                        <a:spcAft>
                          <a:spcPts val="0"/>
                        </a:spcAft>
                      </a:pPr>
                      <a:r>
                        <a:rPr lang="en-US" sz="1600">
                          <a:effectLst/>
                        </a:rPr>
                        <a:t>Audience</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Date</a:t>
                      </a:r>
                      <a:endParaRPr lang="en-US" sz="1600" dirty="0">
                        <a:effectLst/>
                        <a:latin typeface="Calibri" panose="020F0502020204030204" pitchFamily="34" charset="0"/>
                        <a:ea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rPr>
                        <a:t>Registration Link</a:t>
                      </a:r>
                      <a:endParaRPr lang="en-US" sz="16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2166866277"/>
                  </a:ext>
                </a:extLst>
              </a:tr>
              <a:tr h="1246328">
                <a:tc>
                  <a:txBody>
                    <a:bodyPr/>
                    <a:lstStyle/>
                    <a:p>
                      <a:pPr marL="0" marR="0">
                        <a:spcBef>
                          <a:spcPts val="0"/>
                        </a:spcBef>
                        <a:spcAft>
                          <a:spcPts val="0"/>
                        </a:spcAft>
                      </a:pPr>
                      <a:r>
                        <a:rPr lang="en-US" sz="1600" dirty="0">
                          <a:effectLst/>
                        </a:rPr>
                        <a:t>CME that Counts for MOC</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a:effectLst/>
                        </a:rPr>
                        <a:t>Recommended for directors and coordinators of series offering MOC credit (especially ABIM, ABP, ABOHNS)</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May 23, 10-11 am</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u="sng" dirty="0">
                          <a:effectLst/>
                        </a:rPr>
                        <a:t>N/A - today</a:t>
                      </a:r>
                      <a:endParaRPr lang="en-US" sz="16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617580707"/>
                  </a:ext>
                </a:extLst>
              </a:tr>
              <a:tr h="1246328">
                <a:tc>
                  <a:txBody>
                    <a:bodyPr/>
                    <a:lstStyle/>
                    <a:p>
                      <a:pPr marL="0" marR="0">
                        <a:spcBef>
                          <a:spcPts val="0"/>
                        </a:spcBef>
                        <a:spcAft>
                          <a:spcPts val="0"/>
                        </a:spcAft>
                      </a:pPr>
                      <a:r>
                        <a:rPr lang="en-US" sz="1600" dirty="0">
                          <a:effectLst/>
                        </a:rPr>
                        <a:t>Owner/Employee and Mitigation Refresher</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Recommended for series that have owner or employee speakers, and for reviewers</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a:effectLst/>
                        </a:rPr>
                        <a:t>June 20, 10-11 am</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u="sng" dirty="0">
                          <a:effectLst/>
                        </a:rPr>
                        <a:t>https://partners.zoom.us/meeting/register/tZYvdu2trDkqHtzuNlLWS0oJYNx1MerXAIh4</a:t>
                      </a:r>
                    </a:p>
                  </a:txBody>
                  <a:tcPr marL="0" marR="0" marT="0" marB="0"/>
                </a:tc>
                <a:extLst>
                  <a:ext uri="{0D108BD9-81ED-4DB2-BD59-A6C34878D82A}">
                    <a16:rowId xmlns:a16="http://schemas.microsoft.com/office/drawing/2014/main" val="1441729003"/>
                  </a:ext>
                </a:extLst>
              </a:tr>
              <a:tr h="900125">
                <a:tc>
                  <a:txBody>
                    <a:bodyPr/>
                    <a:lstStyle/>
                    <a:p>
                      <a:pPr marL="0" marR="0">
                        <a:spcBef>
                          <a:spcPts val="0"/>
                        </a:spcBef>
                        <a:spcAft>
                          <a:spcPts val="0"/>
                        </a:spcAft>
                      </a:pPr>
                      <a:r>
                        <a:rPr lang="en-US" sz="1600" dirty="0">
                          <a:effectLst/>
                        </a:rPr>
                        <a:t>Systemwide Access Check-in</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Recommended for series that are non-confidential and are allowing people from around the system to attend their sessions</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August 8, 10-11 am</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u="sng" dirty="0">
                          <a:effectLst/>
                        </a:rPr>
                        <a:t>TBD</a:t>
                      </a:r>
                    </a:p>
                  </a:txBody>
                  <a:tcPr marL="0" marR="0" marT="0" marB="0"/>
                </a:tc>
                <a:extLst>
                  <a:ext uri="{0D108BD9-81ED-4DB2-BD59-A6C34878D82A}">
                    <a16:rowId xmlns:a16="http://schemas.microsoft.com/office/drawing/2014/main" val="3572092689"/>
                  </a:ext>
                </a:extLst>
              </a:tr>
            </a:tbl>
          </a:graphicData>
        </a:graphic>
      </p:graphicFrame>
      <p:sp>
        <p:nvSpPr>
          <p:cNvPr id="5" name="Title 2">
            <a:extLst>
              <a:ext uri="{FF2B5EF4-FFF2-40B4-BE49-F238E27FC236}">
                <a16:creationId xmlns:a16="http://schemas.microsoft.com/office/drawing/2014/main" id="{E8A0D2B9-4FF8-7105-0C39-E3D6FF2B43FB}"/>
              </a:ext>
            </a:extLst>
          </p:cNvPr>
          <p:cNvSpPr txBox="1">
            <a:spLocks/>
          </p:cNvSpPr>
          <p:nvPr/>
        </p:nvSpPr>
        <p:spPr>
          <a:xfrm>
            <a:off x="641350" y="523875"/>
            <a:ext cx="10902950"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Upcoming Trainings and Meetings</a:t>
            </a:r>
          </a:p>
        </p:txBody>
      </p:sp>
    </p:spTree>
    <p:extLst>
      <p:ext uri="{BB962C8B-B14F-4D97-AF65-F5344CB8AC3E}">
        <p14:creationId xmlns:p14="http://schemas.microsoft.com/office/powerpoint/2010/main" val="148601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4DAB952-C9FD-B41F-D10D-22776DCC9262}"/>
              </a:ext>
            </a:extLst>
          </p:cNvPr>
          <p:cNvSpPr txBox="1">
            <a:spLocks/>
          </p:cNvSpPr>
          <p:nvPr/>
        </p:nvSpPr>
        <p:spPr>
          <a:xfrm>
            <a:off x="641350" y="523875"/>
            <a:ext cx="10902950"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You Are Invited! Fri, May 31, 1:45-2:45 @ Assembly Row</a:t>
            </a:r>
          </a:p>
        </p:txBody>
      </p:sp>
      <p:pic>
        <p:nvPicPr>
          <p:cNvPr id="7" name="Picture 6" descr="A blue and white card&#10;&#10;Description automatically generated">
            <a:extLst>
              <a:ext uri="{FF2B5EF4-FFF2-40B4-BE49-F238E27FC236}">
                <a16:creationId xmlns:a16="http://schemas.microsoft.com/office/drawing/2014/main" id="{EA5AD0AC-090D-5EFA-0647-9CEEF7C688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 y="1251182"/>
            <a:ext cx="5860104" cy="4813299"/>
          </a:xfrm>
          <a:prstGeom prst="rect">
            <a:avLst/>
          </a:prstGeom>
          <a:noFill/>
          <a:ln>
            <a:noFill/>
          </a:ln>
        </p:spPr>
      </p:pic>
      <p:sp>
        <p:nvSpPr>
          <p:cNvPr id="9" name="TextBox 8">
            <a:extLst>
              <a:ext uri="{FF2B5EF4-FFF2-40B4-BE49-F238E27FC236}">
                <a16:creationId xmlns:a16="http://schemas.microsoft.com/office/drawing/2014/main" id="{7F43854E-951A-C4F1-34F4-DABD750544BD}"/>
              </a:ext>
            </a:extLst>
          </p:cNvPr>
          <p:cNvSpPr txBox="1"/>
          <p:nvPr/>
        </p:nvSpPr>
        <p:spPr>
          <a:xfrm>
            <a:off x="6624320" y="1242060"/>
            <a:ext cx="5486400" cy="3744615"/>
          </a:xfrm>
          <a:prstGeom prst="rect">
            <a:avLst/>
          </a:prstGeom>
          <a:noFill/>
        </p:spPr>
        <p:txBody>
          <a:bodyPr wrap="square">
            <a:spAutoFit/>
          </a:bodyPr>
          <a:lstStyle/>
          <a:p>
            <a:pPr marL="0" marR="0">
              <a:spcBef>
                <a:spcPts val="0"/>
              </a:spcBef>
              <a:spcAft>
                <a:spcPts val="975"/>
              </a:spcAft>
            </a:pPr>
            <a:r>
              <a:rPr lang="en-US" sz="1400" dirty="0">
                <a:solidFill>
                  <a:srgbClr val="000000"/>
                </a:solidFill>
                <a:effectLst/>
                <a:ea typeface="Calibri" panose="020F0502020204030204" pitchFamily="34" charset="0"/>
              </a:rPr>
              <a:t>Join us for an inspiring and frank discussion on the future of CME!</a:t>
            </a:r>
            <a:br>
              <a:rPr lang="en-US" sz="1400" dirty="0">
                <a:ea typeface="Calibri" panose="020F0502020204030204" pitchFamily="34" charset="0"/>
              </a:rPr>
            </a:br>
            <a:br>
              <a:rPr lang="en-US" sz="1100" dirty="0">
                <a:ea typeface="Calibri" panose="020F0502020204030204" pitchFamily="34" charset="0"/>
              </a:rPr>
            </a:br>
            <a:r>
              <a:rPr lang="en-US" sz="1400" dirty="0">
                <a:solidFill>
                  <a:srgbClr val="000000"/>
                </a:solidFill>
                <a:effectLst/>
                <a:ea typeface="Calibri" panose="020F0502020204030204" pitchFamily="34" charset="0"/>
              </a:rPr>
              <a:t>This meeting is a rare opportunity to hear directly from ACCME leadership. There will be plenty of time for discussion, so bring your questions about whatever keeps you up at night.</a:t>
            </a:r>
            <a:br>
              <a:rPr lang="en-US" sz="1400" dirty="0">
                <a:ea typeface="Calibri" panose="020F0502020204030204" pitchFamily="34" charset="0"/>
              </a:rPr>
            </a:br>
            <a:br>
              <a:rPr lang="en-US" sz="1100" dirty="0">
                <a:ea typeface="Calibri" panose="020F0502020204030204" pitchFamily="34" charset="0"/>
              </a:rPr>
            </a:br>
            <a:r>
              <a:rPr lang="en-US" sz="1400" dirty="0">
                <a:solidFill>
                  <a:srgbClr val="000000"/>
                </a:solidFill>
                <a:effectLst/>
                <a:ea typeface="Calibri" panose="020F0502020204030204" pitchFamily="34" charset="0"/>
              </a:rPr>
              <a:t>Topics may include:</a:t>
            </a:r>
            <a:endParaRPr lang="en-US" sz="1400" dirty="0">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ea typeface="Times New Roman" panose="02020603050405020304" pitchFamily="18" charset="0"/>
              </a:rPr>
              <a:t>Latest trends in CME</a:t>
            </a:r>
            <a:endParaRPr lang="en-US" sz="1400" dirty="0">
              <a:solidFill>
                <a:srgbClr val="000000"/>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ea typeface="Times New Roman" panose="02020603050405020304" pitchFamily="18" charset="0"/>
              </a:rPr>
              <a:t>Challenges with audience generation</a:t>
            </a:r>
            <a:endParaRPr lang="en-US" sz="1400" dirty="0">
              <a:solidFill>
                <a:srgbClr val="000000"/>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ea typeface="Times New Roman" panose="02020603050405020304" pitchFamily="18" charset="0"/>
              </a:rPr>
              <a:t>In-person vs. virtual education</a:t>
            </a:r>
            <a:endParaRPr lang="en-US" sz="1400" dirty="0">
              <a:solidFill>
                <a:srgbClr val="000000"/>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ea typeface="Times New Roman" panose="02020603050405020304" pitchFamily="18" charset="0"/>
              </a:rPr>
              <a:t>Measuring the value of CME</a:t>
            </a:r>
            <a:endParaRPr lang="en-US" sz="1400" dirty="0">
              <a:solidFill>
                <a:srgbClr val="000000"/>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ea typeface="Times New Roman" panose="02020603050405020304" pitchFamily="18" charset="0"/>
              </a:rPr>
              <a:t>How the </a:t>
            </a:r>
            <a:r>
              <a:rPr lang="en-US" sz="1400" i="1" dirty="0">
                <a:solidFill>
                  <a:srgbClr val="000000"/>
                </a:solidFill>
                <a:effectLst/>
                <a:ea typeface="Times New Roman" panose="02020603050405020304" pitchFamily="18" charset="0"/>
              </a:rPr>
              <a:t>Standards for Integrity and Independence </a:t>
            </a:r>
            <a:r>
              <a:rPr lang="en-US" sz="1400" dirty="0">
                <a:solidFill>
                  <a:srgbClr val="000000"/>
                </a:solidFill>
                <a:effectLst/>
                <a:ea typeface="Times New Roman" panose="02020603050405020304" pitchFamily="18" charset="0"/>
              </a:rPr>
              <a:t>have impacted your activities</a:t>
            </a:r>
            <a:endParaRPr lang="en-US" sz="1400" dirty="0">
              <a:solidFill>
                <a:srgbClr val="000000"/>
              </a:solidFill>
              <a:effectLst/>
              <a:ea typeface="Calibri" panose="020F0502020204030204" pitchFamily="34" charset="0"/>
            </a:endParaRPr>
          </a:p>
          <a:p>
            <a:pPr marL="0" marR="0">
              <a:spcBef>
                <a:spcPts val="0"/>
              </a:spcBef>
              <a:spcAft>
                <a:spcPts val="0"/>
              </a:spcAft>
            </a:pPr>
            <a:endParaRPr lang="en-US" sz="1100" dirty="0">
              <a:solidFill>
                <a:srgbClr val="000000"/>
              </a:solidFill>
              <a:effectLst/>
              <a:ea typeface="Calibri" panose="020F0502020204030204" pitchFamily="34" charset="0"/>
            </a:endParaRPr>
          </a:p>
          <a:p>
            <a:pPr marL="0" marR="0">
              <a:spcBef>
                <a:spcPts val="0"/>
              </a:spcBef>
              <a:spcAft>
                <a:spcPts val="0"/>
              </a:spcAft>
            </a:pPr>
            <a:r>
              <a:rPr lang="en-US" sz="1400" dirty="0">
                <a:solidFill>
                  <a:srgbClr val="000000"/>
                </a:solidFill>
                <a:effectLst/>
                <a:ea typeface="Calibri" panose="020F0502020204030204" pitchFamily="34" charset="0"/>
              </a:rPr>
              <a:t>The event will take place as a hybrid format (in-person and virtually). For in-person attendees, snacks and refreshments will be provided. Check-in begins at 1:30 pm. The talk begins at 1:45 pm.</a:t>
            </a:r>
          </a:p>
        </p:txBody>
      </p:sp>
      <p:pic>
        <p:nvPicPr>
          <p:cNvPr id="13" name="Picture 12" descr="A qr code with black squares&#10;&#10;Description automatically generated">
            <a:extLst>
              <a:ext uri="{FF2B5EF4-FFF2-40B4-BE49-F238E27FC236}">
                <a16:creationId xmlns:a16="http://schemas.microsoft.com/office/drawing/2014/main" id="{C9E021B5-66F9-C4C0-5195-2D54195C677D}"/>
              </a:ext>
            </a:extLst>
          </p:cNvPr>
          <p:cNvPicPr>
            <a:picLocks noChangeAspect="1"/>
          </p:cNvPicPr>
          <p:nvPr/>
        </p:nvPicPr>
        <p:blipFill>
          <a:blip r:embed="rId4"/>
          <a:stretch>
            <a:fillRect/>
          </a:stretch>
        </p:blipFill>
        <p:spPr>
          <a:xfrm>
            <a:off x="8632746" y="5071686"/>
            <a:ext cx="1266348" cy="1266348"/>
          </a:xfrm>
          <a:prstGeom prst="rect">
            <a:avLst/>
          </a:prstGeom>
        </p:spPr>
      </p:pic>
      <p:sp>
        <p:nvSpPr>
          <p:cNvPr id="17" name="TextBox 16">
            <a:extLst>
              <a:ext uri="{FF2B5EF4-FFF2-40B4-BE49-F238E27FC236}">
                <a16:creationId xmlns:a16="http://schemas.microsoft.com/office/drawing/2014/main" id="{4E2359FB-46F9-677F-1DB4-6060C37C18DC}"/>
              </a:ext>
            </a:extLst>
          </p:cNvPr>
          <p:cNvSpPr txBox="1"/>
          <p:nvPr/>
        </p:nvSpPr>
        <p:spPr>
          <a:xfrm>
            <a:off x="6624320" y="6426954"/>
            <a:ext cx="548640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https://www.surveymonkey.com/r/J57HV63</a:t>
            </a:r>
          </a:p>
        </p:txBody>
      </p:sp>
    </p:spTree>
    <p:extLst>
      <p:ext uri="{BB962C8B-B14F-4D97-AF65-F5344CB8AC3E}">
        <p14:creationId xmlns:p14="http://schemas.microsoft.com/office/powerpoint/2010/main" val="129447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27AA-0EDF-AF06-66FA-49BF765C6613}"/>
              </a:ext>
            </a:extLst>
          </p:cNvPr>
          <p:cNvSpPr>
            <a:spLocks noGrp="1"/>
          </p:cNvSpPr>
          <p:nvPr>
            <p:ph type="title"/>
          </p:nvPr>
        </p:nvSpPr>
        <p:spPr>
          <a:xfrm>
            <a:off x="641350" y="523875"/>
            <a:ext cx="10902950" cy="451997"/>
          </a:xfrm>
        </p:spPr>
        <p:txBody>
          <a:bodyPr/>
          <a:lstStyle/>
          <a:p>
            <a:r>
              <a:rPr lang="en-US" dirty="0"/>
              <a:t>What is “CME that Counts for MOC?”</a:t>
            </a:r>
          </a:p>
        </p:txBody>
      </p:sp>
      <p:sp>
        <p:nvSpPr>
          <p:cNvPr id="3" name="Content Placeholder 2">
            <a:extLst>
              <a:ext uri="{FF2B5EF4-FFF2-40B4-BE49-F238E27FC236}">
                <a16:creationId xmlns:a16="http://schemas.microsoft.com/office/drawing/2014/main" id="{D178A469-3BE6-2DD5-26AE-33D8B4A5D508}"/>
              </a:ext>
            </a:extLst>
          </p:cNvPr>
          <p:cNvSpPr>
            <a:spLocks noGrp="1"/>
          </p:cNvSpPr>
          <p:nvPr>
            <p:ph idx="1"/>
          </p:nvPr>
        </p:nvSpPr>
        <p:spPr>
          <a:xfrm>
            <a:off x="641350" y="1275550"/>
            <a:ext cx="10902950" cy="4466882"/>
          </a:xfrm>
        </p:spPr>
        <p:txBody>
          <a:bodyPr/>
          <a:lstStyle/>
          <a:p>
            <a:pPr lvl="1" indent="0">
              <a:buNone/>
            </a:pPr>
            <a:r>
              <a:rPr lang="en-US" b="1" i="1" dirty="0"/>
              <a:t>ACCME collaboration with the American Board of Medical Specialties (ABMS) certifying boards to simplify and align the Maintenance of Certification (MOC) process to better meet the needs of physicians and educators. We can register activities for MOC and report credit to the boards.</a:t>
            </a:r>
          </a:p>
          <a:p>
            <a:pPr lvl="1" indent="0">
              <a:buNone/>
            </a:pPr>
            <a:endParaRPr lang="en-US" dirty="0"/>
          </a:p>
          <a:p>
            <a:pPr lvl="1" indent="0">
              <a:buNone/>
            </a:pPr>
            <a:r>
              <a:rPr lang="en-US" b="1" dirty="0"/>
              <a:t>Participating Boards:</a:t>
            </a:r>
          </a:p>
          <a:p>
            <a:pPr marL="804863" lvl="1" indent="-342900"/>
            <a:r>
              <a:rPr lang="en-US" dirty="0"/>
              <a:t>American Board of Anesthesiology (ABA)</a:t>
            </a:r>
          </a:p>
          <a:p>
            <a:pPr marL="804863" lvl="1" indent="-342900"/>
            <a:r>
              <a:rPr lang="en-US" dirty="0"/>
              <a:t>American Board of Internal Medicine (ABIM)</a:t>
            </a:r>
          </a:p>
          <a:p>
            <a:pPr marL="804863" lvl="1" indent="-342900"/>
            <a:r>
              <a:rPr lang="en-US" dirty="0"/>
              <a:t>American Board of Orthopaedic Surgery (ABOS)</a:t>
            </a:r>
          </a:p>
          <a:p>
            <a:pPr marL="804863" lvl="1" indent="-342900"/>
            <a:r>
              <a:rPr lang="en-US" dirty="0"/>
              <a:t>American Board of Otolaryngology–Head and Neck Surgery (ABOHNS)</a:t>
            </a:r>
          </a:p>
          <a:p>
            <a:pPr marL="804863" lvl="1" indent="-342900"/>
            <a:r>
              <a:rPr lang="en-US" dirty="0"/>
              <a:t>American Board of Pathology (ABPath)</a:t>
            </a:r>
          </a:p>
          <a:p>
            <a:pPr marL="804863" lvl="1" indent="-342900"/>
            <a:r>
              <a:rPr lang="en-US" dirty="0"/>
              <a:t>American Board of Pediatrics (ABP)</a:t>
            </a:r>
          </a:p>
          <a:p>
            <a:pPr marL="804863" lvl="1" indent="-342900"/>
            <a:r>
              <a:rPr lang="en-US" dirty="0"/>
              <a:t>American Board of Surgery (ABS)</a:t>
            </a:r>
          </a:p>
          <a:p>
            <a:pPr marL="804863" lvl="1" indent="-342900"/>
            <a:r>
              <a:rPr lang="en-US" dirty="0"/>
              <a:t>American Board of Thoracic Surgery (ABTS)</a:t>
            </a:r>
          </a:p>
          <a:p>
            <a:pPr lvl="1" indent="0">
              <a:buNone/>
            </a:pPr>
            <a:endParaRPr lang="en-US" dirty="0"/>
          </a:p>
          <a:p>
            <a:pPr marL="1031875" lvl="2" indent="-342900"/>
            <a:endParaRPr lang="en-US" dirty="0"/>
          </a:p>
          <a:p>
            <a:pPr marL="804863" lvl="1" indent="-342900"/>
            <a:endParaRPr lang="en-US" dirty="0"/>
          </a:p>
          <a:p>
            <a:pPr lvl="1" indent="0">
              <a:buNone/>
            </a:pPr>
            <a:endParaRPr lang="en-US" dirty="0"/>
          </a:p>
          <a:p>
            <a:endParaRPr lang="en-US" dirty="0"/>
          </a:p>
        </p:txBody>
      </p:sp>
    </p:spTree>
    <p:extLst>
      <p:ext uri="{BB962C8B-B14F-4D97-AF65-F5344CB8AC3E}">
        <p14:creationId xmlns:p14="http://schemas.microsoft.com/office/powerpoint/2010/main" val="163315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571F-C87F-0EA6-75D5-F65EFEC54C30}"/>
              </a:ext>
            </a:extLst>
          </p:cNvPr>
          <p:cNvSpPr>
            <a:spLocks noGrp="1"/>
          </p:cNvSpPr>
          <p:nvPr>
            <p:ph type="title"/>
          </p:nvPr>
        </p:nvSpPr>
        <p:spPr/>
        <p:txBody>
          <a:bodyPr/>
          <a:lstStyle/>
          <a:p>
            <a:r>
              <a:rPr lang="en-US" dirty="0"/>
              <a:t>Why Physician Learners Need MOC</a:t>
            </a:r>
          </a:p>
        </p:txBody>
      </p:sp>
      <p:sp>
        <p:nvSpPr>
          <p:cNvPr id="3" name="Content Placeholder 2">
            <a:extLst>
              <a:ext uri="{FF2B5EF4-FFF2-40B4-BE49-F238E27FC236}">
                <a16:creationId xmlns:a16="http://schemas.microsoft.com/office/drawing/2014/main" id="{103475AD-C0E7-BA5B-80A9-FE9B2FCB6421}"/>
              </a:ext>
            </a:extLst>
          </p:cNvPr>
          <p:cNvSpPr>
            <a:spLocks noGrp="1"/>
          </p:cNvSpPr>
          <p:nvPr>
            <p:ph idx="1"/>
          </p:nvPr>
        </p:nvSpPr>
        <p:spPr>
          <a:xfrm>
            <a:off x="641350" y="1480391"/>
            <a:ext cx="10902950" cy="4023360"/>
          </a:xfrm>
        </p:spPr>
        <p:txBody>
          <a:bodyPr/>
          <a:lstStyle/>
          <a:p>
            <a:pPr marL="804863" lvl="1" indent="-342900"/>
            <a:r>
              <a:rPr lang="en-US" b="1" dirty="0"/>
              <a:t>What is MOC?</a:t>
            </a:r>
          </a:p>
          <a:p>
            <a:pPr marL="1031875" lvl="2" indent="-342900"/>
            <a:r>
              <a:rPr lang="en-US" dirty="0"/>
              <a:t>MOC = Maintenance of Certification</a:t>
            </a:r>
          </a:p>
          <a:p>
            <a:pPr marL="1031875" lvl="2" indent="-342900"/>
            <a:r>
              <a:rPr lang="en-US" dirty="0"/>
              <a:t>To remain certified in their specialty, physicians must meet continuing education requirements that are set by the certifying boards. </a:t>
            </a:r>
          </a:p>
          <a:p>
            <a:pPr marL="1031875" lvl="2" indent="-342900"/>
            <a:r>
              <a:rPr lang="en-US" dirty="0"/>
              <a:t>Physicians can earn credit toward meeting these requirements by participating in accredited CME activities that count for MOC.</a:t>
            </a:r>
          </a:p>
          <a:p>
            <a:pPr marL="804863" lvl="1" indent="-342900"/>
            <a:endParaRPr lang="en-US" dirty="0"/>
          </a:p>
          <a:p>
            <a:pPr marL="804863" lvl="1" indent="-342900"/>
            <a:r>
              <a:rPr lang="en-US" b="1" dirty="0"/>
              <a:t>Examples of MOC Requirements:</a:t>
            </a:r>
          </a:p>
          <a:p>
            <a:pPr marL="1031875" lvl="2" indent="-342900"/>
            <a:r>
              <a:rPr lang="en-US" dirty="0"/>
              <a:t>ABIM: 100 MOC points every 2 years</a:t>
            </a:r>
            <a:br>
              <a:rPr lang="en-US" dirty="0"/>
            </a:br>
            <a:r>
              <a:rPr lang="en-US" i="1" dirty="0"/>
              <a:t>Must be reported by Accredited Provider</a:t>
            </a:r>
          </a:p>
          <a:p>
            <a:pPr marL="1031875" lvl="2" indent="-342900"/>
            <a:endParaRPr lang="en-US" sz="500" i="1" dirty="0"/>
          </a:p>
          <a:p>
            <a:pPr marL="1031875" lvl="2" indent="-342900"/>
            <a:r>
              <a:rPr lang="en-US" dirty="0"/>
              <a:t>ABS: 150 credits of Category-1 CME over five years</a:t>
            </a:r>
            <a:br>
              <a:rPr lang="en-US" dirty="0"/>
            </a:br>
            <a:r>
              <a:rPr lang="en-US" i="1" dirty="0"/>
              <a:t>Must be reported by Accredited Provider</a:t>
            </a:r>
          </a:p>
          <a:p>
            <a:pPr marL="1031875" lvl="2" indent="-342900"/>
            <a:endParaRPr lang="en-US" sz="500" i="1" dirty="0"/>
          </a:p>
          <a:p>
            <a:pPr marL="1031875" lvl="2" indent="-342900"/>
            <a:r>
              <a:rPr lang="en-US" dirty="0"/>
              <a:t>ABP:  50 points for lifelong learning activities every 5 years</a:t>
            </a:r>
          </a:p>
          <a:p>
            <a:endParaRPr lang="en-US" dirty="0"/>
          </a:p>
        </p:txBody>
      </p:sp>
      <p:sp>
        <p:nvSpPr>
          <p:cNvPr id="5" name="TextBox 4">
            <a:extLst>
              <a:ext uri="{FF2B5EF4-FFF2-40B4-BE49-F238E27FC236}">
                <a16:creationId xmlns:a16="http://schemas.microsoft.com/office/drawing/2014/main" id="{931A9853-D8AE-7884-9EE9-943C1265017A}"/>
              </a:ext>
            </a:extLst>
          </p:cNvPr>
          <p:cNvSpPr txBox="1"/>
          <p:nvPr/>
        </p:nvSpPr>
        <p:spPr>
          <a:xfrm>
            <a:off x="1058476" y="6057126"/>
            <a:ext cx="4581606" cy="553998"/>
          </a:xfrm>
          <a:prstGeom prst="rect">
            <a:avLst/>
          </a:prstGeom>
          <a:noFill/>
        </p:spPr>
        <p:txBody>
          <a:bodyPr wrap="square">
            <a:spAutoFit/>
          </a:bodyPr>
          <a:lstStyle/>
          <a:p>
            <a:r>
              <a:rPr lang="en-US" sz="1000" dirty="0"/>
              <a:t>https://www.abim.org/maintenance-of-certification/moc-requirements/</a:t>
            </a:r>
            <a:br>
              <a:rPr lang="en-US" sz="1000" dirty="0"/>
            </a:br>
            <a:r>
              <a:rPr lang="en-US" sz="1000" dirty="0"/>
              <a:t>https://www.absurgery.org/stay-certified/ongoing-certification-requirements/cme/</a:t>
            </a:r>
          </a:p>
          <a:p>
            <a:r>
              <a:rPr lang="en-US" sz="1000" dirty="0"/>
              <a:t>https://www.abp.org/content/lifelong-learning-and-self-assessment-part-2</a:t>
            </a:r>
          </a:p>
        </p:txBody>
      </p:sp>
    </p:spTree>
    <p:extLst>
      <p:ext uri="{BB962C8B-B14F-4D97-AF65-F5344CB8AC3E}">
        <p14:creationId xmlns:p14="http://schemas.microsoft.com/office/powerpoint/2010/main" val="97363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4B79-38D0-9D38-81D8-915ACDC00BD3}"/>
              </a:ext>
            </a:extLst>
          </p:cNvPr>
          <p:cNvSpPr>
            <a:spLocks noGrp="1"/>
          </p:cNvSpPr>
          <p:nvPr>
            <p:ph type="title"/>
          </p:nvPr>
        </p:nvSpPr>
        <p:spPr/>
        <p:txBody>
          <a:bodyPr/>
          <a:lstStyle/>
          <a:p>
            <a:r>
              <a:rPr lang="en-US" dirty="0"/>
              <a:t>MOC MGB CPD Currently Offers</a:t>
            </a:r>
          </a:p>
        </p:txBody>
      </p:sp>
      <p:pic>
        <p:nvPicPr>
          <p:cNvPr id="10" name="Picture 9">
            <a:extLst>
              <a:ext uri="{FF2B5EF4-FFF2-40B4-BE49-F238E27FC236}">
                <a16:creationId xmlns:a16="http://schemas.microsoft.com/office/drawing/2014/main" id="{275F2851-8711-491E-80D1-10337444223F}"/>
              </a:ext>
            </a:extLst>
          </p:cNvPr>
          <p:cNvPicPr>
            <a:picLocks noChangeAspect="1"/>
          </p:cNvPicPr>
          <p:nvPr/>
        </p:nvPicPr>
        <p:blipFill rotWithShape="1">
          <a:blip r:embed="rId3"/>
          <a:srcRect/>
          <a:stretch/>
        </p:blipFill>
        <p:spPr>
          <a:xfrm>
            <a:off x="1401431" y="1038648"/>
            <a:ext cx="8033585" cy="5686240"/>
          </a:xfrm>
          <a:prstGeom prst="rect">
            <a:avLst/>
          </a:prstGeom>
        </p:spPr>
      </p:pic>
      <p:sp>
        <p:nvSpPr>
          <p:cNvPr id="3" name="Rectangle 2">
            <a:extLst>
              <a:ext uri="{FF2B5EF4-FFF2-40B4-BE49-F238E27FC236}">
                <a16:creationId xmlns:a16="http://schemas.microsoft.com/office/drawing/2014/main" id="{DE2FB9EC-D3F7-25C0-AC09-9C16A7F64A02}"/>
              </a:ext>
            </a:extLst>
          </p:cNvPr>
          <p:cNvSpPr/>
          <p:nvPr/>
        </p:nvSpPr>
        <p:spPr>
          <a:xfrm>
            <a:off x="1401431" y="1704088"/>
            <a:ext cx="5184304" cy="495797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4">
            <a:extLst>
              <a:ext uri="{FF2B5EF4-FFF2-40B4-BE49-F238E27FC236}">
                <a16:creationId xmlns:a16="http://schemas.microsoft.com/office/drawing/2014/main" id="{1231135B-B569-9259-9307-746BA68ECC6C}"/>
              </a:ext>
            </a:extLst>
          </p:cNvPr>
          <p:cNvSpPr/>
          <p:nvPr/>
        </p:nvSpPr>
        <p:spPr>
          <a:xfrm>
            <a:off x="8106268" y="1704087"/>
            <a:ext cx="1261287" cy="8255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558413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2.xml><?xml version="1.0" encoding="utf-8"?>
<a:theme xmlns:a="http://schemas.openxmlformats.org/drawingml/2006/main" name="1_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Mass General Brigham PowerPoint</Template>
  <TotalTime>14184</TotalTime>
  <Words>3136</Words>
  <Application>Microsoft Office PowerPoint</Application>
  <PresentationFormat>Widescreen</PresentationFormat>
  <Paragraphs>332</Paragraphs>
  <Slides>32</Slides>
  <Notes>10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1" baseType="lpstr">
      <vt:lpstr>Arial</vt:lpstr>
      <vt:lpstr>Calibri</vt:lpstr>
      <vt:lpstr>Georgia</vt:lpstr>
      <vt:lpstr>Symbol</vt:lpstr>
      <vt:lpstr>System Font Regular</vt:lpstr>
      <vt:lpstr>Wingdings</vt:lpstr>
      <vt:lpstr>MGB_standard_template_082020</vt:lpstr>
      <vt:lpstr>1_MGB_standard_template_082020</vt:lpstr>
      <vt:lpstr>think-cell Slide</vt:lpstr>
      <vt:lpstr>“CME that Counts for MOC”  for MGB Series </vt:lpstr>
      <vt:lpstr>Agenda</vt:lpstr>
      <vt:lpstr>Welcome and Introductions</vt:lpstr>
      <vt:lpstr>Important Dates</vt:lpstr>
      <vt:lpstr>PowerPoint Presentation</vt:lpstr>
      <vt:lpstr>PowerPoint Presentation</vt:lpstr>
      <vt:lpstr>What is “CME that Counts for MOC?”</vt:lpstr>
      <vt:lpstr>Why Physician Learners Need MOC</vt:lpstr>
      <vt:lpstr>MOC MGB CPD Currently Offers</vt:lpstr>
      <vt:lpstr>MOC with Same Requirements as CME</vt:lpstr>
      <vt:lpstr>MOC with Additional Evaluation &amp; Feedback Requirements</vt:lpstr>
      <vt:lpstr>MOC Reporting — What Learners Need to Know</vt:lpstr>
      <vt:lpstr>Learners — What to Expect for Activities that Include MOC</vt:lpstr>
      <vt:lpstr>Evaluation &amp; Feedback Requirement: ABIM, ABP, ABOHNS </vt:lpstr>
      <vt:lpstr>Evaluation &amp; Feedback Requirement: MGB Current Process</vt:lpstr>
      <vt:lpstr>ACCME Evaluation Tips</vt:lpstr>
      <vt:lpstr>Evaluation &amp; Feedback Requirement: Applicable to Series</vt:lpstr>
      <vt:lpstr>ACCME Examples of Reflective Statements</vt:lpstr>
      <vt:lpstr>ACCME Examples of Reflective Statements</vt:lpstr>
      <vt:lpstr>ACCME Examples of Reflective Statements</vt:lpstr>
      <vt:lpstr>ACCME Examples of Reflective Statements</vt:lpstr>
      <vt:lpstr>ACCME Examples of Reflective Statements</vt:lpstr>
      <vt:lpstr>ACCME Examples of Reflective Statements</vt:lpstr>
      <vt:lpstr>Discussion</vt:lpstr>
      <vt:lpstr>Discussion</vt:lpstr>
      <vt:lpstr>PowerPoint Presentation</vt:lpstr>
      <vt:lpstr>Thank you for attending today’s meeting!</vt:lpstr>
      <vt:lpstr>PowerPoint Presentation</vt:lpstr>
      <vt:lpstr>Appendix and References</vt:lpstr>
      <vt:lpstr>PowerPoint Presentation</vt:lpstr>
      <vt:lpstr>PowerPoint Presentation</vt:lpstr>
      <vt:lpstr>Evaluation and Surveys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Gelardi, Mary</dc:creator>
  <cp:lastModifiedBy>Desilets, Rose</cp:lastModifiedBy>
  <cp:revision>279</cp:revision>
  <dcterms:created xsi:type="dcterms:W3CDTF">2020-10-30T14:00:47Z</dcterms:created>
  <dcterms:modified xsi:type="dcterms:W3CDTF">2024-05-28T13:31:20Z</dcterms:modified>
</cp:coreProperties>
</file>