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30"/>
  </p:notesMasterIdLst>
  <p:sldIdLst>
    <p:sldId id="259" r:id="rId3"/>
    <p:sldId id="382" r:id="rId4"/>
    <p:sldId id="428" r:id="rId5"/>
    <p:sldId id="458" r:id="rId6"/>
    <p:sldId id="409" r:id="rId7"/>
    <p:sldId id="303" r:id="rId8"/>
    <p:sldId id="317" r:id="rId9"/>
    <p:sldId id="460" r:id="rId10"/>
    <p:sldId id="313" r:id="rId11"/>
    <p:sldId id="471" r:id="rId12"/>
    <p:sldId id="468" r:id="rId13"/>
    <p:sldId id="300" r:id="rId14"/>
    <p:sldId id="461" r:id="rId15"/>
    <p:sldId id="462" r:id="rId16"/>
    <p:sldId id="304" r:id="rId17"/>
    <p:sldId id="305" r:id="rId18"/>
    <p:sldId id="316" r:id="rId19"/>
    <p:sldId id="463" r:id="rId20"/>
    <p:sldId id="469" r:id="rId21"/>
    <p:sldId id="448" r:id="rId22"/>
    <p:sldId id="470" r:id="rId23"/>
    <p:sldId id="465" r:id="rId24"/>
    <p:sldId id="467" r:id="rId25"/>
    <p:sldId id="423" r:id="rId26"/>
    <p:sldId id="401" r:id="rId27"/>
    <p:sldId id="466" r:id="rId28"/>
    <p:sldId id="28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741545-B06E-9030-0D33-16772E4A055B}" name="Desilets, Rose" initials="DR" userId="S::RDESILETS@PARTNERS.ORG::49560a7b-b4e1-4c9c-9697-5f334620b403" providerId="AD"/>
  <p188:author id="{52C556D9-A173-CDAC-0474-E19498C8E486}" name="Alley, Michelle" initials="AM" userId="S::MALLEY2@PARTNERS.ORG::2bf1802d-b022-4f95-952b-f37ef995ba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Welch" initials="EW" lastIdx="5" clrIdx="0">
    <p:extLst>
      <p:ext uri="{19B8F6BF-5375-455C-9EA6-DF929625EA0E}">
        <p15:presenceInfo xmlns:p15="http://schemas.microsoft.com/office/powerpoint/2012/main" userId="Emily Welch" providerId="None"/>
      </p:ext>
    </p:extLst>
  </p:cmAuthor>
  <p:cmAuthor id="2" name="Desilets, Rose" initials="DR" lastIdx="1" clrIdx="1">
    <p:extLst>
      <p:ext uri="{19B8F6BF-5375-455C-9EA6-DF929625EA0E}">
        <p15:presenceInfo xmlns:p15="http://schemas.microsoft.com/office/powerpoint/2012/main" userId="S::RDESILETS@PARTNERS.ORG::49560a7b-b4e1-4c9c-9697-5f334620b403" providerId="AD"/>
      </p:ext>
    </p:extLst>
  </p:cmAuthor>
  <p:cmAuthor id="3" name="Gelardi, Mary" initials="GM" lastIdx="1" clrIdx="2">
    <p:extLst>
      <p:ext uri="{19B8F6BF-5375-455C-9EA6-DF929625EA0E}">
        <p15:presenceInfo xmlns:p15="http://schemas.microsoft.com/office/powerpoint/2012/main" userId="Gelardi, Ma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7" autoAdjust="0"/>
    <p:restoredTop sz="95214" autoAdjust="0"/>
  </p:normalViewPr>
  <p:slideViewPr>
    <p:cSldViewPr snapToGrid="0" snapToObjects="1">
      <p:cViewPr varScale="1">
        <p:scale>
          <a:sx n="82" d="100"/>
          <a:sy n="82" d="100"/>
        </p:scale>
        <p:origin x="1142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6543-5EF1-DA4A-8415-0A3EFD492F07}" type="datetimeFigureOut">
              <a:rPr lang="en-US" smtClean="0"/>
              <a:t>8/8/2024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A62D3-769D-F349-A3F8-B6F214D63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6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0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update with new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8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update with new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19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7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00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4"/>
            <a:ext cx="9522781" cy="1680909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/>
              <a:t>Presenter or subtitle 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3"/>
            <a:ext cx="1832218" cy="24334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D5D98F-B901-4040-88CE-DBE6B1D7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424" y="635936"/>
            <a:ext cx="3172963" cy="4399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7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56A7-D588-4A4A-9743-81A8FDEA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63015DA-BAD6-D641-B5F3-2ED5079D3C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 b="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5473F-D95C-3441-AFDD-17B108761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5F6962C-2D7D-9C4E-A349-25554E83F8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69E62-1DA9-CD45-BB12-5DDC2926A4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0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4406D9-1546-F048-999E-B1C3935E3C50}"/>
              </a:ext>
            </a:extLst>
          </p:cNvPr>
          <p:cNvGrpSpPr/>
          <p:nvPr/>
        </p:nvGrpSpPr>
        <p:grpSpPr>
          <a:xfrm>
            <a:off x="8157625" y="524289"/>
            <a:ext cx="4034375" cy="5796153"/>
            <a:chOff x="7627349" y="524289"/>
            <a:chExt cx="4034375" cy="5796153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84C793A-4639-4F48-91B8-FD66287147D7}"/>
                </a:ext>
              </a:extLst>
            </p:cNvPr>
            <p:cNvSpPr/>
            <p:nvPr/>
          </p:nvSpPr>
          <p:spPr>
            <a:xfrm>
              <a:off x="7627349" y="2695674"/>
              <a:ext cx="541849" cy="1751874"/>
            </a:xfrm>
            <a:custGeom>
              <a:avLst/>
              <a:gdLst>
                <a:gd name="connsiteX0" fmla="*/ 541850 w 541849"/>
                <a:gd name="connsiteY0" fmla="*/ 0 h 1751874"/>
                <a:gd name="connsiteX1" fmla="*/ 0 w 541849"/>
                <a:gd name="connsiteY1" fmla="*/ 0 h 1751874"/>
                <a:gd name="connsiteX2" fmla="*/ 0 w 541849"/>
                <a:gd name="connsiteY2" fmla="*/ 919195 h 1751874"/>
                <a:gd name="connsiteX3" fmla="*/ 0 w 541849"/>
                <a:gd name="connsiteY3" fmla="*/ 1751874 h 1751874"/>
                <a:gd name="connsiteX4" fmla="*/ 541850 w 541849"/>
                <a:gd name="connsiteY4" fmla="*/ 1751874 h 1751874"/>
                <a:gd name="connsiteX5" fmla="*/ 54185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541850" y="0"/>
                  </a:moveTo>
                  <a:lnTo>
                    <a:pt x="0" y="0"/>
                  </a:ln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7DF4404-7F59-6C45-BC46-3436E9AA2E4D}"/>
                </a:ext>
              </a:extLst>
            </p:cNvPr>
            <p:cNvSpPr/>
            <p:nvPr/>
          </p:nvSpPr>
          <p:spPr>
            <a:xfrm>
              <a:off x="8791354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4618A3F-A28E-5C47-B782-E34CDA443E92}"/>
                </a:ext>
              </a:extLst>
            </p:cNvPr>
            <p:cNvSpPr/>
            <p:nvPr/>
          </p:nvSpPr>
          <p:spPr>
            <a:xfrm>
              <a:off x="9955360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396A27-49EC-F348-860F-8E26802DC608}"/>
                </a:ext>
              </a:extLst>
            </p:cNvPr>
            <p:cNvSpPr/>
            <p:nvPr/>
          </p:nvSpPr>
          <p:spPr>
            <a:xfrm>
              <a:off x="7627349" y="1874158"/>
              <a:ext cx="4033867" cy="493467"/>
            </a:xfrm>
            <a:custGeom>
              <a:avLst/>
              <a:gdLst>
                <a:gd name="connsiteX0" fmla="*/ 0 w 4033867"/>
                <a:gd name="connsiteY0" fmla="*/ 493468 h 493467"/>
                <a:gd name="connsiteX1" fmla="*/ 2016934 w 4033867"/>
                <a:gd name="connsiteY1" fmla="*/ 493468 h 493467"/>
                <a:gd name="connsiteX2" fmla="*/ 4033868 w 4033867"/>
                <a:gd name="connsiteY2" fmla="*/ 493468 h 493467"/>
                <a:gd name="connsiteX3" fmla="*/ 4033868 w 4033867"/>
                <a:gd name="connsiteY3" fmla="*/ 0 h 493467"/>
                <a:gd name="connsiteX4" fmla="*/ 0 w 4033867"/>
                <a:gd name="connsiteY4" fmla="*/ 0 h 493467"/>
                <a:gd name="connsiteX5" fmla="*/ 0 w 4033867"/>
                <a:gd name="connsiteY5" fmla="*/ 493468 h 49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867" h="493467">
                  <a:moveTo>
                    <a:pt x="0" y="493468"/>
                  </a:moveTo>
                  <a:lnTo>
                    <a:pt x="2016934" y="493468"/>
                  </a:lnTo>
                  <a:lnTo>
                    <a:pt x="4033868" y="493468"/>
                  </a:lnTo>
                  <a:lnTo>
                    <a:pt x="4033868" y="0"/>
                  </a:lnTo>
                  <a:lnTo>
                    <a:pt x="0" y="0"/>
                  </a:lnTo>
                  <a:lnTo>
                    <a:pt x="0" y="493468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CD75FE-FCEC-BF4D-91B4-4520B4DB5F1E}"/>
                </a:ext>
              </a:extLst>
            </p:cNvPr>
            <p:cNvSpPr/>
            <p:nvPr/>
          </p:nvSpPr>
          <p:spPr>
            <a:xfrm>
              <a:off x="7627349" y="524289"/>
              <a:ext cx="4033867" cy="1181785"/>
            </a:xfrm>
            <a:custGeom>
              <a:avLst/>
              <a:gdLst>
                <a:gd name="connsiteX0" fmla="*/ 2016934 w 4033867"/>
                <a:gd name="connsiteY0" fmla="*/ 0 h 1181785"/>
                <a:gd name="connsiteX1" fmla="*/ 0 w 4033867"/>
                <a:gd name="connsiteY1" fmla="*/ 672207 h 1181785"/>
                <a:gd name="connsiteX2" fmla="*/ 0 w 4033867"/>
                <a:gd name="connsiteY2" fmla="*/ 1181786 h 1181785"/>
                <a:gd name="connsiteX3" fmla="*/ 2016934 w 4033867"/>
                <a:gd name="connsiteY3" fmla="*/ 509579 h 1181785"/>
                <a:gd name="connsiteX4" fmla="*/ 4033868 w 4033867"/>
                <a:gd name="connsiteY4" fmla="*/ 1181786 h 1181785"/>
                <a:gd name="connsiteX5" fmla="*/ 4033868 w 4033867"/>
                <a:gd name="connsiteY5" fmla="*/ 672207 h 1181785"/>
                <a:gd name="connsiteX6" fmla="*/ 2016934 w 4033867"/>
                <a:gd name="connsiteY6" fmla="*/ 0 h 118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867" h="1181785">
                  <a:moveTo>
                    <a:pt x="2016934" y="0"/>
                  </a:moveTo>
                  <a:lnTo>
                    <a:pt x="0" y="672207"/>
                  </a:lnTo>
                  <a:lnTo>
                    <a:pt x="0" y="1181786"/>
                  </a:lnTo>
                  <a:lnTo>
                    <a:pt x="2016934" y="509579"/>
                  </a:lnTo>
                  <a:lnTo>
                    <a:pt x="4033868" y="1181786"/>
                  </a:lnTo>
                  <a:lnTo>
                    <a:pt x="4033868" y="672207"/>
                  </a:lnTo>
                  <a:lnTo>
                    <a:pt x="2016934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C8E4B5-0CBF-864B-9110-D197114B5BD8}"/>
                </a:ext>
              </a:extLst>
            </p:cNvPr>
            <p:cNvSpPr/>
            <p:nvPr/>
          </p:nvSpPr>
          <p:spPr>
            <a:xfrm>
              <a:off x="7627349" y="440860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116 h 1071548"/>
                <a:gd name="connsiteX6" fmla="*/ 2539753 w 4034375"/>
                <a:gd name="connsiteY6" fmla="*/ 871116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557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1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116"/>
                  </a:cubicBezTo>
                  <a:lnTo>
                    <a:pt x="2539753" y="871116"/>
                  </a:lnTo>
                  <a:cubicBezTo>
                    <a:pt x="3827582" y="871116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DFD3E64-0D9B-8344-AE26-7E6565667679}"/>
                </a:ext>
              </a:extLst>
            </p:cNvPr>
            <p:cNvSpPr/>
            <p:nvPr/>
          </p:nvSpPr>
          <p:spPr>
            <a:xfrm>
              <a:off x="7627349" y="524889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243 h 1071548"/>
                <a:gd name="connsiteX6" fmla="*/ 2539753 w 4034375"/>
                <a:gd name="connsiteY6" fmla="*/ 871243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684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2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243"/>
                  </a:cubicBezTo>
                  <a:lnTo>
                    <a:pt x="2539753" y="871243"/>
                  </a:lnTo>
                  <a:cubicBezTo>
                    <a:pt x="3827582" y="871243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52CD8B-2E97-4342-8DBF-61223C03F534}"/>
                </a:ext>
              </a:extLst>
            </p:cNvPr>
            <p:cNvSpPr/>
            <p:nvPr/>
          </p:nvSpPr>
          <p:spPr>
            <a:xfrm>
              <a:off x="11119366" y="2695674"/>
              <a:ext cx="541849" cy="1661807"/>
            </a:xfrm>
            <a:custGeom>
              <a:avLst/>
              <a:gdLst>
                <a:gd name="connsiteX0" fmla="*/ 0 w 541849"/>
                <a:gd name="connsiteY0" fmla="*/ 0 h 1661807"/>
                <a:gd name="connsiteX1" fmla="*/ 0 w 541849"/>
                <a:gd name="connsiteY1" fmla="*/ 1661807 h 1661807"/>
                <a:gd name="connsiteX2" fmla="*/ 541849 w 541849"/>
                <a:gd name="connsiteY2" fmla="*/ 1382725 h 1661807"/>
                <a:gd name="connsiteX3" fmla="*/ 541849 w 541849"/>
                <a:gd name="connsiteY3" fmla="*/ 0 h 16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49" h="1661807">
                  <a:moveTo>
                    <a:pt x="0" y="0"/>
                  </a:moveTo>
                  <a:lnTo>
                    <a:pt x="0" y="1661807"/>
                  </a:lnTo>
                  <a:cubicBezTo>
                    <a:pt x="444035" y="1559688"/>
                    <a:pt x="534618" y="1402261"/>
                    <a:pt x="541849" y="1382725"/>
                  </a:cubicBezTo>
                  <a:lnTo>
                    <a:pt x="541849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892808"/>
            <a:ext cx="7315200" cy="2852737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80653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7444408" cy="2576378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2999A3-BC06-724D-AB6B-6565ED0B151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Author of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3A591-BBA0-C146-B4F7-E67520528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8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o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796841"/>
            <a:ext cx="10911840" cy="2852737"/>
          </a:xfrm>
        </p:spPr>
        <p:txBody>
          <a:bodyPr anchor="ctr"/>
          <a:lstStyle>
            <a:lvl1pPr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Factoid teal—Georgia font in sentence case. Use this slide for hero statement.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040A92-7E8A-6B43-AD38-D5F4F6C96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BDDC8-3CC6-624A-9AFB-E2F2B73BA9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6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020C179-BE0C-9D49-90D3-2A15CB49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352" y="3027076"/>
            <a:ext cx="5797296" cy="8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3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4"/>
            <a:ext cx="9522781" cy="1680909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/>
              <a:t>Presenter or subtitle 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3"/>
            <a:ext cx="1832218" cy="24334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D5D98F-B901-4040-88CE-DBE6B1D7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424" y="635936"/>
            <a:ext cx="3172963" cy="4399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219480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2587A6-FADF-CA4B-92D7-011DFD3E1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7038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2587A6-FADF-CA4B-92D7-011DFD3E1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36F34-49E0-4A7C-A020-3CF62B0F8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CD3D-BE75-4AB7-AF91-4934F3ADAA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 marL="917575" indent="-233363">
              <a:buFont typeface="Wingdings" pitchFamily="2" charset="2"/>
              <a:buChar char="§"/>
              <a:defRPr/>
            </a:lvl4pPr>
            <a:lvl5pPr marL="1146175" indent="-234950">
              <a:buSzPct val="90000"/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898C508-098E-8641-956A-DD8F7B008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F9743-0A9D-2345-B04A-C049C5CEE7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226014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3BE6-2E2A-4A2D-A3F5-C50D273712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79" y="2029842"/>
            <a:ext cx="518464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C9D9-E2F8-49F1-974F-B06A783A1E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79" y="1719072"/>
            <a:ext cx="5184648" cy="310771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7A10F-FA16-489F-B6F5-AF30FC09B4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1112" y="1719072"/>
            <a:ext cx="5183188" cy="31077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C26D-D076-400E-AA91-3DB2533CB7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61112" y="2029842"/>
            <a:ext cx="518318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CB684-FDD4-594C-98A0-429D85877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608995E-8074-C54D-B812-031E33AAB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10992-4247-0644-B81C-8D5480478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602215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  <p15:guide id="5" pos="3997">
          <p15:clr>
            <a:srgbClr val="FBAE40"/>
          </p15:clr>
        </p15:guide>
        <p15:guide id="6" pos="36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8913-5E8E-2E44-862B-D47884C2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BC4998-B6F1-DA42-B41F-97DBCEF72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E4E73-5259-334F-AE3B-9FF8EABC0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738634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74">
          <p15:clr>
            <a:srgbClr val="FBAE40"/>
          </p15:clr>
        </p15:guide>
        <p15:guide id="3" pos="40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2587A6-FADF-CA4B-92D7-011DFD3E1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7038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2587A6-FADF-CA4B-92D7-011DFD3E1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36F34-49E0-4A7C-A020-3CF62B0F8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CD3D-BE75-4AB7-AF91-4934F3ADAA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 marL="917575" indent="-233363">
              <a:buFont typeface="Wingdings" pitchFamily="2" charset="2"/>
              <a:buChar char="§"/>
              <a:defRPr/>
            </a:lvl4pPr>
            <a:lvl5pPr marL="1146175" indent="-234950">
              <a:buSzPct val="90000"/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898C508-098E-8641-956A-DD8F7B008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F9743-0A9D-2345-B04A-C049C5CEE7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34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DFA6-8F9A-4F40-94EB-5AC4A5BBC7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174804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705231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CE710-5EBE-7347-8470-8ABE73F49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753308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7D6A64-436E-B549-A738-5BD4E26E780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952872-2D99-6A44-AF8E-4C81084A6F5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3B5EBD-761F-0640-A0DD-A2788D2EC78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BDA8CCF-CB0C-BA45-8FC4-6297C0E0A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A7599CD-99BD-894F-B372-42E0EEA2C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DCCCC4-4E98-AF48-BBF9-0C662158A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2F045-38A8-AF47-A713-4B59F286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8BDEB4C-56D6-2044-957E-BC1323994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188A1-BE1F-C149-9AF3-45615472F9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4187396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7">
          <p15:clr>
            <a:srgbClr val="FBAE40"/>
          </p15:clr>
        </p15:guide>
        <p15:guide id="3" pos="2421">
          <p15:clr>
            <a:srgbClr val="FBAE40"/>
          </p15:clr>
        </p15:guide>
        <p15:guide id="4" pos="4849">
          <p15:clr>
            <a:srgbClr val="FBAE40"/>
          </p15:clr>
        </p15:guide>
        <p15:guide id="6" orient="horz" pos="3086">
          <p15:clr>
            <a:srgbClr val="FBAE40"/>
          </p15:clr>
        </p15:guide>
        <p15:guide id="7" orient="horz" pos="3246">
          <p15:clr>
            <a:srgbClr val="FBAE40"/>
          </p15:clr>
        </p15:guide>
        <p15:guide id="10" pos="5250">
          <p15:clr>
            <a:srgbClr val="FBAE40"/>
          </p15:clr>
        </p15:guide>
        <p15:guide id="11" pos="282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/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66F7F6-8B6A-B445-A778-7A10C4FCF7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C0EC67-5E7D-4248-962B-AE294DEFEA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F9940F-D9D9-B343-B51A-10E10791BB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89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6B0467-EE62-FA42-87FD-561619A6F8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FF451F5-7748-C949-A955-B66D566CC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89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2712F-0BAD-3D43-AA96-DAC8654C4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7704E5-505F-E644-8B15-3474213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9B3E2D-28D6-FC4F-A2A2-C7D081716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6F5F35-DBF5-C84A-BD5D-8F32E68A84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Mass General Brigham Office of Continuing Professional Development   |   Confidential—do not copy or distribute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0F76B-FA29-B84B-8387-E972C02385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1729029"/>
            <a:ext cx="3195638" cy="401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71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421">
          <p15:clr>
            <a:srgbClr val="FBAE40"/>
          </p15:clr>
        </p15:guide>
        <p15:guide id="5" pos="2826">
          <p15:clr>
            <a:srgbClr val="FBAE40"/>
          </p15:clr>
        </p15:guide>
        <p15:guide id="6" pos="4849">
          <p15:clr>
            <a:srgbClr val="FBAE40"/>
          </p15:clr>
        </p15:guide>
        <p15:guide id="8" pos="525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978A-4E91-7243-A687-476C0D745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table title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DD65DAE-F216-2E49-ACAE-54335084F53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40080" y="1719072"/>
            <a:ext cx="10902950" cy="4026091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7BB281B-EE6E-F544-82BA-54DA61494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D87B-3C1F-B940-B037-28498C722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93211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56A7-D588-4A4A-9743-81A8FDEA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63015DA-BAD6-D641-B5F3-2ED5079D3C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 b="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5473F-D95C-3441-AFDD-17B108761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813023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5F6962C-2D7D-9C4E-A349-25554E83F8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69E62-1DA9-CD45-BB12-5DDC2926A4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124553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4406D9-1546-F048-999E-B1C3935E3C50}"/>
              </a:ext>
            </a:extLst>
          </p:cNvPr>
          <p:cNvGrpSpPr/>
          <p:nvPr/>
        </p:nvGrpSpPr>
        <p:grpSpPr>
          <a:xfrm>
            <a:off x="8157625" y="524289"/>
            <a:ext cx="4034375" cy="5796153"/>
            <a:chOff x="7627349" y="524289"/>
            <a:chExt cx="4034375" cy="5796153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84C793A-4639-4F48-91B8-FD66287147D7}"/>
                </a:ext>
              </a:extLst>
            </p:cNvPr>
            <p:cNvSpPr/>
            <p:nvPr/>
          </p:nvSpPr>
          <p:spPr>
            <a:xfrm>
              <a:off x="7627349" y="2695674"/>
              <a:ext cx="541849" cy="1751874"/>
            </a:xfrm>
            <a:custGeom>
              <a:avLst/>
              <a:gdLst>
                <a:gd name="connsiteX0" fmla="*/ 541850 w 541849"/>
                <a:gd name="connsiteY0" fmla="*/ 0 h 1751874"/>
                <a:gd name="connsiteX1" fmla="*/ 0 w 541849"/>
                <a:gd name="connsiteY1" fmla="*/ 0 h 1751874"/>
                <a:gd name="connsiteX2" fmla="*/ 0 w 541849"/>
                <a:gd name="connsiteY2" fmla="*/ 919195 h 1751874"/>
                <a:gd name="connsiteX3" fmla="*/ 0 w 541849"/>
                <a:gd name="connsiteY3" fmla="*/ 1751874 h 1751874"/>
                <a:gd name="connsiteX4" fmla="*/ 541850 w 541849"/>
                <a:gd name="connsiteY4" fmla="*/ 1751874 h 1751874"/>
                <a:gd name="connsiteX5" fmla="*/ 54185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541850" y="0"/>
                  </a:moveTo>
                  <a:lnTo>
                    <a:pt x="0" y="0"/>
                  </a:ln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7DF4404-7F59-6C45-BC46-3436E9AA2E4D}"/>
                </a:ext>
              </a:extLst>
            </p:cNvPr>
            <p:cNvSpPr/>
            <p:nvPr/>
          </p:nvSpPr>
          <p:spPr>
            <a:xfrm>
              <a:off x="8791354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4618A3F-A28E-5C47-B782-E34CDA443E92}"/>
                </a:ext>
              </a:extLst>
            </p:cNvPr>
            <p:cNvSpPr/>
            <p:nvPr/>
          </p:nvSpPr>
          <p:spPr>
            <a:xfrm>
              <a:off x="9955360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396A27-49EC-F348-860F-8E26802DC608}"/>
                </a:ext>
              </a:extLst>
            </p:cNvPr>
            <p:cNvSpPr/>
            <p:nvPr/>
          </p:nvSpPr>
          <p:spPr>
            <a:xfrm>
              <a:off x="7627349" y="1874158"/>
              <a:ext cx="4033867" cy="493467"/>
            </a:xfrm>
            <a:custGeom>
              <a:avLst/>
              <a:gdLst>
                <a:gd name="connsiteX0" fmla="*/ 0 w 4033867"/>
                <a:gd name="connsiteY0" fmla="*/ 493468 h 493467"/>
                <a:gd name="connsiteX1" fmla="*/ 2016934 w 4033867"/>
                <a:gd name="connsiteY1" fmla="*/ 493468 h 493467"/>
                <a:gd name="connsiteX2" fmla="*/ 4033868 w 4033867"/>
                <a:gd name="connsiteY2" fmla="*/ 493468 h 493467"/>
                <a:gd name="connsiteX3" fmla="*/ 4033868 w 4033867"/>
                <a:gd name="connsiteY3" fmla="*/ 0 h 493467"/>
                <a:gd name="connsiteX4" fmla="*/ 0 w 4033867"/>
                <a:gd name="connsiteY4" fmla="*/ 0 h 493467"/>
                <a:gd name="connsiteX5" fmla="*/ 0 w 4033867"/>
                <a:gd name="connsiteY5" fmla="*/ 493468 h 49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867" h="493467">
                  <a:moveTo>
                    <a:pt x="0" y="493468"/>
                  </a:moveTo>
                  <a:lnTo>
                    <a:pt x="2016934" y="493468"/>
                  </a:lnTo>
                  <a:lnTo>
                    <a:pt x="4033868" y="493468"/>
                  </a:lnTo>
                  <a:lnTo>
                    <a:pt x="4033868" y="0"/>
                  </a:lnTo>
                  <a:lnTo>
                    <a:pt x="0" y="0"/>
                  </a:lnTo>
                  <a:lnTo>
                    <a:pt x="0" y="493468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CD75FE-FCEC-BF4D-91B4-4520B4DB5F1E}"/>
                </a:ext>
              </a:extLst>
            </p:cNvPr>
            <p:cNvSpPr/>
            <p:nvPr/>
          </p:nvSpPr>
          <p:spPr>
            <a:xfrm>
              <a:off x="7627349" y="524289"/>
              <a:ext cx="4033867" cy="1181785"/>
            </a:xfrm>
            <a:custGeom>
              <a:avLst/>
              <a:gdLst>
                <a:gd name="connsiteX0" fmla="*/ 2016934 w 4033867"/>
                <a:gd name="connsiteY0" fmla="*/ 0 h 1181785"/>
                <a:gd name="connsiteX1" fmla="*/ 0 w 4033867"/>
                <a:gd name="connsiteY1" fmla="*/ 672207 h 1181785"/>
                <a:gd name="connsiteX2" fmla="*/ 0 w 4033867"/>
                <a:gd name="connsiteY2" fmla="*/ 1181786 h 1181785"/>
                <a:gd name="connsiteX3" fmla="*/ 2016934 w 4033867"/>
                <a:gd name="connsiteY3" fmla="*/ 509579 h 1181785"/>
                <a:gd name="connsiteX4" fmla="*/ 4033868 w 4033867"/>
                <a:gd name="connsiteY4" fmla="*/ 1181786 h 1181785"/>
                <a:gd name="connsiteX5" fmla="*/ 4033868 w 4033867"/>
                <a:gd name="connsiteY5" fmla="*/ 672207 h 1181785"/>
                <a:gd name="connsiteX6" fmla="*/ 2016934 w 4033867"/>
                <a:gd name="connsiteY6" fmla="*/ 0 h 118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867" h="1181785">
                  <a:moveTo>
                    <a:pt x="2016934" y="0"/>
                  </a:moveTo>
                  <a:lnTo>
                    <a:pt x="0" y="672207"/>
                  </a:lnTo>
                  <a:lnTo>
                    <a:pt x="0" y="1181786"/>
                  </a:lnTo>
                  <a:lnTo>
                    <a:pt x="2016934" y="509579"/>
                  </a:lnTo>
                  <a:lnTo>
                    <a:pt x="4033868" y="1181786"/>
                  </a:lnTo>
                  <a:lnTo>
                    <a:pt x="4033868" y="672207"/>
                  </a:lnTo>
                  <a:lnTo>
                    <a:pt x="2016934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C8E4B5-0CBF-864B-9110-D197114B5BD8}"/>
                </a:ext>
              </a:extLst>
            </p:cNvPr>
            <p:cNvSpPr/>
            <p:nvPr/>
          </p:nvSpPr>
          <p:spPr>
            <a:xfrm>
              <a:off x="7627349" y="440860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116 h 1071548"/>
                <a:gd name="connsiteX6" fmla="*/ 2539753 w 4034375"/>
                <a:gd name="connsiteY6" fmla="*/ 871116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557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1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116"/>
                  </a:cubicBezTo>
                  <a:lnTo>
                    <a:pt x="2539753" y="871116"/>
                  </a:lnTo>
                  <a:cubicBezTo>
                    <a:pt x="3827582" y="871116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DFD3E64-0D9B-8344-AE26-7E6565667679}"/>
                </a:ext>
              </a:extLst>
            </p:cNvPr>
            <p:cNvSpPr/>
            <p:nvPr/>
          </p:nvSpPr>
          <p:spPr>
            <a:xfrm>
              <a:off x="7627349" y="524889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243 h 1071548"/>
                <a:gd name="connsiteX6" fmla="*/ 2539753 w 4034375"/>
                <a:gd name="connsiteY6" fmla="*/ 871243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684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2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243"/>
                  </a:cubicBezTo>
                  <a:lnTo>
                    <a:pt x="2539753" y="871243"/>
                  </a:lnTo>
                  <a:cubicBezTo>
                    <a:pt x="3827582" y="871243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52CD8B-2E97-4342-8DBF-61223C03F534}"/>
                </a:ext>
              </a:extLst>
            </p:cNvPr>
            <p:cNvSpPr/>
            <p:nvPr/>
          </p:nvSpPr>
          <p:spPr>
            <a:xfrm>
              <a:off x="11119366" y="2695674"/>
              <a:ext cx="541849" cy="1661807"/>
            </a:xfrm>
            <a:custGeom>
              <a:avLst/>
              <a:gdLst>
                <a:gd name="connsiteX0" fmla="*/ 0 w 541849"/>
                <a:gd name="connsiteY0" fmla="*/ 0 h 1661807"/>
                <a:gd name="connsiteX1" fmla="*/ 0 w 541849"/>
                <a:gd name="connsiteY1" fmla="*/ 1661807 h 1661807"/>
                <a:gd name="connsiteX2" fmla="*/ 541849 w 541849"/>
                <a:gd name="connsiteY2" fmla="*/ 1382725 h 1661807"/>
                <a:gd name="connsiteX3" fmla="*/ 541849 w 541849"/>
                <a:gd name="connsiteY3" fmla="*/ 0 h 16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49" h="1661807">
                  <a:moveTo>
                    <a:pt x="0" y="0"/>
                  </a:moveTo>
                  <a:lnTo>
                    <a:pt x="0" y="1661807"/>
                  </a:lnTo>
                  <a:cubicBezTo>
                    <a:pt x="444035" y="1559688"/>
                    <a:pt x="534618" y="1402261"/>
                    <a:pt x="541849" y="1382725"/>
                  </a:cubicBezTo>
                  <a:lnTo>
                    <a:pt x="541849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892808"/>
            <a:ext cx="7315200" cy="2852737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4029863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7444408" cy="2576378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2999A3-BC06-724D-AB6B-6565ED0B151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Author of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3A591-BBA0-C146-B4F7-E67520528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084171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o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796841"/>
            <a:ext cx="10911840" cy="2852737"/>
          </a:xfrm>
        </p:spPr>
        <p:txBody>
          <a:bodyPr anchor="ctr"/>
          <a:lstStyle>
            <a:lvl1pPr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Factoid teal—Georgia font in sentence case. Use this slide for hero statement.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040A92-7E8A-6B43-AD38-D5F4F6C96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BDDC8-3CC6-624A-9AFB-E2F2B73BA9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Mass General Brigham Office of Continuing Professional Development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68495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3BE6-2E2A-4A2D-A3F5-C50D273712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79" y="2029842"/>
            <a:ext cx="518464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C9D9-E2F8-49F1-974F-B06A783A1E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79" y="1719072"/>
            <a:ext cx="5184648" cy="310771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7A10F-FA16-489F-B6F5-AF30FC09B4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1112" y="1719072"/>
            <a:ext cx="5183188" cy="31077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C26D-D076-400E-AA91-3DB2533CB7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61112" y="2029842"/>
            <a:ext cx="518318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CB684-FDD4-594C-98A0-429D85877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608995E-8074-C54D-B812-031E33AAB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10992-4247-0644-B81C-8D5480478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5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  <p15:guide id="5" pos="3997">
          <p15:clr>
            <a:srgbClr val="FBAE40"/>
          </p15:clr>
        </p15:guide>
        <p15:guide id="6" pos="367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020C179-BE0C-9D49-90D3-2A15CB49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352" y="3027076"/>
            <a:ext cx="5797296" cy="8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56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9710-D2D4-ACC1-0CA8-5CE49095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F077-8A00-3D75-E0A5-361CA3C3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AEA54-4D19-9AEF-B3B2-3490E039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B7D3-E510-4078-BBB6-6800B9D5CB35}" type="datetimeFigureOut">
              <a:rPr lang="en-US" smtClean="0"/>
              <a:t>8/8/2024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B4247-95BB-FA53-E899-57575DEC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97F52-8798-F0B5-5EE6-572735D9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7A51-B5A3-4FF8-A445-1FF121A338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3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8913-5E8E-2E44-862B-D47884C2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BC4998-B6F1-DA42-B41F-97DBCEF72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E4E73-5259-334F-AE3B-9FF8EABC0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4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74">
          <p15:clr>
            <a:srgbClr val="FBAE40"/>
          </p15:clr>
        </p15:guide>
        <p15:guide id="3" pos="40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DFA6-8F9A-4F40-94EB-5AC4A5BBC7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9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705231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CE710-5EBE-7347-8470-8ABE73F49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7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7D6A64-436E-B549-A738-5BD4E26E780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952872-2D99-6A44-AF8E-4C81084A6F5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3B5EBD-761F-0640-A0DD-A2788D2EC78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BDA8CCF-CB0C-BA45-8FC4-6297C0E0A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A7599CD-99BD-894F-B372-42E0EEA2C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DCCCC4-4E98-AF48-BBF9-0C662158A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2F045-38A8-AF47-A713-4B59F286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8BDEB4C-56D6-2044-957E-BC1323994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188A1-BE1F-C149-9AF3-45615472F9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2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7">
          <p15:clr>
            <a:srgbClr val="FBAE40"/>
          </p15:clr>
        </p15:guide>
        <p15:guide id="3" pos="2421">
          <p15:clr>
            <a:srgbClr val="FBAE40"/>
          </p15:clr>
        </p15:guide>
        <p15:guide id="4" pos="4849">
          <p15:clr>
            <a:srgbClr val="FBAE40"/>
          </p15:clr>
        </p15:guide>
        <p15:guide id="6" orient="horz" pos="3086">
          <p15:clr>
            <a:srgbClr val="FBAE40"/>
          </p15:clr>
        </p15:guide>
        <p15:guide id="7" orient="horz" pos="3246">
          <p15:clr>
            <a:srgbClr val="FBAE40"/>
          </p15:clr>
        </p15:guide>
        <p15:guide id="10" pos="5250">
          <p15:clr>
            <a:srgbClr val="FBAE40"/>
          </p15:clr>
        </p15:guide>
        <p15:guide id="11" pos="28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/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66F7F6-8B6A-B445-A778-7A10C4FCF7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C0EC67-5E7D-4248-962B-AE294DEFEA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F9940F-D9D9-B343-B51A-10E10791BB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89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6B0467-EE62-FA42-87FD-561619A6F8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FF451F5-7748-C949-A955-B66D566CC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89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2712F-0BAD-3D43-AA96-DAC8654C4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7704E5-505F-E644-8B15-3474213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9B3E2D-28D6-FC4F-A2A2-C7D081716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6F5F35-DBF5-C84A-BD5D-8F32E68A84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0F76B-FA29-B84B-8387-E972C02385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1729029"/>
            <a:ext cx="3195638" cy="401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762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421">
          <p15:clr>
            <a:srgbClr val="FBAE40"/>
          </p15:clr>
        </p15:guide>
        <p15:guide id="5" pos="2826">
          <p15:clr>
            <a:srgbClr val="FBAE40"/>
          </p15:clr>
        </p15:guide>
        <p15:guide id="6" pos="4849">
          <p15:clr>
            <a:srgbClr val="FBAE40"/>
          </p15:clr>
        </p15:guide>
        <p15:guide id="8" pos="52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978A-4E91-7243-A687-476C0D745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table title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DD65DAE-F216-2E49-ACAE-54335084F53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40080" y="1719072"/>
            <a:ext cx="10902950" cy="4026091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7BB281B-EE6E-F544-82BA-54DA61494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D87B-3C1F-B940-B037-28498C722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54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image" Target="../media/image3.svg"/><Relationship Id="rId10" Type="http://schemas.openxmlformats.org/officeDocument/2006/relationships/slideLayout" Target="../slideLayouts/slideLayout25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EEDC80-A6AE-4D71-8BED-4E85BC9C5D6B}"/>
              </a:ext>
            </a:extLst>
          </p:cNvPr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28120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530" imgH="531" progId="TCLayout.ActiveDocument.1">
                  <p:embed/>
                </p:oleObj>
              </mc:Choice>
              <mc:Fallback>
                <p:oleObj name="think-cell Slide" r:id="rId19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EEDC80-A6AE-4D71-8BED-4E85BC9C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8D99B60-9158-488E-8BCC-87D5B5BCDFBF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7701-A632-3D47-AED3-D4B4366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6324" y="6362188"/>
            <a:ext cx="770759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7F75-52C6-40D5-8388-347CF6B3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0" cy="9565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09464-EA83-4E37-8A02-61A16616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719072"/>
            <a:ext cx="10902950" cy="4023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DC250-A7AB-924E-9520-907FE62E8E91}"/>
              </a:ext>
            </a:extLst>
          </p:cNvPr>
          <p:cNvSpPr txBox="1"/>
          <p:nvPr/>
        </p:nvSpPr>
        <p:spPr>
          <a:xfrm>
            <a:off x="11200986" y="6362188"/>
            <a:ext cx="35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D3C46F-8465-6948-8418-CACF6F0DE93E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D40E65D4-0B0A-FF40-8007-5D9E4DC5D06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 r="89889"/>
          <a:stretch>
            <a:fillRect/>
          </a:stretch>
        </p:blipFill>
        <p:spPr>
          <a:xfrm>
            <a:off x="640081" y="6246684"/>
            <a:ext cx="251703" cy="345186"/>
          </a:xfrm>
          <a:custGeom>
            <a:avLst/>
            <a:gdLst>
              <a:gd name="connsiteX0" fmla="*/ 0 w 251703"/>
              <a:gd name="connsiteY0" fmla="*/ 0 h 345186"/>
              <a:gd name="connsiteX1" fmla="*/ 251703 w 251703"/>
              <a:gd name="connsiteY1" fmla="*/ 0 h 345186"/>
              <a:gd name="connsiteX2" fmla="*/ 251703 w 251703"/>
              <a:gd name="connsiteY2" fmla="*/ 345186 h 345186"/>
              <a:gd name="connsiteX3" fmla="*/ 0 w 251703"/>
              <a:gd name="connsiteY3" fmla="*/ 345186 h 3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03" h="345186">
                <a:moveTo>
                  <a:pt x="0" y="0"/>
                </a:moveTo>
                <a:lnTo>
                  <a:pt x="251703" y="0"/>
                </a:lnTo>
                <a:lnTo>
                  <a:pt x="251703" y="345186"/>
                </a:lnTo>
                <a:lnTo>
                  <a:pt x="0" y="3451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697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0"/>
        </a:spcBef>
        <a:buSzPct val="9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0663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3363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3495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System Font Regular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401">
          <p15:clr>
            <a:srgbClr val="F26B43"/>
          </p15:clr>
        </p15:guide>
        <p15:guide id="3" pos="7274">
          <p15:clr>
            <a:srgbClr val="F26B43"/>
          </p15:clr>
        </p15:guide>
        <p15:guide id="4" orient="horz" pos="938">
          <p15:clr>
            <a:srgbClr val="F26B43"/>
          </p15:clr>
        </p15:guide>
        <p15:guide id="5" orient="horz" pos="1082">
          <p15:clr>
            <a:srgbClr val="F26B43"/>
          </p15:clr>
        </p15:guide>
        <p15:guide id="6" orient="horz" pos="3619">
          <p15:clr>
            <a:srgbClr val="F26B43"/>
          </p15:clr>
        </p15:guide>
        <p15:guide id="7" orient="horz" pos="4084">
          <p15:clr>
            <a:srgbClr val="F26B43"/>
          </p15:clr>
        </p15:guide>
        <p15:guide id="8" orient="horz" pos="38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EEDC80-A6AE-4D71-8BED-4E85BC9C5D6B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28120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530" imgH="531" progId="TCLayout.ActiveDocument.1">
                  <p:embed/>
                </p:oleObj>
              </mc:Choice>
              <mc:Fallback>
                <p:oleObj name="think-cell Slide" r:id="rId20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EEDC80-A6AE-4D71-8BED-4E85BC9C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8D99B60-9158-488E-8BCC-87D5B5BCDFB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7701-A632-3D47-AED3-D4B4366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6324" y="6362188"/>
            <a:ext cx="770759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Mass General Brigham Office of Continuing Professional Development   |   Confidential—do not copy or distribute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7F75-52C6-40D5-8388-347CF6B3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0" cy="9565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09464-EA83-4E37-8A02-61A16616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719072"/>
            <a:ext cx="10902950" cy="4023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DC250-A7AB-924E-9520-907FE62E8E91}"/>
              </a:ext>
            </a:extLst>
          </p:cNvPr>
          <p:cNvSpPr txBox="1"/>
          <p:nvPr/>
        </p:nvSpPr>
        <p:spPr>
          <a:xfrm>
            <a:off x="11200986" y="6362188"/>
            <a:ext cx="35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D3C46F-8465-6948-8418-CACF6F0DE93E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D40E65D4-0B0A-FF40-8007-5D9E4DC5D0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r="89889"/>
          <a:stretch>
            <a:fillRect/>
          </a:stretch>
        </p:blipFill>
        <p:spPr>
          <a:xfrm>
            <a:off x="640081" y="6246684"/>
            <a:ext cx="251703" cy="345186"/>
          </a:xfrm>
          <a:custGeom>
            <a:avLst/>
            <a:gdLst>
              <a:gd name="connsiteX0" fmla="*/ 0 w 251703"/>
              <a:gd name="connsiteY0" fmla="*/ 0 h 345186"/>
              <a:gd name="connsiteX1" fmla="*/ 251703 w 251703"/>
              <a:gd name="connsiteY1" fmla="*/ 0 h 345186"/>
              <a:gd name="connsiteX2" fmla="*/ 251703 w 251703"/>
              <a:gd name="connsiteY2" fmla="*/ 345186 h 345186"/>
              <a:gd name="connsiteX3" fmla="*/ 0 w 251703"/>
              <a:gd name="connsiteY3" fmla="*/ 345186 h 3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03" h="345186">
                <a:moveTo>
                  <a:pt x="0" y="0"/>
                </a:moveTo>
                <a:lnTo>
                  <a:pt x="251703" y="0"/>
                </a:lnTo>
                <a:lnTo>
                  <a:pt x="251703" y="345186"/>
                </a:lnTo>
                <a:lnTo>
                  <a:pt x="0" y="3451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475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0"/>
        </a:spcBef>
        <a:buSzPct val="9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0663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3363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3495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System Font Regular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401">
          <p15:clr>
            <a:srgbClr val="F26B43"/>
          </p15:clr>
        </p15:guide>
        <p15:guide id="3" pos="7274">
          <p15:clr>
            <a:srgbClr val="F26B43"/>
          </p15:clr>
        </p15:guide>
        <p15:guide id="4" orient="horz" pos="938">
          <p15:clr>
            <a:srgbClr val="F26B43"/>
          </p15:clr>
        </p15:guide>
        <p15:guide id="5" orient="horz" pos="1082">
          <p15:clr>
            <a:srgbClr val="F26B43"/>
          </p15:clr>
        </p15:guide>
        <p15:guide id="6" orient="horz" pos="3619">
          <p15:clr>
            <a:srgbClr val="F26B43"/>
          </p15:clr>
        </p15:guide>
        <p15:guide id="7" orient="horz" pos="4084">
          <p15:clr>
            <a:srgbClr val="F26B43"/>
          </p15:clr>
        </p15:guide>
        <p15:guide id="8" orient="horz" pos="3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mailto:mgbcpd@mgb.org" TargetMode="Externa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linkedin.com/showcase/mass-general-brigham-office-of-continuing-professional-develop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pd.partners.org/series-coordinators" TargetMode="Externa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hyperlink" Target="mailto:mgbcpd@mgb.org" TargetMode="External"/><Relationship Id="rId5" Type="http://schemas.openxmlformats.org/officeDocument/2006/relationships/image" Target="../media/image8.e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artners.zoom.us/j/85164198890" TargetMode="Externa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pd.partners.org/series-coordinators" TargetMode="Externa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hyperlink" Target="https://partnershealthcare.sharepoint.com/sites/VitalsSystemwideGrandRounds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63CF-3DE9-BA47-AD6C-3CA9A50B6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627" y="1748090"/>
            <a:ext cx="9522781" cy="2447392"/>
          </a:xfrm>
        </p:spPr>
        <p:txBody>
          <a:bodyPr/>
          <a:lstStyle/>
          <a:p>
            <a:pPr algn="ctr"/>
            <a:r>
              <a:rPr lang="en-US" dirty="0"/>
              <a:t>Systemwide Grand Rounds</a:t>
            </a:r>
            <a:br>
              <a:rPr lang="en-US" dirty="0"/>
            </a:br>
            <a:r>
              <a:rPr lang="en-US" dirty="0"/>
              <a:t>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C1933-575E-314E-A8C0-02AE38811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608" y="5082010"/>
            <a:ext cx="9522781" cy="737220"/>
          </a:xfrm>
        </p:spPr>
        <p:txBody>
          <a:bodyPr/>
          <a:lstStyle/>
          <a:p>
            <a:r>
              <a:rPr lang="en-US" dirty="0"/>
              <a:t>Continuing Professional Development</a:t>
            </a:r>
            <a:br>
              <a:rPr lang="en-US" dirty="0"/>
            </a:br>
            <a:r>
              <a:rPr lang="en-US" dirty="0"/>
              <a:t>August 8,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F4FD5-6872-FC47-BC1C-159D286BF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/>
              <a:t>Confidential—do not copy or distribute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3C626-3712-45EF-B22B-352AC934D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548" y="3615676"/>
            <a:ext cx="2937575" cy="26185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307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BE83-7C71-A206-ED55-4876BE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68734"/>
            <a:ext cx="10902950" cy="956516"/>
          </a:xfrm>
        </p:spPr>
        <p:txBody>
          <a:bodyPr/>
          <a:lstStyle/>
          <a:p>
            <a:r>
              <a:rPr lang="en-US" dirty="0"/>
              <a:t>Process Map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C1B4F-F0D4-2E0B-9903-46CC8A3F5A9B}"/>
              </a:ext>
            </a:extLst>
          </p:cNvPr>
          <p:cNvSpPr/>
          <p:nvPr/>
        </p:nvSpPr>
        <p:spPr>
          <a:xfrm>
            <a:off x="2944555" y="917510"/>
            <a:ext cx="1373363" cy="15693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Department coordinator gathers session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9B348-8042-8204-0B43-69D0C7623EDB}"/>
              </a:ext>
            </a:extLst>
          </p:cNvPr>
          <p:cNvSpPr/>
          <p:nvPr/>
        </p:nvSpPr>
        <p:spPr>
          <a:xfrm>
            <a:off x="4609716" y="917510"/>
            <a:ext cx="1373363" cy="15693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ETHOS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Department coordinator enters session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6D356-6638-6EDC-6B58-61D01586E0D7}"/>
              </a:ext>
            </a:extLst>
          </p:cNvPr>
          <p:cNvSpPr/>
          <p:nvPr/>
        </p:nvSpPr>
        <p:spPr>
          <a:xfrm>
            <a:off x="4609716" y="4655375"/>
            <a:ext cx="1373363" cy="1569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VITALS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Learner views Series opportunities and sees how to participate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07D1BE-24F7-51D0-EFEE-45B2700F810F}"/>
              </a:ext>
            </a:extLst>
          </p:cNvPr>
          <p:cNvSpPr/>
          <p:nvPr/>
        </p:nvSpPr>
        <p:spPr>
          <a:xfrm>
            <a:off x="1279394" y="4668834"/>
            <a:ext cx="1373363" cy="1569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CPD or MGB sends out message/ promotion (Vitals, Tidbits)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9BC9F-4AD2-CE0D-3055-B948E1402955}"/>
              </a:ext>
            </a:extLst>
          </p:cNvPr>
          <p:cNvSpPr/>
          <p:nvPr/>
        </p:nvSpPr>
        <p:spPr>
          <a:xfrm>
            <a:off x="2944555" y="4657951"/>
            <a:ext cx="1373363" cy="1569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PROMOTION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Learner at community hospital sees message/ promotion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BF2E21-2EE6-1DFE-415B-367BFE2C7B11}"/>
              </a:ext>
            </a:extLst>
          </p:cNvPr>
          <p:cNvSpPr/>
          <p:nvPr/>
        </p:nvSpPr>
        <p:spPr>
          <a:xfrm>
            <a:off x="6274877" y="4661703"/>
            <a:ext cx="1373363" cy="15693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Learner attends session on Zoom or other virtual meeting platform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EED9A1-CC96-09E7-93A5-D6B1D82A0AC9}"/>
              </a:ext>
            </a:extLst>
          </p:cNvPr>
          <p:cNvSpPr/>
          <p:nvPr/>
        </p:nvSpPr>
        <p:spPr>
          <a:xfrm>
            <a:off x="7940038" y="4652799"/>
            <a:ext cx="1373363" cy="15693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TEXT CODE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Learner texts code for attendance and credit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398FF-3942-B5A7-4210-F468F424EBB8}"/>
              </a:ext>
            </a:extLst>
          </p:cNvPr>
          <p:cNvSpPr/>
          <p:nvPr/>
        </p:nvSpPr>
        <p:spPr>
          <a:xfrm>
            <a:off x="9605200" y="4661703"/>
            <a:ext cx="1373363" cy="15693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CME CREDIT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Learner receives CME credit and is now on the series participant list in Ethos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2BF899-2C8F-506A-5E80-3BBCB6FCE960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5296398" y="2486896"/>
            <a:ext cx="0" cy="2964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26D4EF-2B7C-52FF-2175-E9026A109A1C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317918" y="1702203"/>
            <a:ext cx="2917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EA0847-273A-9930-8825-E02510CC2C9E}"/>
              </a:ext>
            </a:extLst>
          </p:cNvPr>
          <p:cNvCxnSpPr/>
          <p:nvPr/>
        </p:nvCxnSpPr>
        <p:spPr>
          <a:xfrm>
            <a:off x="2652757" y="5442970"/>
            <a:ext cx="2917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AC7347-4379-DDDA-D36C-FF7B6DE11764}"/>
              </a:ext>
            </a:extLst>
          </p:cNvPr>
          <p:cNvCxnSpPr/>
          <p:nvPr/>
        </p:nvCxnSpPr>
        <p:spPr>
          <a:xfrm>
            <a:off x="4317918" y="5442970"/>
            <a:ext cx="2917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422C98-12FE-5594-417D-55B48EB46DF5}"/>
              </a:ext>
            </a:extLst>
          </p:cNvPr>
          <p:cNvCxnSpPr/>
          <p:nvPr/>
        </p:nvCxnSpPr>
        <p:spPr>
          <a:xfrm>
            <a:off x="5983079" y="5443891"/>
            <a:ext cx="2917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00FEB1-70FD-6A27-5782-F7D2934D959C}"/>
              </a:ext>
            </a:extLst>
          </p:cNvPr>
          <p:cNvCxnSpPr/>
          <p:nvPr/>
        </p:nvCxnSpPr>
        <p:spPr>
          <a:xfrm>
            <a:off x="7648240" y="5443891"/>
            <a:ext cx="2917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142C2B0-A4D3-CDFE-0364-5503760C9D6A}"/>
              </a:ext>
            </a:extLst>
          </p:cNvPr>
          <p:cNvCxnSpPr/>
          <p:nvPr/>
        </p:nvCxnSpPr>
        <p:spPr>
          <a:xfrm>
            <a:off x="9313402" y="5456619"/>
            <a:ext cx="2917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D51EED5-4F63-77A4-D6EE-427C19E9423F}"/>
              </a:ext>
            </a:extLst>
          </p:cNvPr>
          <p:cNvSpPr/>
          <p:nvPr/>
        </p:nvSpPr>
        <p:spPr>
          <a:xfrm>
            <a:off x="9313402" y="1552615"/>
            <a:ext cx="1774019" cy="5685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Existing process. Has been modified.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0C88C9-BB0A-E29A-3218-D0403F1A08FA}"/>
              </a:ext>
            </a:extLst>
          </p:cNvPr>
          <p:cNvSpPr/>
          <p:nvPr/>
        </p:nvSpPr>
        <p:spPr>
          <a:xfrm>
            <a:off x="9313402" y="2269313"/>
            <a:ext cx="1774019" cy="563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Existing process.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No change.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AF96A2-7EEB-12D5-A3FA-30CD61D58873}"/>
              </a:ext>
            </a:extLst>
          </p:cNvPr>
          <p:cNvSpPr/>
          <p:nvPr/>
        </p:nvSpPr>
        <p:spPr>
          <a:xfrm>
            <a:off x="9313401" y="2965959"/>
            <a:ext cx="1774019" cy="5636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New process as of July 2024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1F59FB-D226-5F1E-29AE-C3E06CBC12FF}"/>
              </a:ext>
            </a:extLst>
          </p:cNvPr>
          <p:cNvSpPr/>
          <p:nvPr/>
        </p:nvSpPr>
        <p:spPr>
          <a:xfrm>
            <a:off x="4609717" y="2783300"/>
            <a:ext cx="1373362" cy="1569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MANUAL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CPD staff adds session to Vitals page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D7F548-77B5-1D5F-DA55-3C0F47869C94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296397" y="4352686"/>
            <a:ext cx="1" cy="3052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41AD503-6FB3-9B4C-11AA-6387F276B5B8}"/>
              </a:ext>
            </a:extLst>
          </p:cNvPr>
          <p:cNvSpPr/>
          <p:nvPr/>
        </p:nvSpPr>
        <p:spPr>
          <a:xfrm>
            <a:off x="4478694" y="774441"/>
            <a:ext cx="1617306" cy="5598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F8A6-97C4-044A-6849-62CF5655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Posting to Vitals Process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AE3950-93E6-F6F4-8B9F-C46822D88FD9}"/>
              </a:ext>
            </a:extLst>
          </p:cNvPr>
          <p:cNvGrpSpPr/>
          <p:nvPr/>
        </p:nvGrpSpPr>
        <p:grpSpPr>
          <a:xfrm>
            <a:off x="2579343" y="1696946"/>
            <a:ext cx="7220290" cy="2255556"/>
            <a:chOff x="1890052" y="1696946"/>
            <a:chExt cx="7220290" cy="22555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6799F4-B3A9-A3C1-1A0B-04A9694C0073}"/>
                </a:ext>
              </a:extLst>
            </p:cNvPr>
            <p:cNvSpPr/>
            <p:nvPr/>
          </p:nvSpPr>
          <p:spPr>
            <a:xfrm>
              <a:off x="1890052" y="1696946"/>
              <a:ext cx="1997560" cy="225555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Department coordinator submits session on Ethos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5F58CB-8866-C464-BE06-B33B21CD2EEC}"/>
                </a:ext>
              </a:extLst>
            </p:cNvPr>
            <p:cNvSpPr/>
            <p:nvPr/>
          </p:nvSpPr>
          <p:spPr>
            <a:xfrm>
              <a:off x="4562816" y="1696946"/>
              <a:ext cx="1997560" cy="225555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Session is in one of these statuses: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“Ready for Review”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“Feedback”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</a:rPr>
                <a:t>“Approved”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42418D-CBEA-1760-225D-B2EA4DD27CA9}"/>
                </a:ext>
              </a:extLst>
            </p:cNvPr>
            <p:cNvSpPr/>
            <p:nvPr/>
          </p:nvSpPr>
          <p:spPr>
            <a:xfrm>
              <a:off x="7112782" y="1696946"/>
              <a:ext cx="1997560" cy="225555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CPD staff adds session to Vitals Site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7085638-0DE8-9FC9-E53D-6FB10FB4065F}"/>
                </a:ext>
              </a:extLst>
            </p:cNvPr>
            <p:cNvCxnSpPr>
              <a:cxnSpLocks/>
            </p:cNvCxnSpPr>
            <p:nvPr/>
          </p:nvCxnSpPr>
          <p:spPr>
            <a:xfrm>
              <a:off x="4047187" y="2824724"/>
              <a:ext cx="2917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4D95DE4-42FC-D63B-58FA-5B35D2F595D6}"/>
                </a:ext>
              </a:extLst>
            </p:cNvPr>
            <p:cNvCxnSpPr>
              <a:cxnSpLocks/>
            </p:cNvCxnSpPr>
            <p:nvPr/>
          </p:nvCxnSpPr>
          <p:spPr>
            <a:xfrm>
              <a:off x="6673846" y="2824724"/>
              <a:ext cx="2917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2FB41C-4554-F0A8-AA3A-E9EC4653E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549" y="4624197"/>
            <a:ext cx="9827879" cy="1709928"/>
          </a:xfrm>
        </p:spPr>
        <p:txBody>
          <a:bodyPr/>
          <a:lstStyle/>
          <a:p>
            <a:pPr algn="ctr"/>
            <a:r>
              <a:rPr lang="en-US" sz="2400" b="1" u="sng" dirty="0"/>
              <a:t>The sooner you submit your session to us, the sooner we can add it to Vitals!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Sessions submitted the same day or that are missing the link to participate </a:t>
            </a:r>
            <a:br>
              <a:rPr lang="en-US" sz="1800" dirty="0"/>
            </a:br>
            <a:r>
              <a:rPr lang="en-US" sz="1800" dirty="0"/>
              <a:t>may not make it onto the page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617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D534-A81B-5667-6712-5EDB0E18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vs. Future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D6159-1197-2D98-CDC1-882668EF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305415"/>
            <a:ext cx="4311650" cy="4023360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b="1" dirty="0">
                <a:ea typeface="Roboto" panose="02000000000000000000" pitchFamily="2" charset="0"/>
              </a:rPr>
              <a:t>Previous State:</a:t>
            </a:r>
          </a:p>
          <a:p>
            <a:pPr>
              <a:spcAft>
                <a:spcPts val="500"/>
              </a:spcAft>
            </a:pPr>
            <a:r>
              <a:rPr lang="en-US" dirty="0">
                <a:ea typeface="Roboto" panose="02000000000000000000" pitchFamily="2" charset="0"/>
              </a:rPr>
              <a:t>Marketing is done by department conducting the series.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Department maintains a distribution list of series participants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Department sends invitations, reminders, and links to sessions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CPD was not involved in marketing at all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C7B8C4-0646-48FA-A39F-84D06E3CC589}"/>
              </a:ext>
            </a:extLst>
          </p:cNvPr>
          <p:cNvSpPr txBox="1">
            <a:spLocks/>
          </p:cNvSpPr>
          <p:nvPr/>
        </p:nvSpPr>
        <p:spPr>
          <a:xfrm>
            <a:off x="5284080" y="1305414"/>
            <a:ext cx="6057554" cy="4489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5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b="1" dirty="0">
                <a:ea typeface="Roboto" panose="02000000000000000000" pitchFamily="2" charset="0"/>
              </a:rPr>
              <a:t>Future State (AY24-25):</a:t>
            </a:r>
          </a:p>
          <a:p>
            <a:pPr>
              <a:spcAft>
                <a:spcPts val="500"/>
              </a:spcAft>
            </a:pPr>
            <a:r>
              <a:rPr lang="en-US" dirty="0">
                <a:ea typeface="Roboto" panose="02000000000000000000" pitchFamily="2" charset="0"/>
              </a:rPr>
              <a:t>Mass General Brigham will help market series system-wide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We will actively recruit participants from community hospitals on a multitude of levels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  <a:ea typeface="Roboto" panose="02000000000000000000" pitchFamily="2" charset="0"/>
              </a:rPr>
              <a:t>We will include series advertising in our monthly internal newsletter to Mass General Brigham learners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  <a:ea typeface="Roboto" panose="02000000000000000000" pitchFamily="2" charset="0"/>
              </a:rPr>
              <a:t>We will have a page that lists series titles, directions to participate, and contact information for each series</a:t>
            </a:r>
            <a:endParaRPr lang="en-US" b="1" dirty="0">
              <a:highlight>
                <a:srgbClr val="00FF00"/>
              </a:highlight>
              <a:ea typeface="Roboto" panose="02000000000000000000" pitchFamily="2" charset="0"/>
            </a:endParaRP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00"/>
                </a:highlight>
                <a:ea typeface="Roboto" panose="02000000000000000000" pitchFamily="2" charset="0"/>
              </a:rPr>
              <a:t>We will maintain a list of session titles and topics so that learners may view, search and choose which sessions to attend 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We will provide directions on how to view the archived videos of sessions, when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E269E2-FDFA-9CA6-ABCF-5AA0EC667A44}"/>
              </a:ext>
            </a:extLst>
          </p:cNvPr>
          <p:cNvSpPr txBox="1"/>
          <p:nvPr/>
        </p:nvSpPr>
        <p:spPr>
          <a:xfrm>
            <a:off x="7366453" y="560919"/>
            <a:ext cx="140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00"/>
                </a:highligh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99114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D534-A81B-5667-6712-5EDB0E18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vs. Future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D6159-1197-2D98-CDC1-882668EF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49" y="1244254"/>
            <a:ext cx="4440065" cy="4023360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b="1" dirty="0">
                <a:ea typeface="Roboto" panose="02000000000000000000" pitchFamily="2" charset="0"/>
              </a:rPr>
              <a:t>Previous State:</a:t>
            </a:r>
          </a:p>
          <a:p>
            <a:pPr>
              <a:spcAft>
                <a:spcPts val="500"/>
              </a:spcAft>
            </a:pPr>
            <a:r>
              <a:rPr lang="en-US" dirty="0">
                <a:ea typeface="Roboto" panose="02000000000000000000" pitchFamily="2" charset="0"/>
              </a:rPr>
              <a:t>Marketing is done by department conducting the series.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Department maintains a distribution list of series participants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Department sends invitations, reminders, and links to sessions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CPD was not involved in marketing at all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C7B8C4-0646-48FA-A39F-84D06E3CC589}"/>
              </a:ext>
            </a:extLst>
          </p:cNvPr>
          <p:cNvSpPr txBox="1">
            <a:spLocks/>
          </p:cNvSpPr>
          <p:nvPr/>
        </p:nvSpPr>
        <p:spPr>
          <a:xfrm>
            <a:off x="5284080" y="1244253"/>
            <a:ext cx="6057554" cy="4489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5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b="1" dirty="0">
                <a:ea typeface="Roboto" panose="02000000000000000000" pitchFamily="2" charset="0"/>
              </a:rPr>
              <a:t>Future State (AY24-25):</a:t>
            </a:r>
          </a:p>
          <a:p>
            <a:pPr>
              <a:spcAft>
                <a:spcPts val="500"/>
              </a:spcAft>
            </a:pPr>
            <a:r>
              <a:rPr lang="en-US" dirty="0">
                <a:ea typeface="Roboto" panose="02000000000000000000" pitchFamily="2" charset="0"/>
              </a:rPr>
              <a:t>Mass General Brigham will help market series system-wide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FF00"/>
                </a:highlight>
                <a:ea typeface="Roboto" panose="02000000000000000000" pitchFamily="2" charset="0"/>
              </a:rPr>
              <a:t>We will actively recruit participants from community hospitals on a multitude of levels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We will include series advertising in our monthly internal newsletter to Mass General Brigham learners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We will have a page that lists series titles, directions to participate, and contact information for each series</a:t>
            </a:r>
            <a:endParaRPr lang="en-US" b="1" dirty="0">
              <a:ea typeface="Roboto" panose="02000000000000000000" pitchFamily="2" charset="0"/>
            </a:endParaRP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We will maintain a list of session titles and topics so that learners may view, search and choose which sessions to attend 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We will provide directions on how to view the archived videos of sessions, when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C8B98-9171-1E07-9A80-814EA71A02C0}"/>
              </a:ext>
            </a:extLst>
          </p:cNvPr>
          <p:cNvSpPr txBox="1"/>
          <p:nvPr/>
        </p:nvSpPr>
        <p:spPr>
          <a:xfrm>
            <a:off x="7849265" y="518138"/>
            <a:ext cx="140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Starting</a:t>
            </a:r>
          </a:p>
        </p:txBody>
      </p:sp>
    </p:spTree>
    <p:extLst>
      <p:ext uri="{BB962C8B-B14F-4D97-AF65-F5344CB8AC3E}">
        <p14:creationId xmlns:p14="http://schemas.microsoft.com/office/powerpoint/2010/main" val="82257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D534-A81B-5667-6712-5EDB0E18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vs. Future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D6159-1197-2D98-CDC1-882668EF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305415"/>
            <a:ext cx="4353272" cy="4023360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US" b="1" dirty="0">
                <a:ea typeface="Roboto" panose="02000000000000000000" pitchFamily="2" charset="0"/>
              </a:rPr>
              <a:t>Previous State:</a:t>
            </a:r>
          </a:p>
          <a:p>
            <a:pPr>
              <a:spcAft>
                <a:spcPts val="500"/>
              </a:spcAft>
            </a:pPr>
            <a:r>
              <a:rPr lang="en-US" dirty="0">
                <a:ea typeface="Roboto" panose="02000000000000000000" pitchFamily="2" charset="0"/>
              </a:rPr>
              <a:t>Marketing is done by department conducting the series.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Department maintains a distribution list of series participants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Department sends invitations, reminders, and links to sessions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CPD was not involved in marketing at all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C7B8C4-0646-48FA-A39F-84D06E3CC589}"/>
              </a:ext>
            </a:extLst>
          </p:cNvPr>
          <p:cNvSpPr txBox="1">
            <a:spLocks/>
          </p:cNvSpPr>
          <p:nvPr/>
        </p:nvSpPr>
        <p:spPr>
          <a:xfrm>
            <a:off x="5284080" y="1305414"/>
            <a:ext cx="6057554" cy="44892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5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b="1" dirty="0">
                <a:ea typeface="Roboto" panose="02000000000000000000" pitchFamily="2" charset="0"/>
              </a:rPr>
              <a:t>Future State (AY24-25):</a:t>
            </a:r>
          </a:p>
          <a:p>
            <a:pPr>
              <a:spcAft>
                <a:spcPts val="500"/>
              </a:spcAft>
            </a:pPr>
            <a:r>
              <a:rPr lang="en-US" dirty="0">
                <a:ea typeface="Roboto" panose="02000000000000000000" pitchFamily="2" charset="0"/>
              </a:rPr>
              <a:t>Mass General Brigham will help market series system-wide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We will actively recruit participants from community hospitals on a multitude of levels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We will include series advertising in our monthly internal newsletter to Mass General Brigham learners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We will have a page that lists series titles, directions to participate, and contact information for each series</a:t>
            </a:r>
            <a:endParaRPr lang="en-US" b="1" dirty="0">
              <a:ea typeface="Roboto" panose="02000000000000000000" pitchFamily="2" charset="0"/>
            </a:endParaRP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" panose="02000000000000000000" pitchFamily="2" charset="0"/>
              </a:rPr>
              <a:t>We will maintain a list of session titles and topics so that learners may view, search and choose which sessions to attend </a:t>
            </a: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  <a:ea typeface="Roboto" panose="02000000000000000000" pitchFamily="2" charset="0"/>
              </a:rPr>
              <a:t>We will provide directions on how to view the archived videos of sessions, when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C0B3B-2D7D-1716-1D0A-7ABC70E9B165}"/>
              </a:ext>
            </a:extLst>
          </p:cNvPr>
          <p:cNvSpPr txBox="1"/>
          <p:nvPr/>
        </p:nvSpPr>
        <p:spPr>
          <a:xfrm>
            <a:off x="8004881" y="601710"/>
            <a:ext cx="140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1911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0131-8A6D-52E9-6395-AACEA17D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Needed for Site – Accomplished So Far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16A753-436B-1CF9-68F2-E64CB49E65F8}"/>
              </a:ext>
            </a:extLst>
          </p:cNvPr>
          <p:cNvSpPr txBox="1">
            <a:spLocks/>
          </p:cNvSpPr>
          <p:nvPr/>
        </p:nvSpPr>
        <p:spPr>
          <a:xfrm>
            <a:off x="783624" y="2389575"/>
            <a:ext cx="5105399" cy="38160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5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Absolutely must have: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Name of Series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Series Director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Series Coordinator with email address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Virtual meeting link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Session list with dates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Dates and session topics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Target audience (specialty, professions)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F90C3F-C026-3DC9-EC9C-6821EB3DAE41}"/>
              </a:ext>
            </a:extLst>
          </p:cNvPr>
          <p:cNvSpPr txBox="1">
            <a:spLocks/>
          </p:cNvSpPr>
          <p:nvPr/>
        </p:nvSpPr>
        <p:spPr>
          <a:xfrm>
            <a:off x="6096000" y="2402783"/>
            <a:ext cx="5802086" cy="448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Nice to have:</a:t>
            </a:r>
          </a:p>
          <a:p>
            <a:r>
              <a:rPr lang="en-US" sz="2000" dirty="0"/>
              <a:t>Speaker name</a:t>
            </a:r>
          </a:p>
          <a:p>
            <a:r>
              <a:rPr lang="en-US" sz="2000" dirty="0"/>
              <a:t>Link to recordings (when available)</a:t>
            </a:r>
          </a:p>
          <a:p>
            <a:r>
              <a:rPr lang="en-US" sz="2000" dirty="0"/>
              <a:t>Link to accredited enduring activity (when available)</a:t>
            </a:r>
          </a:p>
          <a:p>
            <a:r>
              <a:rPr lang="en-US" sz="2000" dirty="0"/>
              <a:t>Calendar function</a:t>
            </a:r>
          </a:p>
          <a:p>
            <a:r>
              <a:rPr lang="en-US" sz="2000" dirty="0"/>
              <a:t>Search function</a:t>
            </a:r>
          </a:p>
          <a:p>
            <a:r>
              <a:rPr lang="en-US" sz="2000" dirty="0"/>
              <a:t>Filter function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Out of scope:</a:t>
            </a:r>
          </a:p>
          <a:p>
            <a:r>
              <a:rPr lang="en-US" sz="2000" dirty="0"/>
              <a:t>Accreditation for archived sessions</a:t>
            </a:r>
          </a:p>
          <a:p>
            <a:r>
              <a:rPr lang="en-US" sz="2000" dirty="0"/>
              <a:t>Accreditation for select archived sessions</a:t>
            </a:r>
          </a:p>
          <a:p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66BB98-DECF-997D-68CE-BFA23D65CDDA}"/>
              </a:ext>
            </a:extLst>
          </p:cNvPr>
          <p:cNvSpPr txBox="1">
            <a:spLocks/>
          </p:cNvSpPr>
          <p:nvPr/>
        </p:nvSpPr>
        <p:spPr>
          <a:xfrm>
            <a:off x="783624" y="1265905"/>
            <a:ext cx="10515747" cy="9666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5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All MGB clinicians will easily be able to access information for all our in-hospital series, so they can choose what to attend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2C64AF-F7A5-F8AB-1B4C-0474C0465E82}"/>
              </a:ext>
            </a:extLst>
          </p:cNvPr>
          <p:cNvSpPr/>
          <p:nvPr/>
        </p:nvSpPr>
        <p:spPr>
          <a:xfrm>
            <a:off x="641350" y="2232598"/>
            <a:ext cx="5105399" cy="39729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2DB8B2-A146-50CE-F737-6F2C7B774DC9}"/>
              </a:ext>
            </a:extLst>
          </p:cNvPr>
          <p:cNvSpPr/>
          <p:nvPr/>
        </p:nvSpPr>
        <p:spPr>
          <a:xfrm>
            <a:off x="6031297" y="2807621"/>
            <a:ext cx="5105399" cy="404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05E1C5-3F4A-1F3B-11C9-681C45127EEF}"/>
              </a:ext>
            </a:extLst>
          </p:cNvPr>
          <p:cNvSpPr/>
          <p:nvPr/>
        </p:nvSpPr>
        <p:spPr>
          <a:xfrm>
            <a:off x="6031296" y="4384830"/>
            <a:ext cx="5105399" cy="404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67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14148-C792-52E6-7112-B4A4D864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Need from Series Directors and Coordinators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AB4A1-0B0D-BCA1-162F-56E3E8D63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08" y="1208248"/>
            <a:ext cx="10815278" cy="4908243"/>
          </a:xfrm>
        </p:spPr>
        <p:txBody>
          <a:bodyPr/>
          <a:lstStyle/>
          <a:p>
            <a:r>
              <a:rPr lang="en-US" b="1" dirty="0"/>
              <a:t>Required for all sessions:</a:t>
            </a:r>
          </a:p>
          <a:p>
            <a:pPr marL="804863" lvl="1" indent="-342900"/>
            <a:r>
              <a:rPr lang="en-US" dirty="0"/>
              <a:t>Meeting link to participate </a:t>
            </a:r>
          </a:p>
          <a:p>
            <a:pPr marL="1031875" lvl="2" indent="-342900"/>
            <a:r>
              <a:rPr lang="en-US" dirty="0"/>
              <a:t>Be sure to include passcode if required!</a:t>
            </a:r>
          </a:p>
          <a:p>
            <a:pPr marL="1031875" lvl="2" indent="-342900"/>
            <a:r>
              <a:rPr lang="en-US" dirty="0"/>
              <a:t>We recommend using 1 meeting link for the entire series </a:t>
            </a:r>
          </a:p>
          <a:p>
            <a:pPr marL="1031875" lvl="2" indent="-342900"/>
            <a:r>
              <a:rPr lang="en-US" dirty="0"/>
              <a:t>If you have some sessions that are confidential within a series that is overall not confidential, we recommend using a separate link for the confidential sessions</a:t>
            </a:r>
          </a:p>
          <a:p>
            <a:pPr lvl="1" indent="0">
              <a:buNone/>
            </a:pPr>
            <a:endParaRPr lang="en-US" dirty="0"/>
          </a:p>
          <a:p>
            <a:pPr marL="804863" lvl="1" indent="-342900"/>
            <a:r>
              <a:rPr lang="en-US" b="1" dirty="0"/>
              <a:t>Session topic and speakers</a:t>
            </a:r>
          </a:p>
          <a:p>
            <a:pPr marL="1031875" lvl="2" indent="-342900"/>
            <a:r>
              <a:rPr lang="en-US" dirty="0"/>
              <a:t>Please put the session topic in the title of the session. Many of you are already doing this. </a:t>
            </a:r>
          </a:p>
          <a:p>
            <a:pPr marL="1031875" lvl="2" indent="-342900"/>
            <a:r>
              <a:rPr lang="en-US" b="1" i="1" dirty="0"/>
              <a:t>Bonus points for including the speaker too!</a:t>
            </a:r>
          </a:p>
          <a:p>
            <a:pPr marL="1260475" lvl="3" indent="-342900"/>
            <a:r>
              <a:rPr lang="en-US" dirty="0"/>
              <a:t>Providing this information up-front will make things easier for you at check-in time</a:t>
            </a:r>
          </a:p>
          <a:p>
            <a:pPr marL="1260475" lvl="3" indent="-342900"/>
            <a:r>
              <a:rPr lang="en-US" dirty="0"/>
              <a:t>For sessions with “surprise cases” – put something generic in the title</a:t>
            </a:r>
          </a:p>
          <a:p>
            <a:pPr marL="804863" lvl="1" indent="-342900"/>
            <a:endParaRPr lang="en-US" dirty="0"/>
          </a:p>
          <a:p>
            <a:r>
              <a:rPr lang="en-US" b="1" dirty="0"/>
              <a:t>Required for recorded sessions: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Speaker copyright and consent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Archived video link (if applicable)</a:t>
            </a:r>
          </a:p>
        </p:txBody>
      </p:sp>
    </p:spTree>
    <p:extLst>
      <p:ext uri="{BB962C8B-B14F-4D97-AF65-F5344CB8AC3E}">
        <p14:creationId xmlns:p14="http://schemas.microsoft.com/office/powerpoint/2010/main" val="4213125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C9A64-CB42-64E9-BE0E-C154D0B4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Confidential/Private Education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22647-E7F7-F879-E577-071428EE6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1" y="1390811"/>
            <a:ext cx="11345742" cy="472568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M&amp;Ms and Tumor boards are considered confidential to the department and are excluded from this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 other series should make some or all sessions available to anyone in the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HIPAA Concerns: All MGB clinicians are bound by MGB standards of protecting PHI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recognize your series may have sessions that are meant only for your department. </a:t>
            </a:r>
          </a:p>
          <a:p>
            <a:pPr marL="919163" lvl="1" indent="-457200"/>
            <a:r>
              <a:rPr lang="en-US" b="1" dirty="0"/>
              <a:t>For these sessions, we ask that you put “DEPARTMENT ONLY” in the session title. Also, don’t list the Zoom link or use a distinct Zoom link. </a:t>
            </a:r>
            <a:r>
              <a:rPr lang="en-US" dirty="0"/>
              <a:t>Examples include:</a:t>
            </a:r>
          </a:p>
          <a:p>
            <a:pPr marL="1146175" lvl="2" indent="-457200"/>
            <a:r>
              <a:rPr lang="en-US" dirty="0"/>
              <a:t>Department meetings</a:t>
            </a:r>
          </a:p>
          <a:p>
            <a:pPr marL="1146175" lvl="2" indent="-457200"/>
            <a:r>
              <a:rPr lang="en-US" dirty="0"/>
              <a:t>Sessions designed for department only (for example, session that involve discussions about professional challenges and career issues)</a:t>
            </a:r>
          </a:p>
          <a:p>
            <a:pPr marL="1146175" lvl="2" indent="-457200"/>
            <a:r>
              <a:rPr lang="en-US" dirty="0"/>
              <a:t>Confidential sessions within series (e.g., M&amp;M on the last week each month for a weekly Grand Rounds series.)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Department-specific challenges: Please reach out! </a:t>
            </a:r>
          </a:p>
          <a:p>
            <a:pPr marL="919163" lvl="1" indent="-457200"/>
            <a:r>
              <a:rPr lang="en-US" dirty="0"/>
              <a:t>Everyone is doing their series a little bit differently. Does anyone have an example to discuss? </a:t>
            </a:r>
          </a:p>
          <a:p>
            <a:pPr marL="919163" lvl="1" indent="-457200"/>
            <a:r>
              <a:rPr lang="en-US" dirty="0"/>
              <a:t>Email us at mgbcpd@mgb.org if you have specific concerns.</a:t>
            </a:r>
          </a:p>
        </p:txBody>
      </p:sp>
    </p:spTree>
    <p:extLst>
      <p:ext uri="{BB962C8B-B14F-4D97-AF65-F5344CB8AC3E}">
        <p14:creationId xmlns:p14="http://schemas.microsoft.com/office/powerpoint/2010/main" val="163509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E41-566F-9D59-C087-2CB517D1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Statistics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ADD318-10F1-28A5-C54A-C076CEA1A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8780" y="807924"/>
            <a:ext cx="2225102" cy="1107424"/>
          </a:xfr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31CF65E-85AB-DD5B-7DFC-F9A261A553D6}"/>
              </a:ext>
            </a:extLst>
          </p:cNvPr>
          <p:cNvGrpSpPr/>
          <p:nvPr/>
        </p:nvGrpSpPr>
        <p:grpSpPr>
          <a:xfrm>
            <a:off x="9294985" y="506303"/>
            <a:ext cx="1659753" cy="1553425"/>
            <a:chOff x="3626863" y="1200078"/>
            <a:chExt cx="1659753" cy="15534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653BC7-4290-34E5-A93C-D47D22962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0166" y="1353710"/>
              <a:ext cx="1466450" cy="139979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6805F5-931E-C890-B91A-B96EE12B1129}"/>
                </a:ext>
              </a:extLst>
            </p:cNvPr>
            <p:cNvSpPr txBox="1"/>
            <p:nvPr/>
          </p:nvSpPr>
          <p:spPr>
            <a:xfrm>
              <a:off x="3765176" y="1200078"/>
              <a:ext cx="6685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398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085062-2F46-48BC-0294-12E2D2BA9CC4}"/>
                </a:ext>
              </a:extLst>
            </p:cNvPr>
            <p:cNvSpPr txBox="1"/>
            <p:nvPr/>
          </p:nvSpPr>
          <p:spPr>
            <a:xfrm>
              <a:off x="3626863" y="2384171"/>
              <a:ext cx="6685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6/28/24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8C3B36-E72C-54B1-A555-7C71CFAF09E9}"/>
              </a:ext>
            </a:extLst>
          </p:cNvPr>
          <p:cNvGrpSpPr/>
          <p:nvPr/>
        </p:nvGrpSpPr>
        <p:grpSpPr>
          <a:xfrm>
            <a:off x="5781981" y="735988"/>
            <a:ext cx="2494828" cy="947059"/>
            <a:chOff x="725608" y="1389752"/>
            <a:chExt cx="2494828" cy="9470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38E1D8-1AA9-B489-A89E-B9AEED56325C}"/>
                </a:ext>
              </a:extLst>
            </p:cNvPr>
            <p:cNvSpPr txBox="1"/>
            <p:nvPr/>
          </p:nvSpPr>
          <p:spPr>
            <a:xfrm>
              <a:off x="1098550" y="1389752"/>
              <a:ext cx="3729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3F783F-2343-23AE-6B99-EE662D8BCE20}"/>
                </a:ext>
              </a:extLst>
            </p:cNvPr>
            <p:cNvSpPr txBox="1"/>
            <p:nvPr/>
          </p:nvSpPr>
          <p:spPr>
            <a:xfrm>
              <a:off x="725608" y="1631269"/>
              <a:ext cx="3729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D034CC-5FBE-F6E3-8674-E3FB0A37854D}"/>
                </a:ext>
              </a:extLst>
            </p:cNvPr>
            <p:cNvSpPr txBox="1"/>
            <p:nvPr/>
          </p:nvSpPr>
          <p:spPr>
            <a:xfrm>
              <a:off x="1471493" y="1922801"/>
              <a:ext cx="3388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70D08E-9F2A-34F2-9C5C-D98CF1511C98}"/>
                </a:ext>
              </a:extLst>
            </p:cNvPr>
            <p:cNvSpPr txBox="1"/>
            <p:nvPr/>
          </p:nvSpPr>
          <p:spPr>
            <a:xfrm>
              <a:off x="1801985" y="1884595"/>
              <a:ext cx="3388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3A8C0E-A62E-63EF-AE09-C18F40C9C02F}"/>
                </a:ext>
              </a:extLst>
            </p:cNvPr>
            <p:cNvSpPr txBox="1"/>
            <p:nvPr/>
          </p:nvSpPr>
          <p:spPr>
            <a:xfrm>
              <a:off x="2140856" y="2053606"/>
              <a:ext cx="2869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82B35D-9B1D-90A4-8FCC-1E4D8AB1179A}"/>
                </a:ext>
              </a:extLst>
            </p:cNvPr>
            <p:cNvSpPr txBox="1"/>
            <p:nvPr/>
          </p:nvSpPr>
          <p:spPr>
            <a:xfrm>
              <a:off x="2427779" y="2075201"/>
              <a:ext cx="28692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BEFFC2-BCAD-AF35-7DF3-3406728BAFEA}"/>
                </a:ext>
              </a:extLst>
            </p:cNvPr>
            <p:cNvSpPr txBox="1"/>
            <p:nvPr/>
          </p:nvSpPr>
          <p:spPr>
            <a:xfrm>
              <a:off x="2762370" y="1768989"/>
              <a:ext cx="4580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15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E3B0FB-CDF2-C48F-2C01-287AFF1AE12C}"/>
              </a:ext>
            </a:extLst>
          </p:cNvPr>
          <p:cNvSpPr txBox="1"/>
          <p:nvPr/>
        </p:nvSpPr>
        <p:spPr>
          <a:xfrm>
            <a:off x="1084267" y="3830043"/>
            <a:ext cx="646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Example of a Grand Rounds with 3 sessions to date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E1E3818-05DA-18F1-8C02-404998210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102774"/>
              </p:ext>
            </p:extLst>
          </p:nvPr>
        </p:nvGraphicFramePr>
        <p:xfrm>
          <a:off x="1166986" y="4264495"/>
          <a:ext cx="812799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080">
                  <a:extLst>
                    <a:ext uri="{9D8B030D-6E8A-4147-A177-3AD203B41FA5}">
                      <a16:colId xmlns:a16="http://schemas.microsoft.com/office/drawing/2014/main" val="56473729"/>
                    </a:ext>
                  </a:extLst>
                </a:gridCol>
                <a:gridCol w="2650991">
                  <a:extLst>
                    <a:ext uri="{9D8B030D-6E8A-4147-A177-3AD203B41FA5}">
                      <a16:colId xmlns:a16="http://schemas.microsoft.com/office/drawing/2014/main" val="59684624"/>
                    </a:ext>
                  </a:extLst>
                </a:gridCol>
                <a:gridCol w="2632928">
                  <a:extLst>
                    <a:ext uri="{9D8B030D-6E8A-4147-A177-3AD203B41FA5}">
                      <a16:colId xmlns:a16="http://schemas.microsoft.com/office/drawing/2014/main" val="4127441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2023-2024: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3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2024-2025: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3 sessions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124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enrollments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community 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74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Percent community 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4814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15B36B-3070-87AE-7C2D-A21BBCE0C00D}"/>
              </a:ext>
            </a:extLst>
          </p:cNvPr>
          <p:cNvSpPr txBox="1"/>
          <p:nvPr/>
        </p:nvSpPr>
        <p:spPr>
          <a:xfrm>
            <a:off x="1084267" y="2137366"/>
            <a:ext cx="646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Eligible Series – July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A7D96B-64E5-33A8-7D91-75A766E13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668655"/>
              </p:ext>
            </p:extLst>
          </p:nvPr>
        </p:nvGraphicFramePr>
        <p:xfrm>
          <a:off x="1166986" y="2579977"/>
          <a:ext cx="813069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802">
                  <a:extLst>
                    <a:ext uri="{9D8B030D-6E8A-4147-A177-3AD203B41FA5}">
                      <a16:colId xmlns:a16="http://schemas.microsoft.com/office/drawing/2014/main" val="56473729"/>
                    </a:ext>
                  </a:extLst>
                </a:gridCol>
                <a:gridCol w="1352390">
                  <a:extLst>
                    <a:ext uri="{9D8B030D-6E8A-4147-A177-3AD203B41FA5}">
                      <a16:colId xmlns:a16="http://schemas.microsoft.com/office/drawing/2014/main" val="59684624"/>
                    </a:ext>
                  </a:extLst>
                </a:gridCol>
                <a:gridCol w="1267866">
                  <a:extLst>
                    <a:ext uri="{9D8B030D-6E8A-4147-A177-3AD203B41FA5}">
                      <a16:colId xmlns:a16="http://schemas.microsoft.com/office/drawing/2014/main" val="4127441762"/>
                    </a:ext>
                  </a:extLst>
                </a:gridCol>
                <a:gridCol w="2051637">
                  <a:extLst>
                    <a:ext uri="{9D8B030D-6E8A-4147-A177-3AD203B41FA5}">
                      <a16:colId xmlns:a16="http://schemas.microsoft.com/office/drawing/2014/main" val="3005377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124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Community Hospital Enrollments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74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596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9148-D6B7-D745-35B4-03C2918C9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Questions/Issues That Have Come Up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B43B-B007-EC09-CA29-1C7F6FFEE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Meeting link missing passcode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Sessions built wrong have wrong settings and are searchable on the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Confusion on whether this initiative is for live sessions or archived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Series are not confidential but want to stay for department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manage cancelled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 to announcements/communications now that there is a centralized site</a:t>
            </a:r>
          </a:p>
          <a:p>
            <a:pPr marL="804863" lvl="1" indent="-342900"/>
            <a:r>
              <a:rPr lang="en-US" dirty="0"/>
              <a:t>What changes are you making or have you seen?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975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3F4507-1A52-3B49-A47A-AEF11172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449473"/>
            <a:ext cx="2206625" cy="58102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8E56-61CB-CB43-BCA5-E10B505A5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494" y="1476171"/>
            <a:ext cx="10220862" cy="50620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Important Dates &amp; Upcoming Trainings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Joint Accreditation Professions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Overview: Systemwide Grand Rounds Project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Vitals site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Process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Confidential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Engagement Stats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What’s next: Archived Recordings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Q&amp;A/Discussion </a:t>
            </a:r>
          </a:p>
          <a:p>
            <a:pPr algn="ctr"/>
            <a:endParaRPr lang="en-US" sz="1600" i="1" dirty="0"/>
          </a:p>
          <a:p>
            <a:pPr algn="ctr"/>
            <a:endParaRPr lang="en-US" sz="1600" i="1" dirty="0"/>
          </a:p>
          <a:p>
            <a:pPr algn="ctr"/>
            <a:r>
              <a:rPr lang="en-US" sz="1600" i="1" dirty="0"/>
              <a:t>Please send  questions to </a:t>
            </a:r>
            <a:r>
              <a:rPr lang="en-US" sz="1600" i="1" dirty="0">
                <a:hlinkClick r:id="rId6"/>
              </a:rPr>
              <a:t>mgbcpd@mgb.org</a:t>
            </a:r>
            <a:endParaRPr lang="en-US" sz="1600" i="1" dirty="0"/>
          </a:p>
          <a:p>
            <a:pPr algn="ctr"/>
            <a:r>
              <a:rPr lang="en-US" sz="1600" i="1" dirty="0"/>
              <a:t>This webinar is not being recorded so that participants can speak freely.</a:t>
            </a:r>
          </a:p>
          <a:p>
            <a:pPr algn="ctr"/>
            <a:r>
              <a:rPr lang="en-US" sz="1600" i="1" dirty="0"/>
              <a:t>Slides will be available on our website.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744C47-1FC9-4622-9503-6336BBEFF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4475" y="580605"/>
            <a:ext cx="2505822" cy="250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78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323D1-7636-E5ED-7BFD-21A9C1754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A9B7A-180E-8C4E-A26C-5609BBE8B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493608"/>
            <a:ext cx="10902950" cy="4023360"/>
          </a:xfrm>
        </p:spPr>
        <p:txBody>
          <a:bodyPr/>
          <a:lstStyle/>
          <a:p>
            <a:r>
              <a:rPr lang="en-US" b="1" dirty="0"/>
              <a:t>Your next 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 putting the topic (if you aren’t already) and virtual meeting link in each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Contact us with any issues or questions specific to your 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feedback!</a:t>
            </a:r>
          </a:p>
          <a:p>
            <a:pPr marL="1031875" lvl="2" indent="-342900"/>
            <a:r>
              <a:rPr lang="en-US" dirty="0"/>
              <a:t>Real-time feedback, problems as they arise, questions</a:t>
            </a:r>
          </a:p>
          <a:p>
            <a:pPr marL="1031875" lvl="2" indent="-342900"/>
            <a:r>
              <a:rPr lang="en-US" dirty="0"/>
              <a:t>We gladly accept success stories too!</a:t>
            </a:r>
          </a:p>
          <a:p>
            <a:pPr marL="804863" lvl="1" indent="-342900"/>
            <a:endParaRPr lang="en-US" dirty="0"/>
          </a:p>
          <a:p>
            <a:pPr marL="342900" indent="-342900"/>
            <a:r>
              <a:rPr lang="en-US" b="1" dirty="0"/>
              <a:t>Our next steps:</a:t>
            </a:r>
          </a:p>
          <a:p>
            <a:pPr marL="804863" lvl="1" indent="-342900"/>
            <a:r>
              <a:rPr lang="en-US" dirty="0"/>
              <a:t>Phase 2 of this project is to offer archived versions of the live sessions for anyone to access</a:t>
            </a:r>
          </a:p>
          <a:p>
            <a:pPr marL="804863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92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0573-6D04-9686-1408-2D95C967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Next: Explore Automation &amp; Site Functionality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C31A2-844A-F9DE-6C49-BFE86160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Right now, much of the process for getting information from departments onto Vitals is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Long-term, manual is not ideal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also hope to improve filtering and search functionality on the Vitals 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04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E19E-F999-CBCB-E9B4-95BF194E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Next: Archived Recordings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325D1-5839-114A-48B6-CF8CBCE41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388657"/>
            <a:ext cx="10902950" cy="4451207"/>
          </a:xfrm>
        </p:spPr>
        <p:txBody>
          <a:bodyPr/>
          <a:lstStyle/>
          <a:p>
            <a:r>
              <a:rPr lang="en-US" b="1" dirty="0"/>
              <a:t>We are thinking through the next stage now: Archived Recordings</a:t>
            </a:r>
          </a:p>
          <a:p>
            <a:endParaRPr lang="en-US" dirty="0"/>
          </a:p>
          <a:p>
            <a:r>
              <a:rPr lang="en-US" b="1" dirty="0"/>
              <a:t>Questions to Answer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Accreditation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Copyright and speaker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Audience: Internal to MGB only, or external also </a:t>
            </a:r>
          </a:p>
          <a:p>
            <a:endParaRPr lang="en-US" dirty="0"/>
          </a:p>
          <a:p>
            <a:r>
              <a:rPr lang="en-US" b="1" dirty="0"/>
              <a:t>Problems to Solve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Financial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58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B605-A089-DFD8-2D26-6F904348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Next: Alumni Initiative Opt-In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A221D-AA09-C2E7-D55B-9DDE34BB1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Education Office has a separate initiative to advertise events to alumni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Alumni Association is launching at the beginning of September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sent a survey to eligible series asking if you want us to invite alumni to participate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Participation in the alumni initiative is encouraged! (But optional)</a:t>
            </a:r>
          </a:p>
        </p:txBody>
      </p:sp>
    </p:spTree>
    <p:extLst>
      <p:ext uri="{BB962C8B-B14F-4D97-AF65-F5344CB8AC3E}">
        <p14:creationId xmlns:p14="http://schemas.microsoft.com/office/powerpoint/2010/main" val="4002326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A5E-5541-4465-8A28-987EAC40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 On Social Media!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3545A-CBB5-491C-95DB-B86FA51A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566277"/>
            <a:ext cx="10902950" cy="4444879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We are growing our followers and standing on social media to:</a:t>
            </a:r>
          </a:p>
          <a:p>
            <a:endParaRPr lang="en-US" b="1" dirty="0"/>
          </a:p>
          <a:p>
            <a:pPr lvl="1"/>
            <a:r>
              <a:rPr lang="en-US" dirty="0"/>
              <a:t>Showcase all the great education projects being done around the system</a:t>
            </a:r>
          </a:p>
          <a:p>
            <a:pPr lvl="1"/>
            <a:r>
              <a:rPr lang="en-US" dirty="0"/>
              <a:t>Market courses to external participants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Follow us and share your news, to help grow the community!</a:t>
            </a:r>
          </a:p>
          <a:p>
            <a:endParaRPr lang="en-US" b="1" dirty="0"/>
          </a:p>
          <a:p>
            <a:pPr lvl="1"/>
            <a:r>
              <a:rPr lang="en-US" b="1" dirty="0"/>
              <a:t>X (formally known as Twitter): </a:t>
            </a:r>
          </a:p>
          <a:p>
            <a:pPr lvl="2"/>
            <a:r>
              <a:rPr lang="en-US" b="0" i="0" dirty="0">
                <a:effectLst/>
                <a:latin typeface="TwitterChirp"/>
              </a:rPr>
              <a:t>@MassGenBrighCPD</a:t>
            </a:r>
            <a:endParaRPr lang="en-US" dirty="0"/>
          </a:p>
          <a:p>
            <a:endParaRPr lang="en-US" b="1" dirty="0"/>
          </a:p>
          <a:p>
            <a:pPr lvl="1"/>
            <a:r>
              <a:rPr lang="en-US" b="1" dirty="0"/>
              <a:t>LinkedIn:</a:t>
            </a:r>
          </a:p>
          <a:p>
            <a:pPr lvl="2"/>
            <a:r>
              <a:rPr lang="en-US" i="0" dirty="0">
                <a:effectLst/>
                <a:latin typeface="-apple-system"/>
              </a:rPr>
              <a:t>Mass General Brigham Continuing Professional Development</a:t>
            </a:r>
          </a:p>
          <a:p>
            <a:pPr lvl="2"/>
            <a:r>
              <a:rPr lang="en-US" i="0" dirty="0">
                <a:effectLst/>
                <a:latin typeface="-apple-system"/>
                <a:hlinkClick r:id="rId2"/>
              </a:rPr>
              <a:t>https://www.linkedin.com/showcase/mass-general-brigham-office-of-continuing-professional-development</a:t>
            </a:r>
            <a:endParaRPr lang="en-US" i="0" dirty="0">
              <a:effectLst/>
              <a:latin typeface="-apple-system"/>
            </a:endParaRPr>
          </a:p>
          <a:p>
            <a:pPr lvl="2"/>
            <a:endParaRPr lang="en-US" dirty="0"/>
          </a:p>
        </p:txBody>
      </p:sp>
      <p:pic>
        <p:nvPicPr>
          <p:cNvPr id="1030" name="Picture 6" descr="X Logo - Free Vectors &amp; PSDs to Download">
            <a:extLst>
              <a:ext uri="{FF2B5EF4-FFF2-40B4-BE49-F238E27FC236}">
                <a16:creationId xmlns:a16="http://schemas.microsoft.com/office/drawing/2014/main" id="{C1D222DE-B5A2-1487-9C17-0BE405C5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100" y="437989"/>
            <a:ext cx="956516" cy="9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nkedin logo vector, Linkedin symbol ...">
            <a:extLst>
              <a:ext uri="{FF2B5EF4-FFF2-40B4-BE49-F238E27FC236}">
                <a16:creationId xmlns:a16="http://schemas.microsoft.com/office/drawing/2014/main" id="{FC02A715-C456-9D7C-76FB-0D21F1BB4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6" b="12868"/>
          <a:stretch/>
        </p:blipFill>
        <p:spPr bwMode="auto">
          <a:xfrm>
            <a:off x="9527283" y="414937"/>
            <a:ext cx="1622250" cy="109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74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631D7D-CB72-6A4A-AF68-7EDA9A339C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631D7D-CB72-6A4A-AF68-7EDA9A339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6F8EACE-76F2-7F4C-8853-5B564DB98D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4139AC-DD48-4443-8001-58BE5149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29" y="835309"/>
            <a:ext cx="9163050" cy="5365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Thank you for attending today’s meeting!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FCBBE-773C-AB47-AFDD-8CE22567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29" y="1818116"/>
            <a:ext cx="8388203" cy="2689392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Next webinar is 9/12/24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Reminder to please send all questions to </a:t>
            </a:r>
            <a:r>
              <a:rPr lang="en-US" dirty="0">
                <a:hlinkClick r:id="rId6"/>
              </a:rPr>
              <a:t>mgbcpd@mgb.org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slides will be available on the C</a:t>
            </a:r>
            <a:r>
              <a:rPr lang="en-US" dirty="0">
                <a:ea typeface="+mn-lt"/>
                <a:cs typeface="+mn-lt"/>
              </a:rPr>
              <a:t>ourse Coordinator Virtual Community: </a:t>
            </a:r>
            <a:r>
              <a:rPr lang="en-US" dirty="0">
                <a:ea typeface="+mn-lt"/>
                <a:cs typeface="+mn-lt"/>
                <a:hlinkClick r:id="rId7"/>
              </a:rPr>
              <a:t>https://cpd.partners.org/series-coordinators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B31729-788B-4F45-88EF-CF831AA4AA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1532" y="3695188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8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AA08-2A26-EE06-5796-D42CF25C7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Feedback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30EE5-4867-8A1E-257F-D532D1E65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847ED-76BA-5373-5AC7-8B2EB640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00DAF-46BD-F00B-D1F9-61C90C333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662" y="728662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85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8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631D7D-CB72-6A4A-AF68-7EDA9A339C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631D7D-CB72-6A4A-AF68-7EDA9A339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6F8EACE-76F2-7F4C-8853-5B564DB98D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4139AC-DD48-4443-8001-58BE5149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724597"/>
            <a:ext cx="10902950" cy="956516"/>
          </a:xfrm>
        </p:spPr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FCBBE-773C-AB47-AFDD-8CE22567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221" y="1323858"/>
            <a:ext cx="9871742" cy="4809545"/>
          </a:xfrm>
        </p:spPr>
        <p:txBody>
          <a:bodyPr/>
          <a:lstStyle/>
          <a:p>
            <a:r>
              <a:rPr lang="en-US" b="1" dirty="0"/>
              <a:t>Deadlines:</a:t>
            </a:r>
          </a:p>
          <a:p>
            <a:pPr lvl="1"/>
            <a:r>
              <a:rPr lang="en-US" sz="1800" dirty="0"/>
              <a:t>All proposal deadlines have passed. </a:t>
            </a:r>
          </a:p>
          <a:p>
            <a:pPr lvl="2"/>
            <a:r>
              <a:rPr lang="en-US" sz="1800" dirty="0"/>
              <a:t>If you haven’t submitted a proposal for 2024-2025, please contact us now! </a:t>
            </a:r>
          </a:p>
          <a:p>
            <a:pPr lvl="2"/>
            <a:r>
              <a:rPr lang="en-US" sz="1800" dirty="0"/>
              <a:t>Proposals received more than 1 week after the deadline incur a late fee of $500.</a:t>
            </a:r>
          </a:p>
          <a:p>
            <a:pPr lvl="1"/>
            <a:r>
              <a:rPr lang="en-US" sz="1800" dirty="0"/>
              <a:t>Michelle has reviewed most proposals at this point. </a:t>
            </a:r>
          </a:p>
          <a:p>
            <a:pPr lvl="2"/>
            <a:r>
              <a:rPr lang="en-US" sz="1800" dirty="0"/>
              <a:t>Please contact Michelle with any questions about your approval status.</a:t>
            </a:r>
          </a:p>
          <a:p>
            <a:pPr lvl="1"/>
            <a:r>
              <a:rPr lang="en-US" sz="1800" dirty="0"/>
              <a:t>We plan to send you your series site a minimum of 2 weeks before your first session.</a:t>
            </a:r>
          </a:p>
          <a:p>
            <a:pPr lvl="1"/>
            <a:r>
              <a:rPr lang="en-US" sz="1800" dirty="0"/>
              <a:t>Check ins for 2023-2024 are due by August 15, 2024.</a:t>
            </a:r>
          </a:p>
          <a:p>
            <a:pPr lvl="1"/>
            <a:endParaRPr lang="en-US" sz="1800" b="1" dirty="0"/>
          </a:p>
          <a:p>
            <a:r>
              <a:rPr lang="en-US" sz="1800" b="1" dirty="0"/>
              <a:t>Plan Ahead:</a:t>
            </a:r>
            <a:endParaRPr lang="en-US" sz="1800" dirty="0"/>
          </a:p>
          <a:p>
            <a:pPr lvl="1"/>
            <a:r>
              <a:rPr lang="en-US" sz="1800" dirty="0"/>
              <a:t>Proposals for </a:t>
            </a:r>
            <a:r>
              <a:rPr lang="en-US" sz="1800" i="1" dirty="0"/>
              <a:t>next year </a:t>
            </a:r>
            <a:r>
              <a:rPr lang="en-US" sz="1800" dirty="0"/>
              <a:t>will be due in:</a:t>
            </a:r>
          </a:p>
          <a:p>
            <a:pPr lvl="2"/>
            <a:r>
              <a:rPr lang="en-US" sz="1800" dirty="0"/>
              <a:t>February for series with a summer start date.</a:t>
            </a:r>
          </a:p>
          <a:p>
            <a:pPr lvl="2"/>
            <a:r>
              <a:rPr lang="en-US" sz="1800" dirty="0"/>
              <a:t>May for series with a fall start date.</a:t>
            </a:r>
          </a:p>
          <a:p>
            <a:pPr lvl="1"/>
            <a:endParaRPr lang="en-US" dirty="0"/>
          </a:p>
          <a:p>
            <a:r>
              <a:rPr lang="en-US" b="1" dirty="0"/>
              <a:t>Tuesday/Thursday Open Hours Meeting: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Tuesdays 10:30 to 11:30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Thursday 2:00 to 3:00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 Meeting Zoom link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 tooltip="https://partners.zoom.us/j/85164198890"/>
              </a:rPr>
              <a:t>https://partners.zoom.us/j/85164198890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33363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5DC7955-2BBB-4603-ABFA-6603551A2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5675" y="269384"/>
            <a:ext cx="1866941" cy="18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83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631D7D-CB72-6A4A-AF68-7EDA9A339C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631D7D-CB72-6A4A-AF68-7EDA9A339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6F8EACE-76F2-7F4C-8853-5B564DB98D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4139AC-DD48-4443-8001-58BE5149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Training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FCBBE-773C-AB47-AFDD-8CE22567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07" y="1036321"/>
            <a:ext cx="11020193" cy="5240874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			</a:t>
            </a:r>
          </a:p>
          <a:p>
            <a:pPr marL="233363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233363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233363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233363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495FBEF-151A-FF11-36E8-F962275D8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50978"/>
              </p:ext>
            </p:extLst>
          </p:nvPr>
        </p:nvGraphicFramePr>
        <p:xfrm>
          <a:off x="589079" y="1358538"/>
          <a:ext cx="11078813" cy="3289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919">
                  <a:extLst>
                    <a:ext uri="{9D8B030D-6E8A-4147-A177-3AD203B41FA5}">
                      <a16:colId xmlns:a16="http://schemas.microsoft.com/office/drawing/2014/main" val="1960639092"/>
                    </a:ext>
                  </a:extLst>
                </a:gridCol>
                <a:gridCol w="5014429">
                  <a:extLst>
                    <a:ext uri="{9D8B030D-6E8A-4147-A177-3AD203B41FA5}">
                      <a16:colId xmlns:a16="http://schemas.microsoft.com/office/drawing/2014/main" val="1162147095"/>
                    </a:ext>
                  </a:extLst>
                </a:gridCol>
                <a:gridCol w="2777465">
                  <a:extLst>
                    <a:ext uri="{9D8B030D-6E8A-4147-A177-3AD203B41FA5}">
                      <a16:colId xmlns:a16="http://schemas.microsoft.com/office/drawing/2014/main" val="1510477774"/>
                    </a:ext>
                  </a:extLst>
                </a:gridCol>
              </a:tblGrid>
              <a:tr h="741341">
                <a:tc>
                  <a:txBody>
                    <a:bodyPr/>
                    <a:lstStyle/>
                    <a:p>
                      <a:r>
                        <a:rPr lang="en-US" dirty="0"/>
                        <a:t>Training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Required/Recommended Audience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Training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95075"/>
                  </a:ext>
                </a:extLst>
              </a:tr>
              <a:tr h="811272">
                <a:tc>
                  <a:txBody>
                    <a:bodyPr/>
                    <a:lstStyle/>
                    <a:p>
                      <a:r>
                        <a:rPr lang="en-US" b="1" dirty="0"/>
                        <a:t>Systemwide Grand Rounds Forum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Recommended for series that are not confidential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August 8, 2024 (today)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97064"/>
                  </a:ext>
                </a:extLst>
              </a:tr>
              <a:tr h="741341">
                <a:tc>
                  <a:txBody>
                    <a:bodyPr/>
                    <a:lstStyle/>
                    <a:p>
                      <a:r>
                        <a:rPr lang="en-US" b="1" dirty="0"/>
                        <a:t>Nuts and Bolts of Building and Submitting Sessions,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Recommended for all new series admins and returning admins who would like a refresher on the process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Recommended for anyone wanting to know more about 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12, 2024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sz="1100" dirty="0"/>
                        <a:t>https://partners.zoom.us/meeting/register/tZIkd-yoqDsuGNZmGP5PNGnxUbrjT6M8q8OR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1877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5D13F6C-46F6-AE39-1498-F233BFAC454C}"/>
              </a:ext>
            </a:extLst>
          </p:cNvPr>
          <p:cNvSpPr txBox="1"/>
          <p:nvPr/>
        </p:nvSpPr>
        <p:spPr>
          <a:xfrm>
            <a:off x="1598416" y="5447871"/>
            <a:ext cx="921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All meeting recordings and slides are archived on </a:t>
            </a:r>
            <a:r>
              <a:rPr lang="en-US" b="1" i="1" dirty="0">
                <a:ea typeface="+mn-lt"/>
                <a:cs typeface="+mn-lt"/>
                <a:hlinkClick r:id="rId7"/>
              </a:rPr>
              <a:t>https://cpd.partners.org/series-coordinators</a:t>
            </a:r>
            <a:r>
              <a:rPr lang="en-US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85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52AE0F2-4102-144F-8994-A80C28AFEA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52AE0F2-4102-144F-8994-A80C28AFE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B35AC9-0294-7347-84E2-3F89EF7586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A09BD-ACC0-BF4B-93E7-B64B4EC9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5" y="424647"/>
            <a:ext cx="10902950" cy="956516"/>
          </a:xfrm>
        </p:spPr>
        <p:txBody>
          <a:bodyPr/>
          <a:lstStyle/>
          <a:p>
            <a:r>
              <a:rPr lang="en-US" dirty="0"/>
              <a:t>Joint 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71B3-68B7-FF41-A00B-4A407CE2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68" y="1181378"/>
            <a:ext cx="10902950" cy="51115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Mass General Brigham was awarded Joint Accreditation from December 6, 2021, through November 2025.</a:t>
            </a:r>
          </a:p>
          <a:p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</a:rPr>
              <a:t>Joint Accreditation for Interprofessional Continuing Education™ offers organizations the opportunity to be simultaneously accredited to provide continuing education activities for multiple professions through a single, unified application process, fee structure, and set of accreditation standards. 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</a:rPr>
              <a:t>Jointly accredited providers may choose to award single profession or interprofessional continuing education credit (IPCE) to:</a:t>
            </a:r>
          </a:p>
          <a:p>
            <a:endParaRPr lang="en-US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1" indent="-342900"/>
            <a:r>
              <a:rPr lang="en-US" sz="1800" dirty="0"/>
              <a:t>Athletic Trainers</a:t>
            </a:r>
          </a:p>
          <a:p>
            <a:pPr marL="804863" lvl="1" indent="-342900"/>
            <a:r>
              <a:rPr lang="en-US" sz="1800" dirty="0"/>
              <a:t>Dentists </a:t>
            </a:r>
          </a:p>
          <a:p>
            <a:pPr marL="804863" lvl="1" indent="-342900"/>
            <a:r>
              <a:rPr lang="en-US" sz="1800" dirty="0"/>
              <a:t>Dietitians</a:t>
            </a:r>
          </a:p>
          <a:p>
            <a:pPr marL="804863" lvl="1" indent="-342900"/>
            <a:r>
              <a:rPr lang="en-US" sz="1800" dirty="0"/>
              <a:t>Nurses</a:t>
            </a:r>
          </a:p>
          <a:p>
            <a:pPr marL="804863" lvl="1" indent="-342900"/>
            <a:r>
              <a:rPr lang="en-US" sz="1800" dirty="0"/>
              <a:t>Optometrists</a:t>
            </a:r>
          </a:p>
          <a:p>
            <a:pPr marL="804863" lvl="1" indent="-342900"/>
            <a:r>
              <a:rPr lang="en-US" sz="1800" dirty="0"/>
              <a:t>Physician Assistants</a:t>
            </a:r>
          </a:p>
          <a:p>
            <a:pPr marL="804863" lvl="1" indent="-342900"/>
            <a:r>
              <a:rPr lang="en-US" sz="1800" dirty="0"/>
              <a:t>Pharmacists</a:t>
            </a:r>
          </a:p>
          <a:p>
            <a:pPr marL="804863" lvl="1" indent="-342900"/>
            <a:r>
              <a:rPr lang="en-US" sz="1800" dirty="0"/>
              <a:t>Physicians</a:t>
            </a:r>
          </a:p>
          <a:p>
            <a:pPr marL="804863" lvl="1" indent="-342900"/>
            <a:r>
              <a:rPr lang="en-US" sz="1800" dirty="0"/>
              <a:t>Psychologists</a:t>
            </a:r>
          </a:p>
          <a:p>
            <a:pPr marL="804863" lvl="1" indent="-342900"/>
            <a:r>
              <a:rPr lang="en-US" sz="1800" dirty="0"/>
              <a:t>Social Workers</a:t>
            </a:r>
          </a:p>
          <a:p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8ECB658-BFF9-45AE-A563-C87806087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377" y="3530132"/>
            <a:ext cx="3711303" cy="25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9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0131-8A6D-52E9-6395-AACEA17D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Systemwide Access to In-Hospital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96749-40B9-CA3F-6FA2-A5AA626EF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458619"/>
            <a:ext cx="9961336" cy="1709928"/>
          </a:xfrm>
        </p:spPr>
        <p:txBody>
          <a:bodyPr/>
          <a:lstStyle/>
          <a:p>
            <a:r>
              <a:rPr lang="en-US" sz="2400" b="1" dirty="0"/>
              <a:t>Goal: Any MGB clinician will have all the information they need to easily participate in any MGB in-hospital series.</a:t>
            </a:r>
            <a:br>
              <a:rPr lang="en-US" b="1" dirty="0"/>
            </a:br>
            <a:r>
              <a:rPr lang="en-US" i="1" dirty="0"/>
              <a:t>Confidential series and sessions such as departmental M&amp;Ms &amp; Tumor Boards are excluded.</a:t>
            </a:r>
          </a:p>
          <a:p>
            <a:pPr marL="804863" lvl="1" indent="-342900"/>
            <a:endParaRPr lang="en-US" dirty="0"/>
          </a:p>
          <a:p>
            <a:pPr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48C66C-95AB-417F-7B3A-BB32BCE761BB}"/>
              </a:ext>
            </a:extLst>
          </p:cNvPr>
          <p:cNvSpPr txBox="1">
            <a:spLocks/>
          </p:cNvSpPr>
          <p:nvPr/>
        </p:nvSpPr>
        <p:spPr>
          <a:xfrm>
            <a:off x="641350" y="2897312"/>
            <a:ext cx="10902950" cy="32261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5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‒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8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90000"/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We will provide information about MGB series via: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web page on Vitals that all MGB clinicians can easily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Regular communications to MGB clinicians throughout the system, so that they know what educational opportunities are available to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are doing this at the request of Dr. David Roberts, President of the Community Hospitals, Dr. Kevin Tucker, VP of Education, Mass General Brigham, and the Chief Academic Office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Communications from leadership to department chiefs is also taking place</a:t>
            </a:r>
          </a:p>
        </p:txBody>
      </p:sp>
    </p:spTree>
    <p:extLst>
      <p:ext uri="{BB962C8B-B14F-4D97-AF65-F5344CB8AC3E}">
        <p14:creationId xmlns:p14="http://schemas.microsoft.com/office/powerpoint/2010/main" val="427151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167B-40DA-1FC5-E4DC-4F57058D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Project Tasks &amp;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22376-7EF4-8A16-0306-627D2A9F0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8" y="1329741"/>
            <a:ext cx="10757122" cy="476095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Develop &amp; implement communication, trainings and process changes for 160+ series administrators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Collaborate with Digital and Communications to stand up site on Vitals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Collect and curate series information for site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Launch site: July 1, 2024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Add Series and sessions for Fall start</a:t>
            </a:r>
          </a:p>
          <a:p>
            <a:pPr marL="919163" lvl="1" indent="-457200">
              <a:lnSpc>
                <a:spcPct val="150000"/>
              </a:lnSpc>
            </a:pPr>
            <a:r>
              <a:rPr lang="en-US" dirty="0"/>
              <a:t>Market the site and the educational opportunities it provides access to throughout the system</a:t>
            </a:r>
          </a:p>
          <a:p>
            <a:pPr marL="919163" lvl="1" indent="-457200">
              <a:lnSpc>
                <a:spcPct val="150000"/>
              </a:lnSpc>
            </a:pPr>
            <a:r>
              <a:rPr lang="en-US" dirty="0"/>
              <a:t>Collect and curate upcoming session information for site calendar on a weekly basis</a:t>
            </a:r>
          </a:p>
          <a:p>
            <a:pPr marL="919163" lvl="1" indent="-457200">
              <a:lnSpc>
                <a:spcPct val="150000"/>
              </a:lnSpc>
            </a:pPr>
            <a:r>
              <a:rPr lang="en-US" dirty="0"/>
              <a:t>Troubleshoot with learners and departments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EA8566-40B1-0AFF-8594-8C4C0166E127}"/>
              </a:ext>
            </a:extLst>
          </p:cNvPr>
          <p:cNvGrpSpPr/>
          <p:nvPr/>
        </p:nvGrpSpPr>
        <p:grpSpPr>
          <a:xfrm rot="21054013">
            <a:off x="5582042" y="2336353"/>
            <a:ext cx="1842746" cy="1394248"/>
            <a:chOff x="5875593" y="2721832"/>
            <a:chExt cx="1685512" cy="1239178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7434E119-D15A-AD60-21C3-DCCA9AD54BEB}"/>
                </a:ext>
              </a:extLst>
            </p:cNvPr>
            <p:cNvSpPr/>
            <p:nvPr/>
          </p:nvSpPr>
          <p:spPr>
            <a:xfrm rot="10067985">
              <a:off x="5875593" y="2721832"/>
              <a:ext cx="1685512" cy="1239178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E23B70-C876-228E-301D-2E90A3E6B5DE}"/>
                </a:ext>
              </a:extLst>
            </p:cNvPr>
            <p:cNvSpPr txBox="1"/>
            <p:nvPr/>
          </p:nvSpPr>
          <p:spPr>
            <a:xfrm rot="20857590">
              <a:off x="6116597" y="3121537"/>
              <a:ext cx="1408729" cy="328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We are here.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47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0131-8A6D-52E9-6395-AACEA17D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Vitals Site is Live!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F4CDF-43A0-37CE-163E-360E6EEBCAAE}"/>
              </a:ext>
            </a:extLst>
          </p:cNvPr>
          <p:cNvSpPr txBox="1"/>
          <p:nvPr/>
        </p:nvSpPr>
        <p:spPr>
          <a:xfrm>
            <a:off x="641350" y="1314124"/>
            <a:ext cx="52420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en-US" sz="5400" b="1" dirty="0">
                <a:solidFill>
                  <a:schemeClr val="accent1"/>
                </a:solidFill>
              </a:rPr>
              <a:t>Thank You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8538AD-1C14-39AE-2007-A8EF05B9D82E}"/>
              </a:ext>
            </a:extLst>
          </p:cNvPr>
          <p:cNvGrpSpPr/>
          <p:nvPr/>
        </p:nvGrpSpPr>
        <p:grpSpPr>
          <a:xfrm>
            <a:off x="1929975" y="201153"/>
            <a:ext cx="8128425" cy="5992178"/>
            <a:chOff x="2459399" y="458754"/>
            <a:chExt cx="8303369" cy="61426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54DE3E-403C-4101-A206-4C43D868A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013"/>
            <a:stretch/>
          </p:blipFill>
          <p:spPr>
            <a:xfrm>
              <a:off x="2459399" y="2890428"/>
              <a:ext cx="4064853" cy="371093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4487D0D-1286-FDA7-C4BA-B00209203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6813" y="458754"/>
              <a:ext cx="4945955" cy="456386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8DFD3ED-5BBA-10E4-535C-98BDEDEEDE5E}"/>
              </a:ext>
            </a:extLst>
          </p:cNvPr>
          <p:cNvSpPr txBox="1"/>
          <p:nvPr/>
        </p:nvSpPr>
        <p:spPr>
          <a:xfrm>
            <a:off x="2980767" y="6287515"/>
            <a:ext cx="6097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en-US" dirty="0">
                <a:hlinkClick r:id="rId5"/>
              </a:rPr>
              <a:t>Systemwide Grand Rounds - Home (sharepoint.com)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12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BE83-7C71-A206-ED55-4876BED5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68734"/>
            <a:ext cx="10902950" cy="956516"/>
          </a:xfrm>
        </p:spPr>
        <p:txBody>
          <a:bodyPr/>
          <a:lstStyle/>
          <a:p>
            <a:r>
              <a:rPr lang="en-US" dirty="0"/>
              <a:t>Process Map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C1B4F-F0D4-2E0B-9903-46CC8A3F5A9B}"/>
              </a:ext>
            </a:extLst>
          </p:cNvPr>
          <p:cNvSpPr/>
          <p:nvPr/>
        </p:nvSpPr>
        <p:spPr>
          <a:xfrm>
            <a:off x="2944555" y="917510"/>
            <a:ext cx="1373363" cy="15693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Department coordinator gathers session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9B348-8042-8204-0B43-69D0C7623EDB}"/>
              </a:ext>
            </a:extLst>
          </p:cNvPr>
          <p:cNvSpPr/>
          <p:nvPr/>
        </p:nvSpPr>
        <p:spPr>
          <a:xfrm>
            <a:off x="4609716" y="917510"/>
            <a:ext cx="1373363" cy="15693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ETHOS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Department coordinator enters session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6D356-6638-6EDC-6B58-61D01586E0D7}"/>
              </a:ext>
            </a:extLst>
          </p:cNvPr>
          <p:cNvSpPr/>
          <p:nvPr/>
        </p:nvSpPr>
        <p:spPr>
          <a:xfrm>
            <a:off x="4609716" y="4655375"/>
            <a:ext cx="1373363" cy="1569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VITALS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Learner views Series opportunities and sees how to participate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07D1BE-24F7-51D0-EFEE-45B2700F810F}"/>
              </a:ext>
            </a:extLst>
          </p:cNvPr>
          <p:cNvSpPr/>
          <p:nvPr/>
        </p:nvSpPr>
        <p:spPr>
          <a:xfrm>
            <a:off x="1279394" y="4668834"/>
            <a:ext cx="1373363" cy="1569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CPD or MGB sends out message/ promotion (Vitals, Tidbits)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9BC9F-4AD2-CE0D-3055-B948E1402955}"/>
              </a:ext>
            </a:extLst>
          </p:cNvPr>
          <p:cNvSpPr/>
          <p:nvPr/>
        </p:nvSpPr>
        <p:spPr>
          <a:xfrm>
            <a:off x="2944555" y="4657951"/>
            <a:ext cx="1373363" cy="1569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PROMOTION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Learner at community hospital sees message/ promotion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BF2E21-2EE6-1DFE-415B-367BFE2C7B11}"/>
              </a:ext>
            </a:extLst>
          </p:cNvPr>
          <p:cNvSpPr/>
          <p:nvPr/>
        </p:nvSpPr>
        <p:spPr>
          <a:xfrm>
            <a:off x="6274877" y="4661703"/>
            <a:ext cx="1373363" cy="15693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Learner attends session on Zoom or other virtual meeting platform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EED9A1-CC96-09E7-93A5-D6B1D82A0AC9}"/>
              </a:ext>
            </a:extLst>
          </p:cNvPr>
          <p:cNvSpPr/>
          <p:nvPr/>
        </p:nvSpPr>
        <p:spPr>
          <a:xfrm>
            <a:off x="7940038" y="4652799"/>
            <a:ext cx="1373363" cy="15693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TEXT CODE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Learner texts code for attendance and credit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4398FF-3942-B5A7-4210-F468F424EBB8}"/>
              </a:ext>
            </a:extLst>
          </p:cNvPr>
          <p:cNvSpPr/>
          <p:nvPr/>
        </p:nvSpPr>
        <p:spPr>
          <a:xfrm>
            <a:off x="9605200" y="4661703"/>
            <a:ext cx="1373363" cy="15693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CME CREDIT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Learner receives CME credit and is now on the series participant list in Ethos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2BF899-2C8F-506A-5E80-3BBCB6FCE960}"/>
              </a:ext>
            </a:extLst>
          </p:cNvPr>
          <p:cNvCxnSpPr>
            <a:cxnSpLocks/>
            <a:stCxn id="6" idx="2"/>
            <a:endCxn id="16" idx="0"/>
          </p:cNvCxnSpPr>
          <p:nvPr/>
        </p:nvCxnSpPr>
        <p:spPr>
          <a:xfrm>
            <a:off x="5296398" y="2486896"/>
            <a:ext cx="0" cy="2964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26D4EF-2B7C-52FF-2175-E9026A109A1C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317918" y="1702203"/>
            <a:ext cx="2917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EA0847-273A-9930-8825-E02510CC2C9E}"/>
              </a:ext>
            </a:extLst>
          </p:cNvPr>
          <p:cNvCxnSpPr/>
          <p:nvPr/>
        </p:nvCxnSpPr>
        <p:spPr>
          <a:xfrm>
            <a:off x="2652757" y="5442970"/>
            <a:ext cx="2917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6AC7347-4379-DDDA-D36C-FF7B6DE11764}"/>
              </a:ext>
            </a:extLst>
          </p:cNvPr>
          <p:cNvCxnSpPr/>
          <p:nvPr/>
        </p:nvCxnSpPr>
        <p:spPr>
          <a:xfrm>
            <a:off x="4317918" y="5442970"/>
            <a:ext cx="2917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422C98-12FE-5594-417D-55B48EB46DF5}"/>
              </a:ext>
            </a:extLst>
          </p:cNvPr>
          <p:cNvCxnSpPr/>
          <p:nvPr/>
        </p:nvCxnSpPr>
        <p:spPr>
          <a:xfrm>
            <a:off x="5983079" y="5443891"/>
            <a:ext cx="2917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00FEB1-70FD-6A27-5782-F7D2934D959C}"/>
              </a:ext>
            </a:extLst>
          </p:cNvPr>
          <p:cNvCxnSpPr/>
          <p:nvPr/>
        </p:nvCxnSpPr>
        <p:spPr>
          <a:xfrm>
            <a:off x="7648240" y="5443891"/>
            <a:ext cx="2917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142C2B0-A4D3-CDFE-0364-5503760C9D6A}"/>
              </a:ext>
            </a:extLst>
          </p:cNvPr>
          <p:cNvCxnSpPr/>
          <p:nvPr/>
        </p:nvCxnSpPr>
        <p:spPr>
          <a:xfrm>
            <a:off x="9313402" y="5456619"/>
            <a:ext cx="29179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D51EED5-4F63-77A4-D6EE-427C19E9423F}"/>
              </a:ext>
            </a:extLst>
          </p:cNvPr>
          <p:cNvSpPr/>
          <p:nvPr/>
        </p:nvSpPr>
        <p:spPr>
          <a:xfrm>
            <a:off x="9313402" y="1552615"/>
            <a:ext cx="1774019" cy="5685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Existing process. Has been modified.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0C88C9-BB0A-E29A-3218-D0403F1A08FA}"/>
              </a:ext>
            </a:extLst>
          </p:cNvPr>
          <p:cNvSpPr/>
          <p:nvPr/>
        </p:nvSpPr>
        <p:spPr>
          <a:xfrm>
            <a:off x="9313402" y="2269313"/>
            <a:ext cx="1774019" cy="563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Existing process.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No change.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AF96A2-7EEB-12D5-A3FA-30CD61D58873}"/>
              </a:ext>
            </a:extLst>
          </p:cNvPr>
          <p:cNvSpPr/>
          <p:nvPr/>
        </p:nvSpPr>
        <p:spPr>
          <a:xfrm>
            <a:off x="9313401" y="2965959"/>
            <a:ext cx="1774019" cy="5636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New process as of July 2024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1F59FB-D226-5F1E-29AE-C3E06CBC12FF}"/>
              </a:ext>
            </a:extLst>
          </p:cNvPr>
          <p:cNvSpPr/>
          <p:nvPr/>
        </p:nvSpPr>
        <p:spPr>
          <a:xfrm>
            <a:off x="4609717" y="2783300"/>
            <a:ext cx="1373362" cy="15693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MANUAL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CPD staff adds session to Vitals page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D7F548-77B5-1D5F-DA55-3C0F47869C94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296397" y="4352686"/>
            <a:ext cx="1" cy="3052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260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dV1N_Wwo7_yArPyzKmD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dV1N_Wwo7_yArPyzKmD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zlTMbGlF.8CsAglFCvh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dV1N_Wwo7_yArPyzKm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xCUTrzp..khx_FJMRB_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xCUTrzp..khx_FJMRB_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GB_standard_template_082020">
  <a:themeElements>
    <a:clrScheme name="MGB">
      <a:dk1>
        <a:srgbClr val="000000"/>
      </a:dk1>
      <a:lt1>
        <a:srgbClr val="FFFFFF"/>
      </a:lt1>
      <a:dk2>
        <a:srgbClr val="B0E3E2"/>
      </a:dk2>
      <a:lt2>
        <a:srgbClr val="808080"/>
      </a:lt2>
      <a:accent1>
        <a:srgbClr val="009AA3"/>
      </a:accent1>
      <a:accent2>
        <a:srgbClr val="003A93"/>
      </a:accent2>
      <a:accent3>
        <a:srgbClr val="0077CA"/>
      </a:accent3>
      <a:accent4>
        <a:srgbClr val="CD7F00"/>
      </a:accent4>
      <a:accent5>
        <a:srgbClr val="5C068A"/>
      </a:accent5>
      <a:accent6>
        <a:srgbClr val="CC0037"/>
      </a:accent6>
      <a:hlink>
        <a:srgbClr val="0077CA"/>
      </a:hlink>
      <a:folHlink>
        <a:srgbClr val="5C068A"/>
      </a:folHlink>
    </a:clrScheme>
    <a:fontScheme name="MGB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2" id="{02AFB435-E4BC-5B40-A90F-4C49A970DE09}" vid="{08332808-3A56-FE44-AF20-BA7BC530EDEE}"/>
    </a:ext>
  </a:extLst>
</a:theme>
</file>

<file path=ppt/theme/theme2.xml><?xml version="1.0" encoding="utf-8"?>
<a:theme xmlns:a="http://schemas.openxmlformats.org/drawingml/2006/main" name="1_MGB_standard_template_082020">
  <a:themeElements>
    <a:clrScheme name="MGB">
      <a:dk1>
        <a:srgbClr val="000000"/>
      </a:dk1>
      <a:lt1>
        <a:srgbClr val="FFFFFF"/>
      </a:lt1>
      <a:dk2>
        <a:srgbClr val="B0E3E2"/>
      </a:dk2>
      <a:lt2>
        <a:srgbClr val="808080"/>
      </a:lt2>
      <a:accent1>
        <a:srgbClr val="009AA3"/>
      </a:accent1>
      <a:accent2>
        <a:srgbClr val="003A93"/>
      </a:accent2>
      <a:accent3>
        <a:srgbClr val="0077CA"/>
      </a:accent3>
      <a:accent4>
        <a:srgbClr val="CD7F00"/>
      </a:accent4>
      <a:accent5>
        <a:srgbClr val="5C068A"/>
      </a:accent5>
      <a:accent6>
        <a:srgbClr val="CC0037"/>
      </a:accent6>
      <a:hlink>
        <a:srgbClr val="0077CA"/>
      </a:hlink>
      <a:folHlink>
        <a:srgbClr val="5C068A"/>
      </a:folHlink>
    </a:clrScheme>
    <a:fontScheme name="MGB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2" id="{02AFB435-E4BC-5B40-A90F-4C49A970DE09}" vid="{08332808-3A56-FE44-AF20-BA7BC530ED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Mass General Brigham PowerPoint</Template>
  <TotalTime>4755</TotalTime>
  <Words>2325</Words>
  <Application>Microsoft Office PowerPoint</Application>
  <PresentationFormat>Widescreen</PresentationFormat>
  <Paragraphs>343</Paragraphs>
  <Slides>27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-apple-system</vt:lpstr>
      <vt:lpstr>Arial</vt:lpstr>
      <vt:lpstr>Calibri</vt:lpstr>
      <vt:lpstr>Georgia</vt:lpstr>
      <vt:lpstr>Roboto</vt:lpstr>
      <vt:lpstr>System Font Regular</vt:lpstr>
      <vt:lpstr>TwitterChirp</vt:lpstr>
      <vt:lpstr>Wingdings</vt:lpstr>
      <vt:lpstr>MGB_standard_template_082020</vt:lpstr>
      <vt:lpstr>1_MGB_standard_template_082020</vt:lpstr>
      <vt:lpstr>think-cell Slide</vt:lpstr>
      <vt:lpstr>Systemwide Grand Rounds Forum</vt:lpstr>
      <vt:lpstr>Agenda</vt:lpstr>
      <vt:lpstr>Important Dates</vt:lpstr>
      <vt:lpstr>2024 Training  </vt:lpstr>
      <vt:lpstr>Joint Accreditation</vt:lpstr>
      <vt:lpstr>Systemwide Access to In-Hospital Series</vt:lpstr>
      <vt:lpstr>Major Project Tasks &amp; Milestones</vt:lpstr>
      <vt:lpstr>Vitals Site is Live!</vt:lpstr>
      <vt:lpstr>Process Map</vt:lpstr>
      <vt:lpstr>Process Map</vt:lpstr>
      <vt:lpstr>Posting to Vitals Process</vt:lpstr>
      <vt:lpstr>Previous vs. Future State</vt:lpstr>
      <vt:lpstr>Previous vs. Future State</vt:lpstr>
      <vt:lpstr>Previous vs. Future State</vt:lpstr>
      <vt:lpstr>Information Needed for Site – Accomplished So Far</vt:lpstr>
      <vt:lpstr>What We Need from Series Directors and Coordinators</vt:lpstr>
      <vt:lpstr>Confidential/Private Education Meetings</vt:lpstr>
      <vt:lpstr>Engagement Statistics</vt:lpstr>
      <vt:lpstr>Questions/Issues That Have Come Up So Far</vt:lpstr>
      <vt:lpstr>What’s Next?</vt:lpstr>
      <vt:lpstr>What’s Next: Explore Automation &amp; Site Functionality</vt:lpstr>
      <vt:lpstr>What’s Next: Archived Recordings</vt:lpstr>
      <vt:lpstr>What’s Next: Alumni Initiative Opt-In</vt:lpstr>
      <vt:lpstr>Follow Us On Social Media!</vt:lpstr>
      <vt:lpstr>Thank you for attending today’s meeting!</vt:lpstr>
      <vt:lpstr>Your Feedback and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</dc:title>
  <dc:creator>Gelardi, Mary</dc:creator>
  <cp:lastModifiedBy>Desilets, Rose</cp:lastModifiedBy>
  <cp:revision>262</cp:revision>
  <dcterms:created xsi:type="dcterms:W3CDTF">2020-10-30T14:00:47Z</dcterms:created>
  <dcterms:modified xsi:type="dcterms:W3CDTF">2024-08-08T15:06:04Z</dcterms:modified>
</cp:coreProperties>
</file>