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9" r:id="rId2"/>
    <p:sldId id="382" r:id="rId3"/>
    <p:sldId id="428" r:id="rId4"/>
    <p:sldId id="458" r:id="rId5"/>
    <p:sldId id="409" r:id="rId6"/>
    <p:sldId id="478" r:id="rId7"/>
    <p:sldId id="468" r:id="rId8"/>
    <p:sldId id="479" r:id="rId9"/>
    <p:sldId id="480" r:id="rId10"/>
    <p:sldId id="481" r:id="rId11"/>
    <p:sldId id="482" r:id="rId12"/>
    <p:sldId id="483" r:id="rId13"/>
    <p:sldId id="401" r:id="rId14"/>
    <p:sldId id="423" r:id="rId15"/>
    <p:sldId id="413" r:id="rId16"/>
    <p:sldId id="28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741545-B06E-9030-0D33-16772E4A055B}" name="Desilets, Rose" initials="DR" userId="S::RDESILETS@PARTNERS.ORG::49560a7b-b4e1-4c9c-9697-5f334620b403" providerId="AD"/>
  <p188:author id="{270A9ABD-F6E3-6918-E39B-0F41B69D0212}" name="Alley, Michelle" initials="AM" userId="S::malley2@mgb.org::2bf1802d-b022-4f95-952b-f37ef995ba13" providerId="AD"/>
  <p188:author id="{52C556D9-A173-CDAC-0474-E19498C8E486}" name="Alley, Michelle" initials="AM" userId="S::MALLEY2@PARTNERS.ORG::2bf1802d-b022-4f95-952b-f37ef995ba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Welch" initials="EW" lastIdx="5" clrIdx="0">
    <p:extLst>
      <p:ext uri="{19B8F6BF-5375-455C-9EA6-DF929625EA0E}">
        <p15:presenceInfo xmlns:p15="http://schemas.microsoft.com/office/powerpoint/2012/main" userId="Emily Welch" providerId="None"/>
      </p:ext>
    </p:extLst>
  </p:cmAuthor>
  <p:cmAuthor id="2" name="Desilets, Rose" initials="DR" lastIdx="1" clrIdx="1">
    <p:extLst>
      <p:ext uri="{19B8F6BF-5375-455C-9EA6-DF929625EA0E}">
        <p15:presenceInfo xmlns:p15="http://schemas.microsoft.com/office/powerpoint/2012/main" userId="S::RDESILETS@PARTNERS.ORG::49560a7b-b4e1-4c9c-9697-5f334620b403" providerId="AD"/>
      </p:ext>
    </p:extLst>
  </p:cmAuthor>
  <p:cmAuthor id="3" name="Gelardi, Mary" initials="GM" lastIdx="1" clrIdx="2">
    <p:extLst>
      <p:ext uri="{19B8F6BF-5375-455C-9EA6-DF929625EA0E}">
        <p15:presenceInfo xmlns:p15="http://schemas.microsoft.com/office/powerpoint/2012/main" userId="Gelardi, Ma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95214" autoAdjust="0"/>
  </p:normalViewPr>
  <p:slideViewPr>
    <p:cSldViewPr snapToGrid="0" snapToObjects="1">
      <p:cViewPr>
        <p:scale>
          <a:sx n="96" d="100"/>
          <a:sy n="96" d="100"/>
        </p:scale>
        <p:origin x="1626" y="2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6543-5EF1-DA4A-8415-0A3EFD492F07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A62D3-769D-F349-A3F8-B6F214D63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6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0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with new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with new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1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7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discrepancies on the session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8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7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0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80653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8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6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038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3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5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9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7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2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76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5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8120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530" imgH="531" progId="TCLayout.ActiveDocument.1">
                  <p:embed/>
                </p:oleObj>
              </mc:Choice>
              <mc:Fallback>
                <p:oleObj name="think-cell Slide" r:id="rId19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40E65D4-0B0A-FF40-8007-5D9E4DC5D0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89889"/>
          <a:stretch>
            <a:fillRect/>
          </a:stretch>
        </p:blipFill>
        <p:spPr>
          <a:xfrm>
            <a:off x="640081" y="6246684"/>
            <a:ext cx="251703" cy="345186"/>
          </a:xfrm>
          <a:custGeom>
            <a:avLst/>
            <a:gdLst>
              <a:gd name="connsiteX0" fmla="*/ 0 w 251703"/>
              <a:gd name="connsiteY0" fmla="*/ 0 h 345186"/>
              <a:gd name="connsiteX1" fmla="*/ 251703 w 251703"/>
              <a:gd name="connsiteY1" fmla="*/ 0 h 345186"/>
              <a:gd name="connsiteX2" fmla="*/ 251703 w 251703"/>
              <a:gd name="connsiteY2" fmla="*/ 345186 h 345186"/>
              <a:gd name="connsiteX3" fmla="*/ 0 w 251703"/>
              <a:gd name="connsiteY3" fmla="*/ 345186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3" h="345186">
                <a:moveTo>
                  <a:pt x="0" y="0"/>
                </a:moveTo>
                <a:lnTo>
                  <a:pt x="251703" y="0"/>
                </a:lnTo>
                <a:lnTo>
                  <a:pt x="251703" y="345186"/>
                </a:lnTo>
                <a:lnTo>
                  <a:pt x="0" y="34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697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pd.partners.org/series-coordinators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mailto:PartnersCPD@partners.org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inkedin.com/showcase/mass-general-brigham-office-of-continuing-professional-develop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mailto:PartnersCPD@partners.org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artners.zoom.us/j/85164198890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artners.zoom.us/meeting/register/tZEscuyuqT4vGNM7Qrbkrp-s8X3X2zsAUnWu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pd.partners.org/series-coordinators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artnersCPD@partner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63CF-3DE9-BA47-AD6C-3CA9A50B6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627" y="1332960"/>
            <a:ext cx="9522781" cy="2618553"/>
          </a:xfrm>
        </p:spPr>
        <p:txBody>
          <a:bodyPr/>
          <a:lstStyle/>
          <a:p>
            <a:pPr algn="ctr"/>
            <a:r>
              <a:rPr lang="en-US" dirty="0"/>
              <a:t>Final Check-in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1933-575E-314E-A8C0-02AE3881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608" y="5082010"/>
            <a:ext cx="9522781" cy="737220"/>
          </a:xfrm>
        </p:spPr>
        <p:txBody>
          <a:bodyPr/>
          <a:lstStyle/>
          <a:p>
            <a:r>
              <a:rPr lang="en-US" dirty="0"/>
              <a:t>Continuing Professional Development</a:t>
            </a:r>
            <a:br>
              <a:rPr lang="en-US" dirty="0"/>
            </a:br>
            <a:r>
              <a:rPr lang="en-US" dirty="0"/>
              <a:t>July 18,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F4FD5-6872-FC47-BC1C-159D286BF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/>
              <a:t>Confidential—do not copy or distribute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3C626-3712-45EF-B22B-352AC934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098" y="4167798"/>
            <a:ext cx="2461735" cy="219439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30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571F-C87F-0EA6-75D5-F65EFEC5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95" y="166977"/>
            <a:ext cx="6005940" cy="549551"/>
          </a:xfrm>
        </p:spPr>
        <p:txBody>
          <a:bodyPr/>
          <a:lstStyle/>
          <a:p>
            <a:r>
              <a:rPr lang="en-US" dirty="0"/>
              <a:t>Cancelled/Unpublished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75AD-C0E7-BA5B-80A9-FE9B2FCB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21" y="890082"/>
            <a:ext cx="5846485" cy="3646348"/>
          </a:xfrm>
        </p:spPr>
        <p:txBody>
          <a:bodyPr/>
          <a:lstStyle/>
          <a:p>
            <a:pPr marL="804863" lvl="1" indent="-342900"/>
            <a:endParaRPr lang="en-US" b="1" dirty="0"/>
          </a:p>
          <a:p>
            <a:pPr marL="804863" lvl="1" indent="-342900"/>
            <a:r>
              <a:rPr lang="en-US" dirty="0"/>
              <a:t>Please add Cancelled to the title of any sessions that were not held.</a:t>
            </a:r>
          </a:p>
          <a:p>
            <a:pPr marL="804863" lvl="1" indent="-342900"/>
            <a:r>
              <a:rPr lang="en-US" dirty="0"/>
              <a:t>These sessions can be unpublished</a:t>
            </a:r>
          </a:p>
          <a:p>
            <a:pPr marL="1031875" lvl="2" indent="-342900"/>
            <a:r>
              <a:rPr lang="en-US" dirty="0"/>
              <a:t>Open the session</a:t>
            </a:r>
          </a:p>
          <a:p>
            <a:pPr marL="1031875" lvl="2" indent="-342900"/>
            <a:r>
              <a:rPr lang="en-US" dirty="0"/>
              <a:t>Click Edit</a:t>
            </a:r>
          </a:p>
          <a:p>
            <a:pPr marL="1031875" lvl="2" indent="-342900"/>
            <a:r>
              <a:rPr lang="en-US" dirty="0"/>
              <a:t>Select the Publishing tab</a:t>
            </a:r>
          </a:p>
          <a:p>
            <a:pPr marL="1031875" lvl="2" indent="-342900"/>
            <a:r>
              <a:rPr lang="en-US" dirty="0"/>
              <a:t>Select Publishing options</a:t>
            </a:r>
          </a:p>
          <a:p>
            <a:pPr marL="1031875" lvl="2" indent="-342900"/>
            <a:r>
              <a:rPr lang="en-US" dirty="0"/>
              <a:t>Uncheck Publishing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7DBE98-C6D0-69A6-6254-DAFACB38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35" y="166977"/>
            <a:ext cx="4621450" cy="48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571F-C87F-0EA6-75D5-F65EFEC5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53921"/>
            <a:ext cx="11015262" cy="549551"/>
          </a:xfrm>
        </p:spPr>
        <p:txBody>
          <a:bodyPr/>
          <a:lstStyle/>
          <a:p>
            <a:r>
              <a:rPr lang="en-US" dirty="0"/>
              <a:t>Additional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75AD-C0E7-BA5B-80A9-FE9B2FCB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21" y="890082"/>
            <a:ext cx="10856236" cy="3646348"/>
          </a:xfrm>
        </p:spPr>
        <p:txBody>
          <a:bodyPr/>
          <a:lstStyle/>
          <a:p>
            <a:pPr marL="804863" lvl="1" indent="-342900"/>
            <a:endParaRPr lang="en-US" b="1" dirty="0"/>
          </a:p>
          <a:p>
            <a:pPr marL="804863" lvl="1" indent="-342900"/>
            <a:r>
              <a:rPr lang="en-US" dirty="0"/>
              <a:t>If there was a  last-minute change to a session – please upload the additional documents to the Final Check-in Session</a:t>
            </a:r>
          </a:p>
          <a:p>
            <a:pPr marL="1031875" lvl="2" indent="-342900"/>
            <a:r>
              <a:rPr lang="en-US" dirty="0"/>
              <a:t>Speaker was changed or added last minute – need to include the missing disclosure</a:t>
            </a:r>
          </a:p>
          <a:p>
            <a:pPr marL="804863" lvl="1" indent="-342900"/>
            <a:r>
              <a:rPr lang="en-US" dirty="0"/>
              <a:t>Additional Change Measure Results (Performance/ Patient Outcomes/ Quality and Safety)</a:t>
            </a:r>
          </a:p>
          <a:p>
            <a:pPr marL="804863" lvl="1" indent="-342900"/>
            <a:r>
              <a:rPr lang="en-US" dirty="0"/>
              <a:t>MOC Feedback results – if available</a:t>
            </a:r>
          </a:p>
          <a:p>
            <a:pPr marL="804863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1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571F-C87F-0EA6-75D5-F65EFEC5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53921"/>
            <a:ext cx="11015262" cy="549551"/>
          </a:xfrm>
        </p:spPr>
        <p:txBody>
          <a:bodyPr/>
          <a:lstStyle/>
          <a:p>
            <a:r>
              <a:rPr lang="en-US" dirty="0"/>
              <a:t>Refresher/Checklist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75AD-C0E7-BA5B-80A9-FE9B2FCB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21" y="890082"/>
            <a:ext cx="10856236" cy="3646348"/>
          </a:xfrm>
        </p:spPr>
        <p:txBody>
          <a:bodyPr/>
          <a:lstStyle/>
          <a:p>
            <a:pPr marL="804863" lvl="1" indent="-342900"/>
            <a:endParaRPr lang="en-US" b="1" dirty="0"/>
          </a:p>
          <a:p>
            <a:pPr marL="804863" lvl="1" indent="-342900"/>
            <a:r>
              <a:rPr lang="en-US" dirty="0"/>
              <a:t>Confirm all session are approved on Ethos</a:t>
            </a:r>
          </a:p>
          <a:p>
            <a:pPr marL="1031875" lvl="2" indent="-342900"/>
            <a:r>
              <a:rPr lang="en-US" dirty="0"/>
              <a:t>Any cancelled or unapproved sessions are unpublished</a:t>
            </a:r>
          </a:p>
          <a:p>
            <a:pPr marL="804863" lvl="1" indent="-342900"/>
            <a:r>
              <a:rPr lang="en-US" dirty="0"/>
              <a:t>Compare session list and Ethos session dates are the same</a:t>
            </a:r>
          </a:p>
          <a:p>
            <a:pPr marL="1031875" lvl="2" indent="-342900"/>
            <a:r>
              <a:rPr lang="en-US" dirty="0"/>
              <a:t>Confirm each session has a title on the session list</a:t>
            </a:r>
          </a:p>
          <a:p>
            <a:pPr marL="804863" lvl="1" indent="-342900"/>
            <a:r>
              <a:rPr lang="en-US" dirty="0"/>
              <a:t>Open each session and confirm the disclosure for the speaker on the session list is uploaded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711AF3-10A4-BA56-F8DC-D07D469696F4}"/>
              </a:ext>
            </a:extLst>
          </p:cNvPr>
          <p:cNvSpPr txBox="1">
            <a:spLocks/>
          </p:cNvSpPr>
          <p:nvPr/>
        </p:nvSpPr>
        <p:spPr>
          <a:xfrm>
            <a:off x="2205825" y="3776868"/>
            <a:ext cx="7146896" cy="1113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ctr">
              <a:buNone/>
            </a:pPr>
            <a:r>
              <a:rPr lang="en-US" b="1" dirty="0"/>
              <a:t>The Final Check-in session will be placed in Feedback if any of the information above is missing. </a:t>
            </a:r>
          </a:p>
          <a:p>
            <a:pPr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985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29" y="835309"/>
            <a:ext cx="9163050" cy="5365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Thank you for attending today’s meeting!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29" y="2012090"/>
            <a:ext cx="8388203" cy="2689392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We will email you with our next webinar date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Reminder to please send all questions to </a:t>
            </a:r>
            <a:r>
              <a:rPr lang="en-US" dirty="0">
                <a:hlinkClick r:id="rId6"/>
              </a:rPr>
              <a:t>PartnersCPD@partners.org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slides will be available on the C</a:t>
            </a:r>
            <a:r>
              <a:rPr lang="en-US" dirty="0">
                <a:ea typeface="+mn-lt"/>
                <a:cs typeface="+mn-lt"/>
              </a:rPr>
              <a:t>ourse Coordinator Virtual Community: </a:t>
            </a:r>
            <a:r>
              <a:rPr lang="en-US" dirty="0">
                <a:ea typeface="+mn-lt"/>
                <a:cs typeface="+mn-lt"/>
                <a:hlinkClick r:id="rId7"/>
              </a:rPr>
              <a:t>https://cpd.partners.org/series-coordinators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31729-788B-4F45-88EF-CF831AA4A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1532" y="3695188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A5E-5541-4465-8A28-987EAC40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545A-CBB5-491C-95DB-B86FA51A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86872"/>
            <a:ext cx="10902950" cy="402336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We are growing our followers and standing on social media to:</a:t>
            </a:r>
          </a:p>
          <a:p>
            <a:endParaRPr lang="en-US" b="1" dirty="0"/>
          </a:p>
          <a:p>
            <a:pPr lvl="1"/>
            <a:r>
              <a:rPr lang="en-US" dirty="0"/>
              <a:t>Showcase all the great education projects being done around the system</a:t>
            </a:r>
          </a:p>
          <a:p>
            <a:pPr lvl="1"/>
            <a:r>
              <a:rPr lang="en-US" dirty="0"/>
              <a:t>Market courses to external participants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Follow us and share your news, to help grow the community!</a:t>
            </a:r>
          </a:p>
          <a:p>
            <a:endParaRPr lang="en-US" b="1" dirty="0"/>
          </a:p>
          <a:p>
            <a:pPr lvl="1"/>
            <a:r>
              <a:rPr lang="en-US" b="1" dirty="0"/>
              <a:t>X (formally known as Twitter): </a:t>
            </a:r>
          </a:p>
          <a:p>
            <a:pPr lvl="2"/>
            <a:r>
              <a:rPr lang="en-US" b="0" i="0" dirty="0">
                <a:effectLst/>
                <a:latin typeface="TwitterChirp"/>
              </a:rPr>
              <a:t>@MassGenBrighCPD</a:t>
            </a:r>
            <a:endParaRPr lang="en-US" dirty="0"/>
          </a:p>
          <a:p>
            <a:endParaRPr lang="en-US" b="1" dirty="0"/>
          </a:p>
          <a:p>
            <a:pPr lvl="1"/>
            <a:r>
              <a:rPr lang="en-US" b="1" dirty="0"/>
              <a:t>LinkedIn:</a:t>
            </a:r>
          </a:p>
          <a:p>
            <a:pPr lvl="2"/>
            <a:r>
              <a:rPr lang="en-US" i="0" dirty="0">
                <a:effectLst/>
                <a:latin typeface="-apple-system"/>
              </a:rPr>
              <a:t>Mass General Brigham Continuing Professional Development</a:t>
            </a:r>
          </a:p>
          <a:p>
            <a:pPr lvl="2"/>
            <a:r>
              <a:rPr lang="en-US" i="0" dirty="0">
                <a:effectLst/>
                <a:latin typeface="-apple-system"/>
                <a:hlinkClick r:id="rId2"/>
              </a:rPr>
              <a:t>https://www.linkedin.com/showcase/mass-general-brigham-office-of-continuing-professional-development</a:t>
            </a:r>
            <a:endParaRPr lang="en-US" i="0" dirty="0">
              <a:effectLst/>
              <a:latin typeface="-apple-system"/>
            </a:endParaRPr>
          </a:p>
          <a:p>
            <a:pPr lvl="2"/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1217C84-5FEB-4561-98D3-B9B40E09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531" y="322309"/>
            <a:ext cx="1459978" cy="14599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71768FD-FCB3-45A0-ADE4-6233F6988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509" y="326894"/>
            <a:ext cx="1450807" cy="14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30FA1-F7BE-486F-BCDA-4DB2B1B1E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728662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8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3F4507-1A52-3B49-A47A-AEF11172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449473"/>
            <a:ext cx="2206625" cy="5810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8E56-61CB-CB43-BCA5-E10B505A5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030497"/>
            <a:ext cx="10573226" cy="4893225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 &amp; Upcoming Trainings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Accreditation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we have final Check-ins?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needed for final Check-in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List Requirements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M&amp;M and Case Discussion Session Topics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Cancelled Sessions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Notes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600" i="1" dirty="0"/>
              <a:t>Please send  questions to </a:t>
            </a:r>
            <a:r>
              <a:rPr lang="en-US" sz="1600" i="1" dirty="0" err="1">
                <a:hlinkClick r:id="rId6"/>
              </a:rPr>
              <a:t>PartnersCPD@partners.org</a:t>
            </a:r>
            <a:r>
              <a:rPr lang="en-US" sz="1600" i="1" dirty="0" err="1"/>
              <a:t>This</a:t>
            </a:r>
            <a:r>
              <a:rPr lang="en-US" sz="1600" i="1" dirty="0"/>
              <a:t> webinar is being recorded and slides will be available on our website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744C47-1FC9-4622-9503-6336BBEFF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749" y="638696"/>
            <a:ext cx="2505822" cy="25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7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724597"/>
            <a:ext cx="10902950" cy="956516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47452"/>
            <a:ext cx="10896600" cy="5029743"/>
          </a:xfrm>
        </p:spPr>
        <p:txBody>
          <a:bodyPr/>
          <a:lstStyle/>
          <a:p>
            <a:r>
              <a:rPr lang="en-US" b="1" dirty="0"/>
              <a:t>Proposal Deadlines have passed:</a:t>
            </a:r>
          </a:p>
          <a:p>
            <a:pPr lvl="1"/>
            <a:r>
              <a:rPr lang="en-US" sz="1800" dirty="0"/>
              <a:t>Series beginning in July or August 2024: March 29, 2024</a:t>
            </a:r>
          </a:p>
          <a:p>
            <a:pPr lvl="1"/>
            <a:r>
              <a:rPr lang="en-US" sz="1800" dirty="0"/>
              <a:t>Series beginning September 1, 2024, or later: May 31, 2024</a:t>
            </a:r>
          </a:p>
          <a:p>
            <a:pPr lvl="1"/>
            <a:endParaRPr lang="en-US" dirty="0"/>
          </a:p>
          <a:p>
            <a:r>
              <a:rPr lang="en-US" b="1" dirty="0"/>
              <a:t>Late Fees:</a:t>
            </a:r>
          </a:p>
          <a:p>
            <a:pPr lvl="1"/>
            <a:r>
              <a:rPr lang="en-US" sz="1800" dirty="0"/>
              <a:t>Proposals received more than 1 week after the deadline will incur a non-refundable late fee of $500.</a:t>
            </a:r>
          </a:p>
          <a:p>
            <a:pPr marL="233363" lvl="1" indent="0">
              <a:buNone/>
            </a:pPr>
            <a:endParaRPr lang="en-US" dirty="0"/>
          </a:p>
          <a:p>
            <a:r>
              <a:rPr lang="en-US" b="1" dirty="0"/>
              <a:t>CPD Review and Site Build Schedule</a:t>
            </a:r>
          </a:p>
          <a:p>
            <a:pPr lvl="1"/>
            <a:r>
              <a:rPr lang="en-US" sz="1800" dirty="0"/>
              <a:t>We are building all sites so that you will have access to your series 2 weeks before your start date</a:t>
            </a:r>
          </a:p>
          <a:p>
            <a:pPr lvl="1"/>
            <a:r>
              <a:rPr lang="en-US" sz="1800" dirty="0"/>
              <a:t>We are also reviewing proposals received for Sept. start and will send approvals or questions as they are ready</a:t>
            </a:r>
          </a:p>
          <a:p>
            <a:pPr lvl="1"/>
            <a:r>
              <a:rPr lang="en-US" sz="1800" dirty="0"/>
              <a:t>Please be sure to answer any outstanding questions. The questions need to be answered prior to approval and/or admin access to the site.</a:t>
            </a:r>
          </a:p>
          <a:p>
            <a:pPr marL="233363" lvl="1" indent="0">
              <a:buNone/>
            </a:pPr>
            <a:endParaRPr lang="en-US" dirty="0"/>
          </a:p>
          <a:p>
            <a:r>
              <a:rPr lang="en-US" b="1" dirty="0"/>
              <a:t>Tuesday/Thursday Open Hours Meeting: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Tuesdays 10:30 to 11:30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Thursday 2:00 to 3:00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 Meeting Zoom link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 tooltip="https://partners.zoom.us/j/85164198890"/>
              </a:rPr>
              <a:t>https://partners.zoom.us/j/85164198890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5DC7955-2BBB-4603-ABFA-6603551A2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7289" y="580805"/>
            <a:ext cx="1866941" cy="18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Training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07" y="1036321"/>
            <a:ext cx="11020193" cy="5240874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			</a:t>
            </a:r>
          </a:p>
          <a:p>
            <a:pPr marL="233363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233363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233363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23336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13F6C-46F6-AE39-1498-F233BFAC454C}"/>
              </a:ext>
            </a:extLst>
          </p:cNvPr>
          <p:cNvSpPr txBox="1"/>
          <p:nvPr/>
        </p:nvSpPr>
        <p:spPr>
          <a:xfrm>
            <a:off x="1456810" y="6114220"/>
            <a:ext cx="906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Most trainings will be recorded and archived on </a:t>
            </a:r>
            <a:r>
              <a:rPr lang="en-US" b="1" i="1" dirty="0">
                <a:ea typeface="+mn-lt"/>
                <a:cs typeface="+mn-lt"/>
                <a:hlinkClick r:id="rId7"/>
              </a:rPr>
              <a:t>https://cpd.partners.org/series-coordinators</a:t>
            </a:r>
            <a:r>
              <a:rPr lang="en-US" b="1" i="1" dirty="0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9BA77F-4911-CBBE-6354-91D68B3B7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59020"/>
              </p:ext>
            </p:extLst>
          </p:nvPr>
        </p:nvGraphicFramePr>
        <p:xfrm>
          <a:off x="480224" y="1344333"/>
          <a:ext cx="11285677" cy="2556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064">
                  <a:extLst>
                    <a:ext uri="{9D8B030D-6E8A-4147-A177-3AD203B41FA5}">
                      <a16:colId xmlns:a16="http://schemas.microsoft.com/office/drawing/2014/main" val="2930723475"/>
                    </a:ext>
                  </a:extLst>
                </a:gridCol>
                <a:gridCol w="4140535">
                  <a:extLst>
                    <a:ext uri="{9D8B030D-6E8A-4147-A177-3AD203B41FA5}">
                      <a16:colId xmlns:a16="http://schemas.microsoft.com/office/drawing/2014/main" val="922350841"/>
                    </a:ext>
                  </a:extLst>
                </a:gridCol>
                <a:gridCol w="2102871">
                  <a:extLst>
                    <a:ext uri="{9D8B030D-6E8A-4147-A177-3AD203B41FA5}">
                      <a16:colId xmlns:a16="http://schemas.microsoft.com/office/drawing/2014/main" val="1957968811"/>
                    </a:ext>
                  </a:extLst>
                </a:gridCol>
                <a:gridCol w="2715207">
                  <a:extLst>
                    <a:ext uri="{9D8B030D-6E8A-4147-A177-3AD203B41FA5}">
                      <a16:colId xmlns:a16="http://schemas.microsoft.com/office/drawing/2014/main" val="1088526938"/>
                    </a:ext>
                  </a:extLst>
                </a:gridCol>
              </a:tblGrid>
              <a:tr h="234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Upcoming Trainings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Audience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Training 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</a:rPr>
                        <a:t>Registration Link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6866277"/>
                  </a:ext>
                </a:extLst>
              </a:tr>
              <a:tr h="12463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Series Check-Ins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Recommended for anyone with questions about how to do check 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July 18, 2024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N/A - today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1729003"/>
                  </a:ext>
                </a:extLst>
              </a:tr>
              <a:tr h="900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Systemwide Access Forum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Recommended for all series that are not confidential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August 8,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8"/>
                        </a:rPr>
                        <a:t>https://partners.zoom.us/meeting/register/tZEscuyuqT4vGNM7Qrbkrp-s8X3X2zsAUnWu</a:t>
                      </a:r>
                      <a:endParaRPr lang="en-US" sz="1600" u="sng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sng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2092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85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24862"/>
            <a:ext cx="10902950" cy="956516"/>
          </a:xfrm>
        </p:spPr>
        <p:txBody>
          <a:bodyPr/>
          <a:lstStyle/>
          <a:p>
            <a:r>
              <a:rPr lang="en-US" dirty="0"/>
              <a:t>Joint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71B3-68B7-FF41-A00B-4A407CE2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68" y="760719"/>
            <a:ext cx="11213228" cy="5532247"/>
          </a:xfrm>
        </p:spPr>
        <p:txBody>
          <a:bodyPr/>
          <a:lstStyle/>
          <a:p>
            <a:r>
              <a:rPr lang="en-US" sz="1800" b="0" i="0" dirty="0">
                <a:effectLst/>
              </a:rPr>
              <a:t>Joint Accreditation for Interprofessional Continuing Education™ offers organizations the opportunity to be simultaneously accredited to provide continuing education activities for multiple professions through a single, unified application process, fee structure, and set of accreditation standards. 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i="0" dirty="0">
                <a:effectLst/>
              </a:rPr>
              <a:t>Jointly accredited providers may choose to award single profession or interprofessional continuing education credit (IPCE) to:</a:t>
            </a:r>
          </a:p>
          <a:p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1" indent="-342900"/>
            <a:r>
              <a:rPr lang="en-US" sz="1800" dirty="0"/>
              <a:t>Athletic Trainers</a:t>
            </a:r>
          </a:p>
          <a:p>
            <a:pPr marL="804863" lvl="1" indent="-342900"/>
            <a:r>
              <a:rPr lang="en-US" sz="1800" dirty="0"/>
              <a:t>Dentists </a:t>
            </a:r>
          </a:p>
          <a:p>
            <a:pPr marL="804863" lvl="1" indent="-342900"/>
            <a:r>
              <a:rPr lang="en-US" sz="1800" dirty="0"/>
              <a:t>Dietitians</a:t>
            </a:r>
          </a:p>
          <a:p>
            <a:pPr marL="804863" lvl="1" indent="-342900"/>
            <a:r>
              <a:rPr lang="en-US" sz="1800" dirty="0"/>
              <a:t>Nurses</a:t>
            </a:r>
          </a:p>
          <a:p>
            <a:pPr marL="804863" lvl="1" indent="-342900"/>
            <a:r>
              <a:rPr lang="en-US" sz="1800" dirty="0"/>
              <a:t>Optometrists</a:t>
            </a:r>
          </a:p>
          <a:p>
            <a:pPr marL="804863" lvl="1" indent="-342900"/>
            <a:r>
              <a:rPr lang="en-US" sz="1800" dirty="0"/>
              <a:t>Physician Assistants</a:t>
            </a:r>
          </a:p>
          <a:p>
            <a:pPr marL="804863" lvl="1" indent="-342900"/>
            <a:r>
              <a:rPr lang="en-US" sz="1800" dirty="0"/>
              <a:t>Pharmacists</a:t>
            </a:r>
          </a:p>
          <a:p>
            <a:pPr marL="804863" lvl="1" indent="-342900"/>
            <a:r>
              <a:rPr lang="en-US" sz="1800" dirty="0"/>
              <a:t>Physicians</a:t>
            </a:r>
          </a:p>
          <a:p>
            <a:pPr marL="804863" lvl="1" indent="-342900"/>
            <a:r>
              <a:rPr lang="en-US" sz="1800" dirty="0"/>
              <a:t>Psychologists</a:t>
            </a:r>
          </a:p>
          <a:p>
            <a:pPr marL="804863" lvl="1" indent="-342900"/>
            <a:r>
              <a:rPr lang="en-US" sz="1800" dirty="0"/>
              <a:t>Social Workers</a:t>
            </a:r>
          </a:p>
          <a:p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8ECB658-BFF9-45AE-A563-C87806087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610" y="2708565"/>
            <a:ext cx="3711303" cy="2549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41194E-AA21-D6BE-26A5-1225B4620EDA}"/>
              </a:ext>
            </a:extLst>
          </p:cNvPr>
          <p:cNvSpPr txBox="1"/>
          <p:nvPr/>
        </p:nvSpPr>
        <p:spPr>
          <a:xfrm>
            <a:off x="627868" y="5774115"/>
            <a:ext cx="10936264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All Jointly Accredited providers must comply with the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ACCME Standards for Integrity and Independence.</a:t>
            </a:r>
          </a:p>
        </p:txBody>
      </p:sp>
    </p:spTree>
    <p:extLst>
      <p:ext uri="{BB962C8B-B14F-4D97-AF65-F5344CB8AC3E}">
        <p14:creationId xmlns:p14="http://schemas.microsoft.com/office/powerpoint/2010/main" val="264979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56DF-03E4-1EAA-3F16-E700EDC4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Point of Final Check-ins?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7D73D-A202-826D-EC24-D56B47DDE166}"/>
              </a:ext>
            </a:extLst>
          </p:cNvPr>
          <p:cNvSpPr txBox="1"/>
          <p:nvPr/>
        </p:nvSpPr>
        <p:spPr>
          <a:xfrm>
            <a:off x="426665" y="1624436"/>
            <a:ext cx="10902950" cy="332398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endParaRPr lang="en-US" sz="25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We need to confirm we have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accurate information and we are </a:t>
            </a:r>
            <a:endParaRPr lang="en-US" sz="3200" b="1" u="sng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compliance with the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i="1" dirty="0">
                <a:solidFill>
                  <a:schemeClr val="bg1"/>
                </a:solidFill>
              </a:rPr>
              <a:t>ACCME Standards for Integrity </a:t>
            </a:r>
            <a:br>
              <a:rPr lang="en-US" sz="3200" b="1" i="1" dirty="0">
                <a:solidFill>
                  <a:schemeClr val="bg1"/>
                </a:solidFill>
              </a:rPr>
            </a:br>
            <a:r>
              <a:rPr lang="en-US" sz="3200" b="1" i="1" dirty="0">
                <a:solidFill>
                  <a:schemeClr val="bg1"/>
                </a:solidFill>
              </a:rPr>
              <a:t>and Independence </a:t>
            </a:r>
          </a:p>
          <a:p>
            <a:pPr algn="ctr"/>
            <a:endParaRPr lang="en-US" sz="25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2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571F-C87F-0EA6-75D5-F65EFEC5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 for Final Check-ins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75AD-C0E7-BA5B-80A9-FE9B2FCB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480391"/>
            <a:ext cx="10902950" cy="4023360"/>
          </a:xfrm>
        </p:spPr>
        <p:txBody>
          <a:bodyPr/>
          <a:lstStyle/>
          <a:p>
            <a:pPr marL="804863" lvl="1" indent="-342900"/>
            <a:r>
              <a:rPr lang="en-US" b="1" dirty="0"/>
              <a:t>All approved sessions have the required information </a:t>
            </a:r>
          </a:p>
          <a:p>
            <a:pPr marL="1031875" lvl="2" indent="-342900"/>
            <a:r>
              <a:rPr lang="en-US" dirty="0"/>
              <a:t>Disclosures</a:t>
            </a:r>
          </a:p>
          <a:p>
            <a:pPr marL="1031875" lvl="2" indent="-342900"/>
            <a:r>
              <a:rPr lang="en-US" dirty="0"/>
              <a:t>Disclosure Summary Slides</a:t>
            </a:r>
          </a:p>
          <a:p>
            <a:pPr marL="1031875" lvl="2" indent="-342900"/>
            <a:r>
              <a:rPr lang="en-US" dirty="0"/>
              <a:t>Any other documents as required (mitigation/risk form,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804863" lvl="1" indent="-342900"/>
            <a:r>
              <a:rPr lang="en-US" b="1" dirty="0"/>
              <a:t>All sessions should be approved or marked cancelled/unpublished</a:t>
            </a:r>
          </a:p>
          <a:p>
            <a:pPr marL="804863" lvl="1" indent="-342900"/>
            <a:r>
              <a:rPr lang="en-US" b="1" dirty="0"/>
              <a:t>Session List</a:t>
            </a:r>
          </a:p>
          <a:p>
            <a:pPr lvl="1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3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571F-C87F-0EA6-75D5-F65EFEC5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1015262" cy="549551"/>
          </a:xfrm>
        </p:spPr>
        <p:txBody>
          <a:bodyPr/>
          <a:lstStyle/>
          <a:p>
            <a:r>
              <a:rPr lang="en-US" dirty="0"/>
              <a:t>Session List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75AD-C0E7-BA5B-80A9-FE9B2FCB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292087"/>
            <a:ext cx="4119493" cy="4211664"/>
          </a:xfrm>
        </p:spPr>
        <p:txBody>
          <a:bodyPr/>
          <a:lstStyle/>
          <a:p>
            <a:pPr marL="804863" lvl="1" indent="-342900"/>
            <a:endParaRPr lang="en-US" b="1" dirty="0"/>
          </a:p>
          <a:p>
            <a:pPr marL="804863" lvl="1" indent="-342900"/>
            <a:r>
              <a:rPr lang="en-US" b="1" dirty="0"/>
              <a:t>Session List (Document 4) </a:t>
            </a:r>
          </a:p>
          <a:p>
            <a:pPr marL="1031875" lvl="2" indent="-342900"/>
            <a:r>
              <a:rPr lang="en-US" dirty="0"/>
              <a:t>Date of the session</a:t>
            </a:r>
          </a:p>
          <a:p>
            <a:pPr marL="1031875" lvl="2" indent="-342900"/>
            <a:r>
              <a:rPr lang="en-US" dirty="0"/>
              <a:t>Session Topic/Title</a:t>
            </a:r>
          </a:p>
          <a:p>
            <a:pPr marL="1031875" lvl="2" indent="-342900"/>
            <a:r>
              <a:rPr lang="en-US" dirty="0"/>
              <a:t>Speaker</a:t>
            </a:r>
          </a:p>
          <a:p>
            <a:pPr marL="804863" lvl="1" indent="-342900"/>
            <a:r>
              <a:rPr lang="en-US" b="1" dirty="0"/>
              <a:t>Confirm the Session List is the same as the Ethos list</a:t>
            </a:r>
          </a:p>
          <a:p>
            <a:pPr marL="1031875" lvl="2" indent="-342900"/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A8C74-ACC4-CD0D-B6C4-4B91C2CE5298}"/>
              </a:ext>
            </a:extLst>
          </p:cNvPr>
          <p:cNvSpPr txBox="1"/>
          <p:nvPr/>
        </p:nvSpPr>
        <p:spPr>
          <a:xfrm>
            <a:off x="572492" y="5530438"/>
            <a:ext cx="10711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Session list can be found on the Series Coordinator site: https://cpd.partners.org/series-coordinators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C3A1D-A05E-E024-54C5-9DF0345CA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509" y="958230"/>
            <a:ext cx="6801683" cy="39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571F-C87F-0EA6-75D5-F65EFEC5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1015262" cy="549551"/>
          </a:xfrm>
        </p:spPr>
        <p:txBody>
          <a:bodyPr/>
          <a:lstStyle/>
          <a:p>
            <a:r>
              <a:rPr lang="en-US" dirty="0"/>
              <a:t>M&amp;M and Case Discussion Session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What do you add as a topic?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75AD-C0E7-BA5B-80A9-FE9B2FCB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884458"/>
            <a:ext cx="10360550" cy="3077155"/>
          </a:xfrm>
        </p:spPr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information was sent to </a:t>
            </a:r>
            <a:r>
              <a:rPr lang="en-US" sz="2000" i="1" dirty="0">
                <a:hlinkClick r:id="rId2"/>
              </a:rPr>
              <a:t>PartnersCPD@partners.org</a:t>
            </a:r>
            <a:endParaRPr lang="en-US" sz="2000" i="1" dirty="0"/>
          </a:p>
          <a:p>
            <a:pPr marL="804863" lvl="1" indent="-342900"/>
            <a:r>
              <a:rPr lang="en-US" dirty="0"/>
              <a:t>On the session list add a note this information was sent to </a:t>
            </a:r>
            <a:r>
              <a:rPr lang="en-US" i="1" dirty="0">
                <a:hlinkClick r:id="rId2"/>
              </a:rPr>
              <a:t>PartnersCPD@partners.org</a:t>
            </a:r>
            <a:endParaRPr lang="en-US" i="1" dirty="0"/>
          </a:p>
          <a:p>
            <a:pPr marL="804863" lvl="1" indent="-342900"/>
            <a:r>
              <a:rPr lang="en-US" dirty="0"/>
              <a:t>Upload an example of what was sent to the Final Check-in session</a:t>
            </a:r>
          </a:p>
          <a:p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information was not sent to </a:t>
            </a:r>
            <a:r>
              <a:rPr lang="en-US" sz="2000" i="1" dirty="0">
                <a:hlinkClick r:id="rId2"/>
              </a:rPr>
              <a:t>PartnersCPD@partners.org</a:t>
            </a:r>
            <a:endParaRPr lang="en-US" sz="2000" i="1" dirty="0"/>
          </a:p>
          <a:p>
            <a:pPr marL="804863" lvl="1" indent="-342900"/>
            <a:r>
              <a:rPr lang="en-US" dirty="0"/>
              <a:t>Include the Case Conference or M&amp;M session details on Document 4</a:t>
            </a:r>
          </a:p>
          <a:p>
            <a:pPr marL="804863" lvl="1" indent="-342900"/>
            <a:r>
              <a:rPr lang="en-US" dirty="0"/>
              <a:t>Upload the documents with the details to the Final Check-in Session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50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heme/theme1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2" id="{02AFB435-E4BC-5B40-A90F-4C49A970DE09}" vid="{08332808-3A56-FE44-AF20-BA7BC530ED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 General Brigham PowerPoint</Template>
  <TotalTime>5039</TotalTime>
  <Words>940</Words>
  <Application>Microsoft Office PowerPoint</Application>
  <PresentationFormat>Widescreen</PresentationFormat>
  <Paragraphs>151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-apple-system</vt:lpstr>
      <vt:lpstr>Arial</vt:lpstr>
      <vt:lpstr>Calibri</vt:lpstr>
      <vt:lpstr>Georgia</vt:lpstr>
      <vt:lpstr>System Font Regular</vt:lpstr>
      <vt:lpstr>TwitterChirp</vt:lpstr>
      <vt:lpstr>Wingdings</vt:lpstr>
      <vt:lpstr>MGB_standard_template_082020</vt:lpstr>
      <vt:lpstr>think-cell Slide</vt:lpstr>
      <vt:lpstr>Final Check-in Review </vt:lpstr>
      <vt:lpstr>Agenda</vt:lpstr>
      <vt:lpstr>Important Dates</vt:lpstr>
      <vt:lpstr>2024 Training  </vt:lpstr>
      <vt:lpstr>Joint Accreditation</vt:lpstr>
      <vt:lpstr>What Is the Point of Final Check-ins?</vt:lpstr>
      <vt:lpstr>What is needed for Final Check-ins</vt:lpstr>
      <vt:lpstr>Session List Requirements</vt:lpstr>
      <vt:lpstr>M&amp;M and Case Discussion Session    What do you add as a topic?</vt:lpstr>
      <vt:lpstr>Cancelled/Unpublished Sessions</vt:lpstr>
      <vt:lpstr>Additional Notes</vt:lpstr>
      <vt:lpstr>Refresher/Checklist </vt:lpstr>
      <vt:lpstr>Thank you for attending today’s meeting!</vt:lpstr>
      <vt:lpstr>Follow Us On Social Media!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</dc:title>
  <dc:creator>Gelardi, Mary</dc:creator>
  <cp:lastModifiedBy>Alley, Michelle</cp:lastModifiedBy>
  <cp:revision>283</cp:revision>
  <dcterms:created xsi:type="dcterms:W3CDTF">2020-10-30T14:00:47Z</dcterms:created>
  <dcterms:modified xsi:type="dcterms:W3CDTF">2024-07-17T20:10:27Z</dcterms:modified>
</cp:coreProperties>
</file>