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57"/>
  </p:notesMasterIdLst>
  <p:sldIdLst>
    <p:sldId id="259" r:id="rId3"/>
    <p:sldId id="382" r:id="rId4"/>
    <p:sldId id="428" r:id="rId5"/>
    <p:sldId id="447" r:id="rId6"/>
    <p:sldId id="409" r:id="rId7"/>
    <p:sldId id="484" r:id="rId8"/>
    <p:sldId id="460" r:id="rId9"/>
    <p:sldId id="485" r:id="rId10"/>
    <p:sldId id="305" r:id="rId11"/>
    <p:sldId id="427" r:id="rId12"/>
    <p:sldId id="446" r:id="rId13"/>
    <p:sldId id="448" r:id="rId14"/>
    <p:sldId id="487" r:id="rId15"/>
    <p:sldId id="449" r:id="rId16"/>
    <p:sldId id="459" r:id="rId17"/>
    <p:sldId id="465" r:id="rId18"/>
    <p:sldId id="466" r:id="rId19"/>
    <p:sldId id="467" r:id="rId20"/>
    <p:sldId id="468" r:id="rId21"/>
    <p:sldId id="469" r:id="rId22"/>
    <p:sldId id="480" r:id="rId23"/>
    <p:sldId id="471" r:id="rId24"/>
    <p:sldId id="472" r:id="rId25"/>
    <p:sldId id="450" r:id="rId26"/>
    <p:sldId id="473" r:id="rId27"/>
    <p:sldId id="461" r:id="rId28"/>
    <p:sldId id="477" r:id="rId29"/>
    <p:sldId id="475" r:id="rId30"/>
    <p:sldId id="476" r:id="rId31"/>
    <p:sldId id="478" r:id="rId32"/>
    <p:sldId id="452" r:id="rId33"/>
    <p:sldId id="454" r:id="rId34"/>
    <p:sldId id="455" r:id="rId35"/>
    <p:sldId id="453" r:id="rId36"/>
    <p:sldId id="456" r:id="rId37"/>
    <p:sldId id="457" r:id="rId38"/>
    <p:sldId id="419" r:id="rId39"/>
    <p:sldId id="464" r:id="rId40"/>
    <p:sldId id="479" r:id="rId41"/>
    <p:sldId id="443" r:id="rId42"/>
    <p:sldId id="481" r:id="rId43"/>
    <p:sldId id="482" r:id="rId44"/>
    <p:sldId id="483" r:id="rId45"/>
    <p:sldId id="486" r:id="rId46"/>
    <p:sldId id="423" r:id="rId47"/>
    <p:sldId id="401" r:id="rId48"/>
    <p:sldId id="413" r:id="rId49"/>
    <p:sldId id="458" r:id="rId50"/>
    <p:sldId id="429" r:id="rId51"/>
    <p:sldId id="415" r:id="rId52"/>
    <p:sldId id="416" r:id="rId53"/>
    <p:sldId id="444" r:id="rId54"/>
    <p:sldId id="417" r:id="rId55"/>
    <p:sldId id="280"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4019" autoAdjust="0"/>
  </p:normalViewPr>
  <p:slideViewPr>
    <p:cSldViewPr snapToGrid="0" snapToObjects="1">
      <p:cViewPr varScale="1">
        <p:scale>
          <a:sx n="53" d="100"/>
          <a:sy n="53" d="100"/>
        </p:scale>
        <p:origin x="1372" y="3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9/12/2024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341901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342534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343163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244214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71845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409589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90174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3091228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150797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19440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And the agenda will be…</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39368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340070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23</a:t>
            </a:fld>
            <a:endParaRPr lang="en-US" dirty="0"/>
          </a:p>
        </p:txBody>
      </p:sp>
    </p:spTree>
    <p:extLst>
      <p:ext uri="{BB962C8B-B14F-4D97-AF65-F5344CB8AC3E}">
        <p14:creationId xmlns:p14="http://schemas.microsoft.com/office/powerpoint/2010/main" val="3107581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24</a:t>
            </a:fld>
            <a:endParaRPr lang="en-US" dirty="0"/>
          </a:p>
        </p:txBody>
      </p:sp>
    </p:spTree>
    <p:extLst>
      <p:ext uri="{BB962C8B-B14F-4D97-AF65-F5344CB8AC3E}">
        <p14:creationId xmlns:p14="http://schemas.microsoft.com/office/powerpoint/2010/main" val="291218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25</a:t>
            </a:fld>
            <a:endParaRPr lang="en-US" dirty="0"/>
          </a:p>
        </p:txBody>
      </p:sp>
    </p:spTree>
    <p:extLst>
      <p:ext uri="{BB962C8B-B14F-4D97-AF65-F5344CB8AC3E}">
        <p14:creationId xmlns:p14="http://schemas.microsoft.com/office/powerpoint/2010/main" val="115938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26</a:t>
            </a:fld>
            <a:endParaRPr lang="en-US" dirty="0"/>
          </a:p>
        </p:txBody>
      </p:sp>
    </p:spTree>
    <p:extLst>
      <p:ext uri="{BB962C8B-B14F-4D97-AF65-F5344CB8AC3E}">
        <p14:creationId xmlns:p14="http://schemas.microsoft.com/office/powerpoint/2010/main" val="176814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28</a:t>
            </a:fld>
            <a:endParaRPr lang="en-US" dirty="0"/>
          </a:p>
        </p:txBody>
      </p:sp>
    </p:spTree>
    <p:extLst>
      <p:ext uri="{BB962C8B-B14F-4D97-AF65-F5344CB8AC3E}">
        <p14:creationId xmlns:p14="http://schemas.microsoft.com/office/powerpoint/2010/main" val="3774438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29</a:t>
            </a:fld>
            <a:endParaRPr lang="en-US" dirty="0"/>
          </a:p>
        </p:txBody>
      </p:sp>
    </p:spTree>
    <p:extLst>
      <p:ext uri="{BB962C8B-B14F-4D97-AF65-F5344CB8AC3E}">
        <p14:creationId xmlns:p14="http://schemas.microsoft.com/office/powerpoint/2010/main" val="3889596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30</a:t>
            </a:fld>
            <a:endParaRPr lang="en-US" dirty="0"/>
          </a:p>
        </p:txBody>
      </p:sp>
    </p:spTree>
    <p:extLst>
      <p:ext uri="{BB962C8B-B14F-4D97-AF65-F5344CB8AC3E}">
        <p14:creationId xmlns:p14="http://schemas.microsoft.com/office/powerpoint/2010/main" val="1605123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163248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32</a:t>
            </a:fld>
            <a:endParaRPr lang="en-US" dirty="0"/>
          </a:p>
        </p:txBody>
      </p:sp>
    </p:spTree>
    <p:extLst>
      <p:ext uri="{BB962C8B-B14F-4D97-AF65-F5344CB8AC3E}">
        <p14:creationId xmlns:p14="http://schemas.microsoft.com/office/powerpoint/2010/main" val="4282637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33</a:t>
            </a:fld>
            <a:endParaRPr lang="en-US" dirty="0"/>
          </a:p>
        </p:txBody>
      </p:sp>
    </p:spTree>
    <p:extLst>
      <p:ext uri="{BB962C8B-B14F-4D97-AF65-F5344CB8AC3E}">
        <p14:creationId xmlns:p14="http://schemas.microsoft.com/office/powerpoint/2010/main" val="31771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34</a:t>
            </a:fld>
            <a:endParaRPr lang="en-US" dirty="0"/>
          </a:p>
        </p:txBody>
      </p:sp>
    </p:spTree>
    <p:extLst>
      <p:ext uri="{BB962C8B-B14F-4D97-AF65-F5344CB8AC3E}">
        <p14:creationId xmlns:p14="http://schemas.microsoft.com/office/powerpoint/2010/main" val="467328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35</a:t>
            </a:fld>
            <a:endParaRPr lang="en-US" dirty="0"/>
          </a:p>
        </p:txBody>
      </p:sp>
    </p:spTree>
    <p:extLst>
      <p:ext uri="{BB962C8B-B14F-4D97-AF65-F5344CB8AC3E}">
        <p14:creationId xmlns:p14="http://schemas.microsoft.com/office/powerpoint/2010/main" val="222378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36</a:t>
            </a:fld>
            <a:endParaRPr lang="en-US" dirty="0"/>
          </a:p>
        </p:txBody>
      </p:sp>
    </p:spTree>
    <p:extLst>
      <p:ext uri="{BB962C8B-B14F-4D97-AF65-F5344CB8AC3E}">
        <p14:creationId xmlns:p14="http://schemas.microsoft.com/office/powerpoint/2010/main" val="2019887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37</a:t>
            </a:fld>
            <a:endParaRPr lang="en-US" dirty="0"/>
          </a:p>
        </p:txBody>
      </p:sp>
    </p:spTree>
    <p:extLst>
      <p:ext uri="{BB962C8B-B14F-4D97-AF65-F5344CB8AC3E}">
        <p14:creationId xmlns:p14="http://schemas.microsoft.com/office/powerpoint/2010/main" val="4077907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38</a:t>
            </a:fld>
            <a:endParaRPr lang="en-US" dirty="0"/>
          </a:p>
        </p:txBody>
      </p:sp>
    </p:spTree>
    <p:extLst>
      <p:ext uri="{BB962C8B-B14F-4D97-AF65-F5344CB8AC3E}">
        <p14:creationId xmlns:p14="http://schemas.microsoft.com/office/powerpoint/2010/main" val="123015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41</a:t>
            </a:fld>
            <a:endParaRPr lang="en-US" dirty="0"/>
          </a:p>
        </p:txBody>
      </p:sp>
    </p:spTree>
    <p:extLst>
      <p:ext uri="{BB962C8B-B14F-4D97-AF65-F5344CB8AC3E}">
        <p14:creationId xmlns:p14="http://schemas.microsoft.com/office/powerpoint/2010/main" val="2353204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42</a:t>
            </a:fld>
            <a:endParaRPr lang="en-US" dirty="0"/>
          </a:p>
        </p:txBody>
      </p:sp>
    </p:spTree>
    <p:extLst>
      <p:ext uri="{BB962C8B-B14F-4D97-AF65-F5344CB8AC3E}">
        <p14:creationId xmlns:p14="http://schemas.microsoft.com/office/powerpoint/2010/main" val="72674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43</a:t>
            </a:fld>
            <a:endParaRPr lang="en-US" dirty="0"/>
          </a:p>
        </p:txBody>
      </p:sp>
    </p:spTree>
    <p:extLst>
      <p:ext uri="{BB962C8B-B14F-4D97-AF65-F5344CB8AC3E}">
        <p14:creationId xmlns:p14="http://schemas.microsoft.com/office/powerpoint/2010/main" val="2429304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44</a:t>
            </a:fld>
            <a:endParaRPr lang="en-US" dirty="0"/>
          </a:p>
        </p:txBody>
      </p:sp>
    </p:spTree>
    <p:extLst>
      <p:ext uri="{BB962C8B-B14F-4D97-AF65-F5344CB8AC3E}">
        <p14:creationId xmlns:p14="http://schemas.microsoft.com/office/powerpoint/2010/main" val="3234767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49</a:t>
            </a:fld>
            <a:endParaRPr lang="en-US" dirty="0"/>
          </a:p>
        </p:txBody>
      </p:sp>
    </p:spTree>
    <p:extLst>
      <p:ext uri="{BB962C8B-B14F-4D97-AF65-F5344CB8AC3E}">
        <p14:creationId xmlns:p14="http://schemas.microsoft.com/office/powerpoint/2010/main" val="845570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50</a:t>
            </a:fld>
            <a:endParaRPr lang="en-US" dirty="0"/>
          </a:p>
        </p:txBody>
      </p:sp>
    </p:spTree>
    <p:extLst>
      <p:ext uri="{BB962C8B-B14F-4D97-AF65-F5344CB8AC3E}">
        <p14:creationId xmlns:p14="http://schemas.microsoft.com/office/powerpoint/2010/main" val="612280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51</a:t>
            </a:fld>
            <a:endParaRPr lang="en-US" dirty="0"/>
          </a:p>
        </p:txBody>
      </p:sp>
    </p:spTree>
    <p:extLst>
      <p:ext uri="{BB962C8B-B14F-4D97-AF65-F5344CB8AC3E}">
        <p14:creationId xmlns:p14="http://schemas.microsoft.com/office/powerpoint/2010/main" val="1176905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54</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dirty="0"/>
          </a:p>
        </p:txBody>
      </p:sp>
    </p:spTree>
    <p:extLst>
      <p:ext uri="{BB962C8B-B14F-4D97-AF65-F5344CB8AC3E}">
        <p14:creationId xmlns:p14="http://schemas.microsoft.com/office/powerpoint/2010/main" val="36129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7</a:t>
            </a:fld>
            <a:endParaRPr lang="en-US" dirty="0"/>
          </a:p>
        </p:txBody>
      </p:sp>
    </p:spTree>
    <p:extLst>
      <p:ext uri="{BB962C8B-B14F-4D97-AF65-F5344CB8AC3E}">
        <p14:creationId xmlns:p14="http://schemas.microsoft.com/office/powerpoint/2010/main" val="36129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35028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2691027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9/12/2024</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oleObject" Target="../embeddings/oleObject3.bin"/><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mgbcpd@mgb.org" TargetMode="External"/><Relationship Id="rId5" Type="http://schemas.openxmlformats.org/officeDocument/2006/relationships/image" Target="../media/image6.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hyperlink" Target="mailto:mgbcpd@mgb.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mgbcpd@mgb.org"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hyperlink" Target="https://partners.zoom.us/j/85164198890"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8.emf"/><Relationship Id="rId5" Type="http://schemas.openxmlformats.org/officeDocument/2006/relationships/oleObject" Target="../embeddings/oleObject15.bin"/><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hyperlink" Target="mailto:mgbcpd@mgb.org" TargetMode="External"/><Relationship Id="rId5" Type="http://schemas.openxmlformats.org/officeDocument/2006/relationships/image" Target="../media/image8.emf"/><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https://partnershealthcare.sharepoint.com/sites/VitalsSystemwideGrandRoun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mailto:mgbcpd@mgb.org"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433627" y="995910"/>
            <a:ext cx="9522781" cy="2618554"/>
          </a:xfrm>
        </p:spPr>
        <p:txBody>
          <a:bodyPr/>
          <a:lstStyle/>
          <a:p>
            <a:pPr algn="ctr"/>
            <a:r>
              <a:rPr lang="en-US" dirty="0"/>
              <a:t>In-Hospital Series </a:t>
            </a:r>
            <a:br>
              <a:rPr lang="en-US" dirty="0"/>
            </a:br>
            <a:r>
              <a:rPr lang="en-US" dirty="0"/>
              <a:t>Back-to-Basics &amp; Reporting</a:t>
            </a:r>
            <a:br>
              <a:rPr lang="en-US" dirty="0"/>
            </a:br>
            <a:r>
              <a:rPr lang="en-US" dirty="0"/>
              <a:t>Training Webinar </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September 12, 2024</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49" y="1036321"/>
            <a:ext cx="11075369" cy="5297804"/>
          </a:xfrm>
        </p:spPr>
        <p:txBody>
          <a:bodyPr/>
          <a:lstStyle/>
          <a:p>
            <a:endParaRPr lang="en-US" b="1" dirty="0"/>
          </a:p>
          <a:p>
            <a:r>
              <a:rPr lang="en-US" b="1" dirty="0"/>
              <a:t>To receive access to your series, you need to:</a:t>
            </a:r>
          </a:p>
          <a:p>
            <a:pPr lvl="1"/>
            <a:r>
              <a:rPr lang="en-US" dirty="0"/>
              <a:t>Submit disclosure and mitigation forms for all planners</a:t>
            </a:r>
          </a:p>
          <a:p>
            <a:pPr lvl="1"/>
            <a:r>
              <a:rPr lang="en-US" dirty="0"/>
              <a:t>Attend one of the live trainings or view the archived version</a:t>
            </a:r>
          </a:p>
          <a:p>
            <a:pPr marL="233363" lvl="1" indent="0">
              <a:buNone/>
            </a:pPr>
            <a:endParaRPr lang="en-US" dirty="0"/>
          </a:p>
          <a:p>
            <a:r>
              <a:rPr lang="en-US" b="1" dirty="0"/>
              <a:t>Material </a:t>
            </a:r>
            <a:r>
              <a:rPr lang="en-US" b="1" u="sng" dirty="0"/>
              <a:t>required</a:t>
            </a:r>
            <a:r>
              <a:rPr lang="en-US" b="1" dirty="0"/>
              <a:t> to built the series</a:t>
            </a:r>
          </a:p>
          <a:p>
            <a:pPr lvl="1"/>
            <a:r>
              <a:rPr lang="en-US" dirty="0"/>
              <a:t>Any Evaluation question updates</a:t>
            </a:r>
          </a:p>
          <a:p>
            <a:pPr lvl="1"/>
            <a:r>
              <a:rPr lang="en-US" dirty="0"/>
              <a:t>Date for the 1</a:t>
            </a:r>
            <a:r>
              <a:rPr lang="en-US" baseline="30000" dirty="0"/>
              <a:t>st</a:t>
            </a:r>
            <a:r>
              <a:rPr lang="en-US" dirty="0"/>
              <a:t> session</a:t>
            </a:r>
          </a:p>
          <a:p>
            <a:pPr marR="0" lvl="1">
              <a:spcAft>
                <a:spcPts val="0"/>
              </a:spcAft>
            </a:pPr>
            <a:r>
              <a:rPr lang="en-US" dirty="0"/>
              <a:t>The virtual meeting link for your 2024-2025 series. </a:t>
            </a:r>
          </a:p>
          <a:p>
            <a:pPr lvl="2"/>
            <a:r>
              <a:rPr lang="en-US" dirty="0">
                <a:effectLst/>
                <a:latin typeface="Calibri" panose="020F0502020204030204" pitchFamily="34" charset="0"/>
                <a:ea typeface="Times New Roman" panose="02020603050405020304" pitchFamily="18" charset="0"/>
                <a:cs typeface="Times New Roman" panose="02020603050405020304" pitchFamily="18" charset="0"/>
              </a:rPr>
              <a:t>We need this link in advance to facilitate systemwide access to the series. We will make this link available on the internal site we are building to communicate how MGB clinicians can participate in each series. We will also include this link on your series and session landing pages.</a:t>
            </a:r>
            <a:endParaRPr lang="en-US" dirty="0">
              <a:effectLst/>
              <a:latin typeface="Times New Roman" panose="02020603050405020304" pitchFamily="18" charset="0"/>
              <a:ea typeface="Times New Roman" panose="02020603050405020304" pitchFamily="18" charset="0"/>
            </a:endParaRPr>
          </a:p>
          <a:p>
            <a:pPr marL="233363" lvl="1" indent="0">
              <a:buNone/>
            </a:pPr>
            <a:endParaRPr lang="en-US" dirty="0"/>
          </a:p>
          <a:p>
            <a:pPr marL="233363" lvl="1" indent="0">
              <a:buNone/>
            </a:pPr>
            <a:endParaRPr lang="en-US" dirty="0"/>
          </a:p>
        </p:txBody>
      </p:sp>
    </p:spTree>
    <p:extLst>
      <p:ext uri="{BB962C8B-B14F-4D97-AF65-F5344CB8AC3E}">
        <p14:creationId xmlns:p14="http://schemas.microsoft.com/office/powerpoint/2010/main" val="352235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Now what – Flowchart overview</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3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7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ck Mark | Symbols - Other Symbol">
            <a:extLst>
              <a:ext uri="{FF2B5EF4-FFF2-40B4-BE49-F238E27FC236}">
                <a16:creationId xmlns:a16="http://schemas.microsoft.com/office/drawing/2014/main" id="{1813308D-0F5D-E779-AB35-C21900450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12" y="1840976"/>
            <a:ext cx="785813" cy="879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5172D-B498-07AD-7351-D48FEF07508B}"/>
              </a:ext>
            </a:extLst>
          </p:cNvPr>
          <p:cNvSpPr>
            <a:spLocks noGrp="1"/>
          </p:cNvSpPr>
          <p:nvPr>
            <p:ph type="title"/>
          </p:nvPr>
        </p:nvSpPr>
        <p:spPr>
          <a:xfrm>
            <a:off x="641350" y="555579"/>
            <a:ext cx="10902950" cy="956516"/>
          </a:xfrm>
        </p:spPr>
        <p:txBody>
          <a:bodyPr/>
          <a:lstStyle/>
          <a:p>
            <a:r>
              <a:rPr lang="en-US" dirty="0"/>
              <a:t>How to create a new session:</a:t>
            </a:r>
          </a:p>
        </p:txBody>
      </p:sp>
      <p:pic>
        <p:nvPicPr>
          <p:cNvPr id="6" name="Content Placeholder 5">
            <a:extLst>
              <a:ext uri="{FF2B5EF4-FFF2-40B4-BE49-F238E27FC236}">
                <a16:creationId xmlns:a16="http://schemas.microsoft.com/office/drawing/2014/main" id="{62BCB1B2-6502-7353-7835-BD5C5DD059F0}"/>
              </a:ext>
            </a:extLst>
          </p:cNvPr>
          <p:cNvPicPr>
            <a:picLocks noGrp="1" noChangeAspect="1"/>
          </p:cNvPicPr>
          <p:nvPr>
            <p:ph idx="1"/>
          </p:nvPr>
        </p:nvPicPr>
        <p:blipFill>
          <a:blip r:embed="rId4"/>
          <a:stretch>
            <a:fillRect/>
          </a:stretch>
        </p:blipFill>
        <p:spPr>
          <a:xfrm>
            <a:off x="1528926" y="1719263"/>
            <a:ext cx="9127797" cy="4022725"/>
          </a:xfrm>
        </p:spPr>
      </p:pic>
      <p:sp>
        <p:nvSpPr>
          <p:cNvPr id="4" name="Text Placeholder 3">
            <a:extLst>
              <a:ext uri="{FF2B5EF4-FFF2-40B4-BE49-F238E27FC236}">
                <a16:creationId xmlns:a16="http://schemas.microsoft.com/office/drawing/2014/main" id="{B6DDEB3D-583D-7BE4-71F4-AA50DA5CC722}"/>
              </a:ext>
            </a:extLst>
          </p:cNvPr>
          <p:cNvSpPr>
            <a:spLocks noGrp="1"/>
          </p:cNvSpPr>
          <p:nvPr>
            <p:ph type="body" sz="quarter" idx="14"/>
          </p:nvPr>
        </p:nvSpPr>
        <p:spPr/>
        <p:txBody>
          <a:bodyPr/>
          <a:lstStyle/>
          <a:p>
            <a:endParaRPr lang="en-US"/>
          </a:p>
        </p:txBody>
      </p:sp>
      <p:sp>
        <p:nvSpPr>
          <p:cNvPr id="10" name="TextBox 9">
            <a:extLst>
              <a:ext uri="{FF2B5EF4-FFF2-40B4-BE49-F238E27FC236}">
                <a16:creationId xmlns:a16="http://schemas.microsoft.com/office/drawing/2014/main" id="{18BA5229-C800-1696-D52B-8B78DA052917}"/>
              </a:ext>
            </a:extLst>
          </p:cNvPr>
          <p:cNvSpPr txBox="1"/>
          <p:nvPr/>
        </p:nvSpPr>
        <p:spPr>
          <a:xfrm>
            <a:off x="1281112" y="3080792"/>
            <a:ext cx="657225" cy="1569660"/>
          </a:xfrm>
          <a:prstGeom prst="rect">
            <a:avLst/>
          </a:prstGeom>
          <a:noFill/>
        </p:spPr>
        <p:txBody>
          <a:bodyPr wrap="square">
            <a:spAutoFit/>
          </a:bodyPr>
          <a:lstStyle/>
          <a:p>
            <a:pPr algn="ctr"/>
            <a:r>
              <a:rPr lang="en-US" sz="9600" b="0" cap="none" spc="0" dirty="0">
                <a:ln w="0"/>
                <a:solidFill>
                  <a:srgbClr val="FF0000"/>
                </a:solidFill>
                <a:effectLst>
                  <a:outerShdw blurRad="38100" dist="19050" dir="2700000" algn="tl" rotWithShape="0">
                    <a:schemeClr val="dk1">
                      <a:alpha val="40000"/>
                    </a:schemeClr>
                  </a:outerShdw>
                </a:effectLst>
              </a:rPr>
              <a:t>x</a:t>
            </a:r>
          </a:p>
        </p:txBody>
      </p:sp>
      <p:sp>
        <p:nvSpPr>
          <p:cNvPr id="11" name="TextBox 10">
            <a:extLst>
              <a:ext uri="{FF2B5EF4-FFF2-40B4-BE49-F238E27FC236}">
                <a16:creationId xmlns:a16="http://schemas.microsoft.com/office/drawing/2014/main" id="{7C10A44C-0952-3FB6-4076-3029B6CC9E25}"/>
              </a:ext>
            </a:extLst>
          </p:cNvPr>
          <p:cNvSpPr txBox="1"/>
          <p:nvPr/>
        </p:nvSpPr>
        <p:spPr>
          <a:xfrm rot="19808751">
            <a:off x="-632" y="1456805"/>
            <a:ext cx="2273300" cy="646331"/>
          </a:xfrm>
          <a:prstGeom prst="rect">
            <a:avLst/>
          </a:prstGeom>
          <a:noFill/>
        </p:spPr>
        <p:txBody>
          <a:bodyPr wrap="square" rtlCol="0">
            <a:spAutoFit/>
          </a:bodyPr>
          <a:lstStyle/>
          <a:p>
            <a:r>
              <a:rPr lang="en-US" dirty="0"/>
              <a:t>Use Repeat this session</a:t>
            </a:r>
          </a:p>
        </p:txBody>
      </p:sp>
      <p:sp>
        <p:nvSpPr>
          <p:cNvPr id="12" name="TextBox 11">
            <a:extLst>
              <a:ext uri="{FF2B5EF4-FFF2-40B4-BE49-F238E27FC236}">
                <a16:creationId xmlns:a16="http://schemas.microsoft.com/office/drawing/2014/main" id="{F45D78C5-009B-CF0B-89C3-071E76724AC3}"/>
              </a:ext>
            </a:extLst>
          </p:cNvPr>
          <p:cNvSpPr txBox="1"/>
          <p:nvPr/>
        </p:nvSpPr>
        <p:spPr>
          <a:xfrm rot="19453938">
            <a:off x="-15908" y="3609796"/>
            <a:ext cx="2171700" cy="646331"/>
          </a:xfrm>
          <a:prstGeom prst="rect">
            <a:avLst/>
          </a:prstGeom>
          <a:noFill/>
        </p:spPr>
        <p:txBody>
          <a:bodyPr wrap="square" rtlCol="0">
            <a:spAutoFit/>
          </a:bodyPr>
          <a:lstStyle/>
          <a:p>
            <a:r>
              <a:rPr lang="en-US" dirty="0"/>
              <a:t>DO NOT use Add Content</a:t>
            </a:r>
          </a:p>
        </p:txBody>
      </p:sp>
      <p:sp>
        <p:nvSpPr>
          <p:cNvPr id="14" name="Rectangle 13">
            <a:extLst>
              <a:ext uri="{FF2B5EF4-FFF2-40B4-BE49-F238E27FC236}">
                <a16:creationId xmlns:a16="http://schemas.microsoft.com/office/drawing/2014/main" id="{8E46325A-C180-D865-1B5E-5904CAE99259}"/>
              </a:ext>
            </a:extLst>
          </p:cNvPr>
          <p:cNvSpPr/>
          <p:nvPr/>
        </p:nvSpPr>
        <p:spPr>
          <a:xfrm>
            <a:off x="1609725" y="2133600"/>
            <a:ext cx="1458790" cy="33337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2273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83809"/>
            <a:ext cx="10680700" cy="3170099"/>
          </a:xfrm>
          <a:prstGeom prst="rect">
            <a:avLst/>
          </a:prstGeom>
          <a:noFill/>
        </p:spPr>
        <p:txBody>
          <a:bodyPr wrap="square">
            <a:spAutoFit/>
          </a:bodyPr>
          <a:lstStyle/>
          <a:p>
            <a:pPr marL="285750" indent="-285750">
              <a:buFont typeface="Arial" panose="020B0604020202020204" pitchFamily="34" charset="0"/>
              <a:buChar char="•"/>
            </a:pPr>
            <a:r>
              <a:rPr lang="en-US" sz="2000" dirty="0"/>
              <a:t>Open the main page to your series (link was sent with the approval)</a:t>
            </a:r>
          </a:p>
          <a:p>
            <a:pPr marL="285750" indent="-285750">
              <a:buFont typeface="Arial" panose="020B0604020202020204" pitchFamily="34" charset="0"/>
              <a:buChar char="•"/>
            </a:pPr>
            <a:r>
              <a:rPr lang="en-US" sz="2000" dirty="0"/>
              <a:t>Go to the list of sessions</a:t>
            </a:r>
          </a:p>
          <a:p>
            <a:pPr marL="285750" indent="-285750">
              <a:buFont typeface="Arial" panose="020B0604020202020204" pitchFamily="34" charset="0"/>
              <a:buChar char="•"/>
            </a:pPr>
            <a:r>
              <a:rPr lang="en-US" sz="2000" dirty="0"/>
              <a:t>Click on an existing session to open the session</a:t>
            </a:r>
          </a:p>
          <a:p>
            <a:pPr marL="285750" indent="-285750">
              <a:buFont typeface="Arial" panose="020B0604020202020204" pitchFamily="34" charset="0"/>
              <a:buChar char="•"/>
            </a:pPr>
            <a:r>
              <a:rPr lang="en-US" sz="2000" dirty="0"/>
              <a:t>Click on Repeat this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Follow the steps to repeat the session</a:t>
            </a:r>
          </a:p>
          <a:p>
            <a:pPr marL="285750" indent="-285750">
              <a:buFont typeface="Arial" panose="020B0604020202020204" pitchFamily="34" charset="0"/>
              <a:buChar char="•"/>
            </a:pPr>
            <a:r>
              <a:rPr lang="en-US" sz="2000" dirty="0"/>
              <a:t>Click Generate</a:t>
            </a:r>
          </a:p>
        </p:txBody>
      </p:sp>
      <p:pic>
        <p:nvPicPr>
          <p:cNvPr id="16" name="Picture 15">
            <a:extLst>
              <a:ext uri="{FF2B5EF4-FFF2-40B4-BE49-F238E27FC236}">
                <a16:creationId xmlns:a16="http://schemas.microsoft.com/office/drawing/2014/main" id="{3842BF24-2B75-D2F9-AA24-A573B94124DF}"/>
              </a:ext>
            </a:extLst>
          </p:cNvPr>
          <p:cNvPicPr>
            <a:picLocks noChangeAspect="1"/>
          </p:cNvPicPr>
          <p:nvPr/>
        </p:nvPicPr>
        <p:blipFill>
          <a:blip r:embed="rId7"/>
          <a:stretch>
            <a:fillRect/>
          </a:stretch>
        </p:blipFill>
        <p:spPr>
          <a:xfrm>
            <a:off x="834594" y="2605823"/>
            <a:ext cx="9485698" cy="941623"/>
          </a:xfrm>
          <a:prstGeom prst="rect">
            <a:avLst/>
          </a:prstGeom>
        </p:spPr>
      </p:pic>
      <p:pic>
        <p:nvPicPr>
          <p:cNvPr id="20" name="Picture 19">
            <a:extLst>
              <a:ext uri="{FF2B5EF4-FFF2-40B4-BE49-F238E27FC236}">
                <a16:creationId xmlns:a16="http://schemas.microsoft.com/office/drawing/2014/main" id="{062E7068-6687-732C-1240-8105534B88D6}"/>
              </a:ext>
            </a:extLst>
          </p:cNvPr>
          <p:cNvPicPr>
            <a:picLocks noChangeAspect="1"/>
          </p:cNvPicPr>
          <p:nvPr/>
        </p:nvPicPr>
        <p:blipFill>
          <a:blip r:embed="rId8"/>
          <a:stretch>
            <a:fillRect/>
          </a:stretch>
        </p:blipFill>
        <p:spPr>
          <a:xfrm>
            <a:off x="5966846" y="3348865"/>
            <a:ext cx="5249555" cy="3257166"/>
          </a:xfrm>
          <a:prstGeom prst="rect">
            <a:avLst/>
          </a:prstGeom>
        </p:spPr>
      </p:pic>
    </p:spTree>
    <p:extLst>
      <p:ext uri="{BB962C8B-B14F-4D97-AF65-F5344CB8AC3E}">
        <p14:creationId xmlns:p14="http://schemas.microsoft.com/office/powerpoint/2010/main" val="342619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 cont.</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09977"/>
            <a:ext cx="6250122" cy="3170099"/>
          </a:xfrm>
          <a:prstGeom prst="rect">
            <a:avLst/>
          </a:prstGeom>
          <a:noFill/>
        </p:spPr>
        <p:txBody>
          <a:bodyPr wrap="square">
            <a:spAutoFit/>
          </a:bodyPr>
          <a:lstStyle/>
          <a:p>
            <a:pPr marL="285750" indent="-285750">
              <a:buFont typeface="Arial" panose="020B0604020202020204" pitchFamily="34" charset="0"/>
              <a:buChar char="•"/>
            </a:pPr>
            <a:r>
              <a:rPr lang="en-US" sz="2000" dirty="0"/>
              <a:t>Select from drop down how often to repeat</a:t>
            </a:r>
          </a:p>
          <a:p>
            <a:pPr marL="742950" lvl="1" indent="-285750">
              <a:buFont typeface="Arial" panose="020B0604020202020204" pitchFamily="34" charset="0"/>
              <a:buChar char="•"/>
            </a:pPr>
            <a:r>
              <a:rPr lang="en-US" sz="2000" dirty="0"/>
              <a:t>Daily</a:t>
            </a:r>
          </a:p>
          <a:p>
            <a:pPr marL="742950" lvl="1" indent="-285750">
              <a:buFont typeface="Arial" panose="020B0604020202020204" pitchFamily="34" charset="0"/>
              <a:buChar char="•"/>
            </a:pPr>
            <a:r>
              <a:rPr lang="en-US" sz="2000" dirty="0"/>
              <a:t>Weekly</a:t>
            </a:r>
          </a:p>
          <a:p>
            <a:pPr marL="742950" lvl="1" indent="-285750">
              <a:buFont typeface="Arial" panose="020B0604020202020204" pitchFamily="34" charset="0"/>
              <a:buChar char="•"/>
            </a:pPr>
            <a:r>
              <a:rPr lang="en-US" sz="2000" dirty="0"/>
              <a:t>Monthly</a:t>
            </a:r>
          </a:p>
          <a:p>
            <a:pPr marL="742950" lvl="1" indent="-285750">
              <a:buFont typeface="Arial" panose="020B0604020202020204" pitchFamily="34" charset="0"/>
              <a:buChar char="•"/>
            </a:pPr>
            <a:r>
              <a:rPr lang="en-US" sz="2000" dirty="0"/>
              <a:t>Yearly</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8064E011-7BB1-0A94-D48B-F28BE087DA5B}"/>
              </a:ext>
            </a:extLst>
          </p:cNvPr>
          <p:cNvPicPr>
            <a:picLocks noChangeAspect="1"/>
          </p:cNvPicPr>
          <p:nvPr/>
        </p:nvPicPr>
        <p:blipFill>
          <a:blip r:embed="rId7"/>
          <a:stretch>
            <a:fillRect/>
          </a:stretch>
        </p:blipFill>
        <p:spPr>
          <a:xfrm>
            <a:off x="7524943" y="811482"/>
            <a:ext cx="4019357" cy="6021092"/>
          </a:xfrm>
          <a:prstGeom prst="rect">
            <a:avLst/>
          </a:prstGeom>
        </p:spPr>
      </p:pic>
    </p:spTree>
    <p:extLst>
      <p:ext uri="{BB962C8B-B14F-4D97-AF65-F5344CB8AC3E}">
        <p14:creationId xmlns:p14="http://schemas.microsoft.com/office/powerpoint/2010/main" val="11361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Daily/Weekly</a:t>
            </a:r>
          </a:p>
        </p:txBody>
      </p:sp>
      <p:sp>
        <p:nvSpPr>
          <p:cNvPr id="5" name="TextBox 4">
            <a:extLst>
              <a:ext uri="{FF2B5EF4-FFF2-40B4-BE49-F238E27FC236}">
                <a16:creationId xmlns:a16="http://schemas.microsoft.com/office/drawing/2014/main" id="{56D6EEDB-6FA3-4E4B-CA07-73D343C81D70}"/>
              </a:ext>
            </a:extLst>
          </p:cNvPr>
          <p:cNvSpPr txBox="1"/>
          <p:nvPr/>
        </p:nvSpPr>
        <p:spPr>
          <a:xfrm>
            <a:off x="506269" y="1031532"/>
            <a:ext cx="2913782" cy="630942"/>
          </a:xfrm>
          <a:prstGeom prst="rect">
            <a:avLst/>
          </a:prstGeom>
          <a:noFill/>
        </p:spPr>
        <p:txBody>
          <a:bodyPr wrap="square">
            <a:spAutoFit/>
          </a:bodyPr>
          <a:lstStyle/>
          <a:p>
            <a:r>
              <a:rPr lang="en-US" sz="3500" dirty="0"/>
              <a:t>Daily Options</a:t>
            </a:r>
            <a:endParaRPr lang="en-US" sz="2000" dirty="0"/>
          </a:p>
        </p:txBody>
      </p:sp>
      <p:pic>
        <p:nvPicPr>
          <p:cNvPr id="8" name="Picture 7">
            <a:extLst>
              <a:ext uri="{FF2B5EF4-FFF2-40B4-BE49-F238E27FC236}">
                <a16:creationId xmlns:a16="http://schemas.microsoft.com/office/drawing/2014/main" id="{1150BCC2-C50F-4DBA-ED2C-08318337FEBC}"/>
              </a:ext>
            </a:extLst>
          </p:cNvPr>
          <p:cNvPicPr>
            <a:picLocks noChangeAspect="1"/>
          </p:cNvPicPr>
          <p:nvPr/>
        </p:nvPicPr>
        <p:blipFill>
          <a:blip r:embed="rId7"/>
          <a:stretch>
            <a:fillRect/>
          </a:stretch>
        </p:blipFill>
        <p:spPr>
          <a:xfrm>
            <a:off x="317797" y="1742445"/>
            <a:ext cx="3210373" cy="4039164"/>
          </a:xfrm>
          <a:prstGeom prst="rect">
            <a:avLst/>
          </a:prstGeom>
        </p:spPr>
      </p:pic>
      <p:sp>
        <p:nvSpPr>
          <p:cNvPr id="10" name="TextBox 9">
            <a:extLst>
              <a:ext uri="{FF2B5EF4-FFF2-40B4-BE49-F238E27FC236}">
                <a16:creationId xmlns:a16="http://schemas.microsoft.com/office/drawing/2014/main" id="{12300344-53EB-4417-00EB-688E1F2E9F5E}"/>
              </a:ext>
            </a:extLst>
          </p:cNvPr>
          <p:cNvSpPr txBox="1"/>
          <p:nvPr/>
        </p:nvSpPr>
        <p:spPr>
          <a:xfrm>
            <a:off x="4922789" y="1068809"/>
            <a:ext cx="3112577" cy="630942"/>
          </a:xfrm>
          <a:prstGeom prst="rect">
            <a:avLst/>
          </a:prstGeom>
          <a:noFill/>
        </p:spPr>
        <p:txBody>
          <a:bodyPr wrap="square">
            <a:spAutoFit/>
          </a:bodyPr>
          <a:lstStyle/>
          <a:p>
            <a:r>
              <a:rPr lang="en-US" sz="3500" dirty="0"/>
              <a:t>Weekly Options</a:t>
            </a:r>
          </a:p>
        </p:txBody>
      </p:sp>
      <p:sp>
        <p:nvSpPr>
          <p:cNvPr id="11" name="Rectangle 10">
            <a:extLst>
              <a:ext uri="{FF2B5EF4-FFF2-40B4-BE49-F238E27FC236}">
                <a16:creationId xmlns:a16="http://schemas.microsoft.com/office/drawing/2014/main" id="{08B86184-98E1-5BB5-DB0D-BFBF6E47352A}"/>
              </a:ext>
            </a:extLst>
          </p:cNvPr>
          <p:cNvSpPr/>
          <p:nvPr/>
        </p:nvSpPr>
        <p:spPr>
          <a:xfrm>
            <a:off x="4385001" y="1031532"/>
            <a:ext cx="730073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55D9447D-3DCC-C639-25AF-18EE776C0BDE}"/>
              </a:ext>
            </a:extLst>
          </p:cNvPr>
          <p:cNvSpPr/>
          <p:nvPr/>
        </p:nvSpPr>
        <p:spPr>
          <a:xfrm>
            <a:off x="230592" y="1031531"/>
            <a:ext cx="3916024"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A3463A81-1F4A-8ADA-7B83-C88F31932CC4}"/>
              </a:ext>
            </a:extLst>
          </p:cNvPr>
          <p:cNvPicPr>
            <a:picLocks noChangeAspect="1"/>
          </p:cNvPicPr>
          <p:nvPr/>
        </p:nvPicPr>
        <p:blipFill>
          <a:blip r:embed="rId8"/>
          <a:stretch>
            <a:fillRect/>
          </a:stretch>
        </p:blipFill>
        <p:spPr>
          <a:xfrm>
            <a:off x="4959458" y="1742445"/>
            <a:ext cx="5950100" cy="4105183"/>
          </a:xfrm>
          <a:prstGeom prst="rect">
            <a:avLst/>
          </a:prstGeom>
        </p:spPr>
      </p:pic>
    </p:spTree>
    <p:extLst>
      <p:ext uri="{BB962C8B-B14F-4D97-AF65-F5344CB8AC3E}">
        <p14:creationId xmlns:p14="http://schemas.microsoft.com/office/powerpoint/2010/main" val="218470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Monthly</a:t>
            </a:r>
          </a:p>
        </p:txBody>
      </p:sp>
      <p:sp>
        <p:nvSpPr>
          <p:cNvPr id="5" name="TextBox 4">
            <a:extLst>
              <a:ext uri="{FF2B5EF4-FFF2-40B4-BE49-F238E27FC236}">
                <a16:creationId xmlns:a16="http://schemas.microsoft.com/office/drawing/2014/main" id="{56D6EEDB-6FA3-4E4B-CA07-73D343C81D70}"/>
              </a:ext>
            </a:extLst>
          </p:cNvPr>
          <p:cNvSpPr txBox="1"/>
          <p:nvPr/>
        </p:nvSpPr>
        <p:spPr>
          <a:xfrm>
            <a:off x="750109" y="1122972"/>
            <a:ext cx="3539110" cy="630942"/>
          </a:xfrm>
          <a:prstGeom prst="rect">
            <a:avLst/>
          </a:prstGeom>
          <a:noFill/>
        </p:spPr>
        <p:txBody>
          <a:bodyPr wrap="square">
            <a:spAutoFit/>
          </a:bodyPr>
          <a:lstStyle/>
          <a:p>
            <a:r>
              <a:rPr lang="en-US" sz="3500" dirty="0"/>
              <a:t>Monthly Options</a:t>
            </a:r>
            <a:endParaRPr lang="en-US" sz="2000" dirty="0"/>
          </a:p>
        </p:txBody>
      </p:sp>
      <p:sp>
        <p:nvSpPr>
          <p:cNvPr id="13" name="Rectangle 12">
            <a:extLst>
              <a:ext uri="{FF2B5EF4-FFF2-40B4-BE49-F238E27FC236}">
                <a16:creationId xmlns:a16="http://schemas.microsoft.com/office/drawing/2014/main" id="{55D9447D-3DCC-C639-25AF-18EE776C0BDE}"/>
              </a:ext>
            </a:extLst>
          </p:cNvPr>
          <p:cNvSpPr/>
          <p:nvPr/>
        </p:nvSpPr>
        <p:spPr>
          <a:xfrm>
            <a:off x="647700" y="1031531"/>
            <a:ext cx="868228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6280C06C-8221-210F-D3CE-D9FB404857EF}"/>
              </a:ext>
            </a:extLst>
          </p:cNvPr>
          <p:cNvPicPr>
            <a:picLocks noChangeAspect="1"/>
          </p:cNvPicPr>
          <p:nvPr/>
        </p:nvPicPr>
        <p:blipFill>
          <a:blip r:embed="rId7"/>
          <a:stretch>
            <a:fillRect/>
          </a:stretch>
        </p:blipFill>
        <p:spPr>
          <a:xfrm>
            <a:off x="918623" y="1807379"/>
            <a:ext cx="6573167" cy="3458058"/>
          </a:xfrm>
          <a:prstGeom prst="rect">
            <a:avLst/>
          </a:prstGeom>
        </p:spPr>
      </p:pic>
    </p:spTree>
    <p:extLst>
      <p:ext uri="{BB962C8B-B14F-4D97-AF65-F5344CB8AC3E}">
        <p14:creationId xmlns:p14="http://schemas.microsoft.com/office/powerpoint/2010/main" val="347281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Stop Repeating</a:t>
            </a:r>
          </a:p>
        </p:txBody>
      </p:sp>
      <p:sp>
        <p:nvSpPr>
          <p:cNvPr id="13" name="Rectangle 12">
            <a:extLst>
              <a:ext uri="{FF2B5EF4-FFF2-40B4-BE49-F238E27FC236}">
                <a16:creationId xmlns:a16="http://schemas.microsoft.com/office/drawing/2014/main" id="{55D9447D-3DCC-C639-25AF-18EE776C0BDE}"/>
              </a:ext>
            </a:extLst>
          </p:cNvPr>
          <p:cNvSpPr/>
          <p:nvPr/>
        </p:nvSpPr>
        <p:spPr>
          <a:xfrm>
            <a:off x="606663" y="977317"/>
            <a:ext cx="10662373"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6E5234AF-6C93-8548-AA4F-95B93858ECBD}"/>
              </a:ext>
            </a:extLst>
          </p:cNvPr>
          <p:cNvPicPr>
            <a:picLocks noChangeAspect="1"/>
          </p:cNvPicPr>
          <p:nvPr/>
        </p:nvPicPr>
        <p:blipFill>
          <a:blip r:embed="rId7"/>
          <a:stretch>
            <a:fillRect/>
          </a:stretch>
        </p:blipFill>
        <p:spPr>
          <a:xfrm>
            <a:off x="6609638" y="1630193"/>
            <a:ext cx="3901183" cy="3260145"/>
          </a:xfrm>
          <a:prstGeom prst="rect">
            <a:avLst/>
          </a:prstGeom>
        </p:spPr>
      </p:pic>
      <p:pic>
        <p:nvPicPr>
          <p:cNvPr id="19" name="Picture 18">
            <a:extLst>
              <a:ext uri="{FF2B5EF4-FFF2-40B4-BE49-F238E27FC236}">
                <a16:creationId xmlns:a16="http://schemas.microsoft.com/office/drawing/2014/main" id="{9CF69C5B-0103-81E3-D59A-37347DA8A898}"/>
              </a:ext>
            </a:extLst>
          </p:cNvPr>
          <p:cNvPicPr>
            <a:picLocks noChangeAspect="1"/>
          </p:cNvPicPr>
          <p:nvPr/>
        </p:nvPicPr>
        <p:blipFill>
          <a:blip r:embed="rId8"/>
          <a:stretch>
            <a:fillRect/>
          </a:stretch>
        </p:blipFill>
        <p:spPr>
          <a:xfrm>
            <a:off x="900558" y="1630193"/>
            <a:ext cx="4485917" cy="2887487"/>
          </a:xfrm>
          <a:prstGeom prst="rect">
            <a:avLst/>
          </a:prstGeom>
        </p:spPr>
      </p:pic>
    </p:spTree>
    <p:extLst>
      <p:ext uri="{BB962C8B-B14F-4D97-AF65-F5344CB8AC3E}">
        <p14:creationId xmlns:p14="http://schemas.microsoft.com/office/powerpoint/2010/main" val="361663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Generate New sessions</a:t>
            </a:r>
          </a:p>
        </p:txBody>
      </p:sp>
      <p:pic>
        <p:nvPicPr>
          <p:cNvPr id="21" name="Picture 20">
            <a:extLst>
              <a:ext uri="{FF2B5EF4-FFF2-40B4-BE49-F238E27FC236}">
                <a16:creationId xmlns:a16="http://schemas.microsoft.com/office/drawing/2014/main" id="{8FE56BCE-A078-88D4-232E-E1A4C2286B66}"/>
              </a:ext>
            </a:extLst>
          </p:cNvPr>
          <p:cNvPicPr>
            <a:picLocks noChangeAspect="1"/>
          </p:cNvPicPr>
          <p:nvPr/>
        </p:nvPicPr>
        <p:blipFill>
          <a:blip r:embed="rId7"/>
          <a:stretch>
            <a:fillRect/>
          </a:stretch>
        </p:blipFill>
        <p:spPr>
          <a:xfrm>
            <a:off x="804436" y="897501"/>
            <a:ext cx="10235816" cy="3905795"/>
          </a:xfrm>
          <a:prstGeom prst="rect">
            <a:avLst/>
          </a:prstGeom>
        </p:spPr>
      </p:pic>
      <p:sp>
        <p:nvSpPr>
          <p:cNvPr id="2" name="TextBox 1">
            <a:extLst>
              <a:ext uri="{FF2B5EF4-FFF2-40B4-BE49-F238E27FC236}">
                <a16:creationId xmlns:a16="http://schemas.microsoft.com/office/drawing/2014/main" id="{EDCF5709-9AC0-B568-7A0B-6B89B6648864}"/>
              </a:ext>
            </a:extLst>
          </p:cNvPr>
          <p:cNvSpPr txBox="1"/>
          <p:nvPr/>
        </p:nvSpPr>
        <p:spPr>
          <a:xfrm>
            <a:off x="1224366" y="4803296"/>
            <a:ext cx="9963473" cy="1569660"/>
          </a:xfrm>
          <a:prstGeom prst="rect">
            <a:avLst/>
          </a:prstGeom>
          <a:noFill/>
        </p:spPr>
        <p:txBody>
          <a:bodyPr wrap="square" rtlCol="0">
            <a:spAutoFit/>
          </a:bodyPr>
          <a:lstStyle/>
          <a:p>
            <a:pPr algn="ctr"/>
            <a:r>
              <a:rPr lang="en-US" sz="3200" b="1" dirty="0">
                <a:solidFill>
                  <a:srgbClr val="FF0000"/>
                </a:solidFill>
              </a:rPr>
              <a:t>Remember: Once your sessions are created you are brought back to your starting session. Go back to the session list before updating a session.</a:t>
            </a:r>
          </a:p>
        </p:txBody>
      </p:sp>
    </p:spTree>
    <p:extLst>
      <p:ext uri="{BB962C8B-B14F-4D97-AF65-F5344CB8AC3E}">
        <p14:creationId xmlns:p14="http://schemas.microsoft.com/office/powerpoint/2010/main" val="29747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Joint Accreditation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Systemwide Access to In-Hospital Series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Vitals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We Need from Series Directors and Coordinators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Approval and Access to the Series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Flowchart overview</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Additional Sessions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 Session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Upload Documents to a session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Forms for Session Approval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 new or additional administrator to a series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Checklist for Series Website Access and Session Approval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Reports Overview</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Q&amp;A</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ctr">
              <a:lnSpc>
                <a:spcPct val="107000"/>
              </a:lnSpc>
              <a:buFont typeface="Arial" panose="020B0604020202020204" pitchFamily="34" charset="0"/>
              <a:buChar char="•"/>
              <a:tabLst>
                <a:tab pos="457200" algn="l"/>
              </a:tabLst>
            </a:pPr>
            <a:r>
              <a:rPr lang="en-US" sz="1600" i="1" dirty="0"/>
              <a:t>Please send  questions to </a:t>
            </a:r>
            <a:r>
              <a:rPr lang="en-US" sz="1600" i="1" dirty="0">
                <a:hlinkClick r:id="rId6"/>
              </a:rPr>
              <a:t>mgbcpd@mgb.org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Update New sessions</a:t>
            </a:r>
          </a:p>
        </p:txBody>
      </p:sp>
      <p:sp>
        <p:nvSpPr>
          <p:cNvPr id="4" name="TextBox 3">
            <a:extLst>
              <a:ext uri="{FF2B5EF4-FFF2-40B4-BE49-F238E27FC236}">
                <a16:creationId xmlns:a16="http://schemas.microsoft.com/office/drawing/2014/main" id="{359C585A-C33C-3A1A-E99C-A9B6F04D0539}"/>
              </a:ext>
            </a:extLst>
          </p:cNvPr>
          <p:cNvSpPr txBox="1"/>
          <p:nvPr/>
        </p:nvSpPr>
        <p:spPr>
          <a:xfrm>
            <a:off x="895964" y="1345124"/>
            <a:ext cx="10400071" cy="1200329"/>
          </a:xfrm>
          <a:prstGeom prst="rect">
            <a:avLst/>
          </a:prstGeom>
          <a:noFill/>
        </p:spPr>
        <p:txBody>
          <a:bodyPr wrap="square" rtlCol="0">
            <a:spAutoFit/>
          </a:bodyPr>
          <a:lstStyle/>
          <a:p>
            <a:r>
              <a:rPr lang="en-US" dirty="0"/>
              <a:t>Go Back to your session list located at the bottom of your series landing page</a:t>
            </a:r>
          </a:p>
          <a:p>
            <a:r>
              <a:rPr lang="en-US" dirty="0"/>
              <a:t>You will notice after you repeat the sessions all the titles on the left side will have the same name – all these sessions need to be updated. So they look like the screenshot below the date in title on the left side is the same as the date on the right side.</a:t>
            </a:r>
          </a:p>
        </p:txBody>
      </p:sp>
      <p:pic>
        <p:nvPicPr>
          <p:cNvPr id="10" name="Picture 9">
            <a:extLst>
              <a:ext uri="{FF2B5EF4-FFF2-40B4-BE49-F238E27FC236}">
                <a16:creationId xmlns:a16="http://schemas.microsoft.com/office/drawing/2014/main" id="{76DE2F6A-574D-F7A9-9743-67824B2E5376}"/>
              </a:ext>
            </a:extLst>
          </p:cNvPr>
          <p:cNvPicPr>
            <a:picLocks noChangeAspect="1"/>
          </p:cNvPicPr>
          <p:nvPr/>
        </p:nvPicPr>
        <p:blipFill>
          <a:blip r:embed="rId7"/>
          <a:stretch>
            <a:fillRect/>
          </a:stretch>
        </p:blipFill>
        <p:spPr>
          <a:xfrm>
            <a:off x="1026503" y="2636689"/>
            <a:ext cx="8814582" cy="3351718"/>
          </a:xfrm>
          <a:prstGeom prst="rect">
            <a:avLst/>
          </a:prstGeom>
        </p:spPr>
      </p:pic>
    </p:spTree>
    <p:extLst>
      <p:ext uri="{BB962C8B-B14F-4D97-AF65-F5344CB8AC3E}">
        <p14:creationId xmlns:p14="http://schemas.microsoft.com/office/powerpoint/2010/main" val="277897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a:t>
            </a:r>
          </a:p>
        </p:txBody>
      </p:sp>
      <p:pic>
        <p:nvPicPr>
          <p:cNvPr id="5" name="Picture 4">
            <a:extLst>
              <a:ext uri="{FF2B5EF4-FFF2-40B4-BE49-F238E27FC236}">
                <a16:creationId xmlns:a16="http://schemas.microsoft.com/office/drawing/2014/main" id="{07230ECD-DB79-38B4-AE35-63653CF0E62F}"/>
              </a:ext>
            </a:extLst>
          </p:cNvPr>
          <p:cNvPicPr>
            <a:picLocks noChangeAspect="1"/>
          </p:cNvPicPr>
          <p:nvPr/>
        </p:nvPicPr>
        <p:blipFill>
          <a:blip r:embed="rId7"/>
          <a:stretch>
            <a:fillRect/>
          </a:stretch>
        </p:blipFill>
        <p:spPr>
          <a:xfrm>
            <a:off x="6663071" y="2771205"/>
            <a:ext cx="2181529" cy="4086795"/>
          </a:xfrm>
          <a:prstGeom prst="rect">
            <a:avLst/>
          </a:prstGeom>
        </p:spPr>
      </p:pic>
      <p:sp>
        <p:nvSpPr>
          <p:cNvPr id="8" name="TextBox 7">
            <a:extLst>
              <a:ext uri="{FF2B5EF4-FFF2-40B4-BE49-F238E27FC236}">
                <a16:creationId xmlns:a16="http://schemas.microsoft.com/office/drawing/2014/main" id="{B70D5D70-A7CB-6550-B2AF-4B24922637C7}"/>
              </a:ext>
            </a:extLst>
          </p:cNvPr>
          <p:cNvSpPr txBox="1"/>
          <p:nvPr/>
        </p:nvSpPr>
        <p:spPr>
          <a:xfrm>
            <a:off x="1602377" y="3679062"/>
            <a:ext cx="4703761" cy="1815882"/>
          </a:xfrm>
          <a:prstGeom prst="rect">
            <a:avLst/>
          </a:prstGeom>
          <a:noFill/>
        </p:spPr>
        <p:txBody>
          <a:bodyPr wrap="square" rtlCol="0">
            <a:spAutoFit/>
          </a:bodyPr>
          <a:lstStyle/>
          <a:p>
            <a:r>
              <a:rPr lang="en-US" sz="2800" b="1" dirty="0"/>
              <a:t>3 Areas to edit in a session</a:t>
            </a:r>
          </a:p>
          <a:p>
            <a:pPr marL="571500" indent="-571500">
              <a:buFont typeface="Arial" panose="020B0604020202020204" pitchFamily="34" charset="0"/>
              <a:buChar char="•"/>
            </a:pPr>
            <a:r>
              <a:rPr lang="en-US" sz="2800" dirty="0"/>
              <a:t>Title &amp; Description</a:t>
            </a:r>
          </a:p>
          <a:p>
            <a:pPr marL="571500" indent="-571500">
              <a:buFont typeface="Arial" panose="020B0604020202020204" pitchFamily="34" charset="0"/>
              <a:buChar char="•"/>
            </a:pPr>
            <a:r>
              <a:rPr lang="en-US" sz="2800" dirty="0"/>
              <a:t>Time &amp; Place (occasionally)</a:t>
            </a:r>
          </a:p>
          <a:p>
            <a:pPr marL="571500" indent="-571500">
              <a:buFont typeface="Arial" panose="020B0604020202020204" pitchFamily="34" charset="0"/>
              <a:buChar char="•"/>
            </a:pPr>
            <a:r>
              <a:rPr lang="en-US" sz="2800" dirty="0"/>
              <a:t>Custom</a:t>
            </a:r>
          </a:p>
        </p:txBody>
      </p:sp>
      <p:sp>
        <p:nvSpPr>
          <p:cNvPr id="2" name="TextBox 1">
            <a:extLst>
              <a:ext uri="{FF2B5EF4-FFF2-40B4-BE49-F238E27FC236}">
                <a16:creationId xmlns:a16="http://schemas.microsoft.com/office/drawing/2014/main" id="{C7869D97-4D01-30B5-1302-AC3D46325A39}"/>
              </a:ext>
            </a:extLst>
          </p:cNvPr>
          <p:cNvSpPr txBox="1"/>
          <p:nvPr/>
        </p:nvSpPr>
        <p:spPr>
          <a:xfrm>
            <a:off x="787080" y="1084995"/>
            <a:ext cx="4803823" cy="954107"/>
          </a:xfrm>
          <a:prstGeom prst="rect">
            <a:avLst/>
          </a:prstGeom>
          <a:noFill/>
        </p:spPr>
        <p:txBody>
          <a:bodyPr wrap="square" rtlCol="0">
            <a:spAutoFit/>
          </a:bodyPr>
          <a:lstStyle/>
          <a:p>
            <a:r>
              <a:rPr lang="en-US" sz="2800" dirty="0"/>
              <a:t>Click on the session to open it</a:t>
            </a:r>
          </a:p>
          <a:p>
            <a:r>
              <a:rPr lang="en-US" sz="2800" dirty="0"/>
              <a:t>Click the Edit tab</a:t>
            </a:r>
          </a:p>
        </p:txBody>
      </p:sp>
      <p:pic>
        <p:nvPicPr>
          <p:cNvPr id="9" name="Picture 8">
            <a:extLst>
              <a:ext uri="{FF2B5EF4-FFF2-40B4-BE49-F238E27FC236}">
                <a16:creationId xmlns:a16="http://schemas.microsoft.com/office/drawing/2014/main" id="{2AD578E2-D497-3708-0411-984C7E5886B0}"/>
              </a:ext>
            </a:extLst>
          </p:cNvPr>
          <p:cNvPicPr>
            <a:picLocks noChangeAspect="1"/>
          </p:cNvPicPr>
          <p:nvPr/>
        </p:nvPicPr>
        <p:blipFill>
          <a:blip r:embed="rId8"/>
          <a:stretch>
            <a:fillRect/>
          </a:stretch>
        </p:blipFill>
        <p:spPr>
          <a:xfrm>
            <a:off x="3859525" y="1547708"/>
            <a:ext cx="7684775" cy="760784"/>
          </a:xfrm>
          <a:prstGeom prst="rect">
            <a:avLst/>
          </a:prstGeom>
        </p:spPr>
      </p:pic>
    </p:spTree>
    <p:extLst>
      <p:ext uri="{BB962C8B-B14F-4D97-AF65-F5344CB8AC3E}">
        <p14:creationId xmlns:p14="http://schemas.microsoft.com/office/powerpoint/2010/main" val="21650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a:t>
            </a:r>
            <a:r>
              <a:rPr lang="en-US" sz="3200" dirty="0"/>
              <a:t>Title &amp; Description</a:t>
            </a:r>
            <a:br>
              <a:rPr lang="en-US" sz="3200" dirty="0"/>
            </a:br>
            <a:endParaRPr lang="en-US" dirty="0"/>
          </a:p>
        </p:txBody>
      </p:sp>
      <p:sp>
        <p:nvSpPr>
          <p:cNvPr id="8" name="TextBox 7">
            <a:extLst>
              <a:ext uri="{FF2B5EF4-FFF2-40B4-BE49-F238E27FC236}">
                <a16:creationId xmlns:a16="http://schemas.microsoft.com/office/drawing/2014/main" id="{B70D5D70-A7CB-6550-B2AF-4B24922637C7}"/>
              </a:ext>
            </a:extLst>
          </p:cNvPr>
          <p:cNvSpPr txBox="1"/>
          <p:nvPr/>
        </p:nvSpPr>
        <p:spPr>
          <a:xfrm>
            <a:off x="802682" y="1144464"/>
            <a:ext cx="11224003" cy="3693319"/>
          </a:xfrm>
          <a:prstGeom prst="rect">
            <a:avLst/>
          </a:prstGeom>
          <a:noFill/>
        </p:spPr>
        <p:txBody>
          <a:bodyPr wrap="square" rtlCol="0">
            <a:spAutoFit/>
          </a:bodyPr>
          <a:lstStyle/>
          <a:p>
            <a:pPr marL="571500" indent="-571500">
              <a:buFont typeface="Arial" panose="020B0604020202020204" pitchFamily="34" charset="0"/>
              <a:buChar char="•"/>
            </a:pPr>
            <a:r>
              <a:rPr lang="en-US" sz="2600" dirty="0"/>
              <a:t>Click Title &amp; Description Tab</a:t>
            </a:r>
          </a:p>
          <a:p>
            <a:pPr marL="1028700" lvl="1" indent="-571500">
              <a:buFont typeface="Arial" panose="020B0604020202020204" pitchFamily="34" charset="0"/>
              <a:buChar char="•"/>
            </a:pPr>
            <a:r>
              <a:rPr lang="en-US" sz="2600" dirty="0"/>
              <a:t>Include in the title: </a:t>
            </a:r>
          </a:p>
          <a:p>
            <a:pPr marL="1485900" lvl="2" indent="-571500">
              <a:buFont typeface="Arial" panose="020B0604020202020204" pitchFamily="34" charset="0"/>
              <a:buChar char="•"/>
            </a:pPr>
            <a:r>
              <a:rPr lang="en-US" sz="2600" dirty="0"/>
              <a:t>Date of the session</a:t>
            </a:r>
          </a:p>
          <a:p>
            <a:pPr marL="1485900" lvl="2" indent="-571500">
              <a:buFont typeface="Arial" panose="020B0604020202020204" pitchFamily="34" charset="0"/>
              <a:buChar char="•"/>
            </a:pPr>
            <a:r>
              <a:rPr lang="en-US" sz="2600" dirty="0"/>
              <a:t>Title of the series</a:t>
            </a:r>
          </a:p>
          <a:p>
            <a:pPr marL="1485900" lvl="2" indent="-571500">
              <a:buFont typeface="Arial" panose="020B0604020202020204" pitchFamily="34" charset="0"/>
              <a:buChar char="•"/>
            </a:pPr>
            <a:r>
              <a:rPr lang="en-US" sz="2600" dirty="0"/>
              <a:t>Topic of the session and speaker name</a:t>
            </a:r>
          </a:p>
          <a:p>
            <a:pPr marL="1028700" lvl="1" indent="-571500">
              <a:buFont typeface="Arial" panose="020B0604020202020204" pitchFamily="34" charset="0"/>
              <a:buChar char="•"/>
            </a:pPr>
            <a:r>
              <a:rPr lang="en-US" sz="2600" dirty="0"/>
              <a:t>In the Body of the session</a:t>
            </a:r>
          </a:p>
          <a:p>
            <a:pPr marL="1485900" lvl="2" indent="-571500">
              <a:buFont typeface="Arial" panose="020B0604020202020204" pitchFamily="34" charset="0"/>
              <a:buChar char="•"/>
            </a:pPr>
            <a:r>
              <a:rPr lang="en-US" sz="2600" dirty="0"/>
              <a:t>Confirm the Course Director &amp; Coordinator information is correct</a:t>
            </a:r>
          </a:p>
          <a:p>
            <a:pPr marL="1485900" lvl="2" indent="-571500">
              <a:buFont typeface="Arial" panose="020B0604020202020204" pitchFamily="34" charset="0"/>
              <a:buChar char="•"/>
            </a:pPr>
            <a:r>
              <a:rPr lang="en-US" sz="2600" dirty="0"/>
              <a:t>Confirm the link for the session is correct</a:t>
            </a: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69445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Time &amp; Place</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699" y="1347683"/>
            <a:ext cx="11208504" cy="1692771"/>
          </a:xfrm>
          <a:prstGeom prst="rect">
            <a:avLst/>
          </a:prstGeom>
          <a:noFill/>
        </p:spPr>
        <p:txBody>
          <a:bodyPr wrap="square" rtlCol="0">
            <a:spAutoFit/>
          </a:bodyPr>
          <a:lstStyle/>
          <a:p>
            <a:r>
              <a:rPr lang="en-US" sz="2600" dirty="0"/>
              <a:t>Click Time &amp; Place</a:t>
            </a:r>
          </a:p>
          <a:p>
            <a:pPr marL="571500" indent="-571500" defTabSz="635000">
              <a:buFont typeface="Arial" panose="020B0604020202020204" pitchFamily="34" charset="0"/>
              <a:buChar char="•"/>
            </a:pPr>
            <a:r>
              <a:rPr lang="en-US" sz="2600" dirty="0"/>
              <a:t>	Confirm this date matches the date in the title of the session. The system uses this date not the title date.</a:t>
            </a:r>
          </a:p>
          <a:p>
            <a:endParaRPr lang="en-US" sz="2600" dirty="0"/>
          </a:p>
        </p:txBody>
      </p:sp>
      <p:pic>
        <p:nvPicPr>
          <p:cNvPr id="4" name="Picture 3">
            <a:extLst>
              <a:ext uri="{FF2B5EF4-FFF2-40B4-BE49-F238E27FC236}">
                <a16:creationId xmlns:a16="http://schemas.microsoft.com/office/drawing/2014/main" id="{62309BBD-2F59-124F-4765-4D7FD9C255A8}"/>
              </a:ext>
            </a:extLst>
          </p:cNvPr>
          <p:cNvPicPr>
            <a:picLocks noChangeAspect="1"/>
          </p:cNvPicPr>
          <p:nvPr/>
        </p:nvPicPr>
        <p:blipFill>
          <a:blip r:embed="rId7"/>
          <a:stretch>
            <a:fillRect/>
          </a:stretch>
        </p:blipFill>
        <p:spPr>
          <a:xfrm>
            <a:off x="1315197" y="3196400"/>
            <a:ext cx="7961253" cy="2321463"/>
          </a:xfrm>
          <a:prstGeom prst="rect">
            <a:avLst/>
          </a:prstGeom>
        </p:spPr>
      </p:pic>
    </p:spTree>
    <p:extLst>
      <p:ext uri="{BB962C8B-B14F-4D97-AF65-F5344CB8AC3E}">
        <p14:creationId xmlns:p14="http://schemas.microsoft.com/office/powerpoint/2010/main" val="104650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92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Upload the documents: Custom</a:t>
            </a:r>
          </a:p>
        </p:txBody>
      </p:sp>
      <p:sp>
        <p:nvSpPr>
          <p:cNvPr id="8" name="TextBox 7">
            <a:extLst>
              <a:ext uri="{FF2B5EF4-FFF2-40B4-BE49-F238E27FC236}">
                <a16:creationId xmlns:a16="http://schemas.microsoft.com/office/drawing/2014/main" id="{B70D5D70-A7CB-6550-B2AF-4B24922637C7}"/>
              </a:ext>
            </a:extLst>
          </p:cNvPr>
          <p:cNvSpPr txBox="1"/>
          <p:nvPr/>
        </p:nvSpPr>
        <p:spPr>
          <a:xfrm>
            <a:off x="824229" y="1009972"/>
            <a:ext cx="6074411" cy="5616922"/>
          </a:xfrm>
          <a:prstGeom prst="rect">
            <a:avLst/>
          </a:prstGeom>
          <a:noFill/>
        </p:spPr>
        <p:txBody>
          <a:bodyPr wrap="square" rtlCol="0">
            <a:spAutoFit/>
          </a:bodyPr>
          <a:lstStyle/>
          <a:p>
            <a:r>
              <a:rPr lang="en-US" sz="2400" dirty="0"/>
              <a:t>Here is  where you spend most of your time</a:t>
            </a:r>
          </a:p>
          <a:p>
            <a:endParaRPr lang="en-US" sz="2300" dirty="0"/>
          </a:p>
          <a:p>
            <a:r>
              <a:rPr lang="en-US" sz="2400" dirty="0"/>
              <a:t>The following items are uploaded to this section:</a:t>
            </a:r>
          </a:p>
          <a:p>
            <a:pPr marL="285750" indent="-285750">
              <a:buFont typeface="Arial" panose="020B0604020202020204" pitchFamily="34" charset="0"/>
              <a:buChar char="•"/>
            </a:pPr>
            <a:r>
              <a:rPr lang="en-US" sz="2400" dirty="0"/>
              <a:t>Disclosure Summary Slide Template</a:t>
            </a:r>
          </a:p>
          <a:p>
            <a:pPr marL="742950" lvl="1" indent="-285750">
              <a:buFont typeface="Arial" panose="020B0604020202020204" pitchFamily="34" charset="0"/>
              <a:buChar char="•"/>
            </a:pPr>
            <a:r>
              <a:rPr lang="en-US" sz="2400" dirty="0"/>
              <a:t>Sent in the email with the link to your site</a:t>
            </a:r>
          </a:p>
          <a:p>
            <a:pPr marL="742950" lvl="1" indent="-285750">
              <a:buFont typeface="Arial" panose="020B0604020202020204" pitchFamily="34" charset="0"/>
              <a:buChar char="•"/>
            </a:pPr>
            <a:r>
              <a:rPr lang="en-US" sz="2400" dirty="0"/>
              <a:t>A copy is saved in the final Check-in session)</a:t>
            </a:r>
          </a:p>
          <a:p>
            <a:pPr marL="285750" indent="-285750">
              <a:buFont typeface="Arial" panose="020B0604020202020204" pitchFamily="34" charset="0"/>
              <a:buChar char="•"/>
            </a:pPr>
            <a:r>
              <a:rPr lang="en-US" sz="2400" dirty="0"/>
              <a:t>Disclosures for all speakers/moderators/anyone doing introductions</a:t>
            </a:r>
          </a:p>
          <a:p>
            <a:pPr marL="285750" indent="-285750">
              <a:buFont typeface="Arial" panose="020B0604020202020204" pitchFamily="34" charset="0"/>
              <a:buChar char="•"/>
            </a:pPr>
            <a:r>
              <a:rPr lang="en-US" sz="2400" dirty="0"/>
              <a:t>Mitigation form for any speaker who has a financial disclosure</a:t>
            </a:r>
          </a:p>
          <a:p>
            <a:pPr marL="285750" indent="-285750">
              <a:buFont typeface="Arial" panose="020B0604020202020204" pitchFamily="34" charset="0"/>
              <a:buChar char="•"/>
            </a:pPr>
            <a:r>
              <a:rPr lang="en-US" sz="2400" dirty="0"/>
              <a:t>Any additional forms as needed</a:t>
            </a:r>
          </a:p>
        </p:txBody>
      </p:sp>
      <p:pic>
        <p:nvPicPr>
          <p:cNvPr id="4" name="Picture 3">
            <a:extLst>
              <a:ext uri="{FF2B5EF4-FFF2-40B4-BE49-F238E27FC236}">
                <a16:creationId xmlns:a16="http://schemas.microsoft.com/office/drawing/2014/main" id="{81ABDBA9-6EF3-C2EB-3A1F-C615658A8AA2}"/>
              </a:ext>
            </a:extLst>
          </p:cNvPr>
          <p:cNvPicPr>
            <a:picLocks noChangeAspect="1"/>
          </p:cNvPicPr>
          <p:nvPr/>
        </p:nvPicPr>
        <p:blipFill>
          <a:blip r:embed="rId7"/>
          <a:stretch>
            <a:fillRect/>
          </a:stretch>
        </p:blipFill>
        <p:spPr>
          <a:xfrm>
            <a:off x="6255593" y="1255362"/>
            <a:ext cx="5288707" cy="3397918"/>
          </a:xfrm>
          <a:prstGeom prst="rect">
            <a:avLst/>
          </a:prstGeom>
        </p:spPr>
      </p:pic>
    </p:spTree>
    <p:extLst>
      <p:ext uri="{BB962C8B-B14F-4D97-AF65-F5344CB8AC3E}">
        <p14:creationId xmlns:p14="http://schemas.microsoft.com/office/powerpoint/2010/main" val="217636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374F1-195E-FC05-63AF-170440415324}"/>
              </a:ext>
            </a:extLst>
          </p:cNvPr>
          <p:cNvSpPr>
            <a:spLocks noGrp="1"/>
          </p:cNvSpPr>
          <p:nvPr>
            <p:ph sz="half" idx="1"/>
          </p:nvPr>
        </p:nvSpPr>
        <p:spPr>
          <a:xfrm>
            <a:off x="640080" y="1529689"/>
            <a:ext cx="5184648" cy="4023360"/>
          </a:xfrm>
        </p:spPr>
        <p:txBody>
          <a:bodyPr/>
          <a:lstStyle/>
          <a:p>
            <a:r>
              <a:rPr lang="en-US" dirty="0"/>
              <a:t>What should you look for before submitting to us?</a:t>
            </a:r>
          </a:p>
          <a:p>
            <a:pPr marL="457200" indent="-457200">
              <a:buAutoNum type="arabicParenR"/>
            </a:pPr>
            <a:r>
              <a:rPr lang="en-US" dirty="0"/>
              <a:t>Signature for both pages (can be typed)</a:t>
            </a:r>
          </a:p>
          <a:p>
            <a:pPr marL="457200" indent="-457200">
              <a:buAutoNum type="arabicParenR"/>
            </a:pPr>
            <a:r>
              <a:rPr lang="en-US" dirty="0"/>
              <a:t>Dated correctly for 2024-2025 series (not from last year)</a:t>
            </a:r>
          </a:p>
          <a:p>
            <a:pPr marL="457200" indent="-457200">
              <a:buAutoNum type="arabicParenR"/>
            </a:pPr>
            <a:r>
              <a:rPr lang="en-US" dirty="0"/>
              <a:t>Are any of the following listed?</a:t>
            </a:r>
          </a:p>
          <a:p>
            <a:pPr marL="919163" lvl="1" indent="-457200">
              <a:buAutoNum type="arabicParenR"/>
            </a:pPr>
            <a:r>
              <a:rPr lang="en-US" dirty="0"/>
              <a:t>Owner</a:t>
            </a:r>
          </a:p>
          <a:p>
            <a:pPr marL="919163" lvl="1" indent="-457200">
              <a:buAutoNum type="arabicParenR"/>
            </a:pPr>
            <a:r>
              <a:rPr lang="en-US" dirty="0"/>
              <a:t>Founder</a:t>
            </a:r>
          </a:p>
          <a:p>
            <a:pPr marL="919163" lvl="1" indent="-457200">
              <a:buAutoNum type="arabicParenR"/>
            </a:pPr>
            <a:r>
              <a:rPr lang="en-US" dirty="0"/>
              <a:t>Employee</a:t>
            </a:r>
          </a:p>
          <a:p>
            <a:pPr marL="919163" lvl="1" indent="-457200">
              <a:buAutoNum type="arabicParenR"/>
            </a:pPr>
            <a:r>
              <a:rPr lang="en-US" dirty="0"/>
              <a:t>Equity (usually means “private equity”)</a:t>
            </a:r>
          </a:p>
          <a:p>
            <a:pPr marL="919163" lvl="1" indent="-457200">
              <a:buAutoNum type="arabicParenR"/>
            </a:pPr>
            <a:r>
              <a:rPr lang="en-US" dirty="0"/>
              <a:t>Stock in a startup (usually means private stock)</a:t>
            </a:r>
          </a:p>
        </p:txBody>
      </p:sp>
      <p:sp>
        <p:nvSpPr>
          <p:cNvPr id="4" name="Title 3">
            <a:extLst>
              <a:ext uri="{FF2B5EF4-FFF2-40B4-BE49-F238E27FC236}">
                <a16:creationId xmlns:a16="http://schemas.microsoft.com/office/drawing/2014/main" id="{DD7B4083-076C-276C-550B-D628D330A8D1}"/>
              </a:ext>
            </a:extLst>
          </p:cNvPr>
          <p:cNvSpPr>
            <a:spLocks noGrp="1"/>
          </p:cNvSpPr>
          <p:nvPr>
            <p:ph type="title"/>
          </p:nvPr>
        </p:nvSpPr>
        <p:spPr/>
        <p:txBody>
          <a:bodyPr/>
          <a:lstStyle/>
          <a:p>
            <a:r>
              <a:rPr lang="en-US" dirty="0"/>
              <a:t>Disclosure form</a:t>
            </a:r>
          </a:p>
        </p:txBody>
      </p:sp>
      <p:pic>
        <p:nvPicPr>
          <p:cNvPr id="6" name="Picture 5">
            <a:extLst>
              <a:ext uri="{FF2B5EF4-FFF2-40B4-BE49-F238E27FC236}">
                <a16:creationId xmlns:a16="http://schemas.microsoft.com/office/drawing/2014/main" id="{DBD13FE6-B4F7-E879-A677-3BA68868D156}"/>
              </a:ext>
            </a:extLst>
          </p:cNvPr>
          <p:cNvPicPr>
            <a:picLocks noChangeAspect="1"/>
          </p:cNvPicPr>
          <p:nvPr/>
        </p:nvPicPr>
        <p:blipFill>
          <a:blip r:embed="rId3"/>
          <a:stretch>
            <a:fillRect/>
          </a:stretch>
        </p:blipFill>
        <p:spPr>
          <a:xfrm>
            <a:off x="6362700" y="584128"/>
            <a:ext cx="4445814" cy="5206372"/>
          </a:xfrm>
          <a:prstGeom prst="rect">
            <a:avLst/>
          </a:prstGeom>
        </p:spPr>
      </p:pic>
    </p:spTree>
    <p:extLst>
      <p:ext uri="{BB962C8B-B14F-4D97-AF65-F5344CB8AC3E}">
        <p14:creationId xmlns:p14="http://schemas.microsoft.com/office/powerpoint/2010/main" val="407632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B3A55-1696-8862-6B30-7D92FFE78CBB}"/>
              </a:ext>
            </a:extLst>
          </p:cNvPr>
          <p:cNvPicPr>
            <a:picLocks noChangeAspect="1"/>
          </p:cNvPicPr>
          <p:nvPr/>
        </p:nvPicPr>
        <p:blipFill>
          <a:blip r:embed="rId2"/>
          <a:stretch>
            <a:fillRect/>
          </a:stretch>
        </p:blipFill>
        <p:spPr>
          <a:xfrm>
            <a:off x="641350" y="590796"/>
            <a:ext cx="6330561" cy="3542099"/>
          </a:xfrm>
          <a:prstGeom prst="rect">
            <a:avLst/>
          </a:prstGeom>
        </p:spPr>
      </p:pic>
      <p:pic>
        <p:nvPicPr>
          <p:cNvPr id="7" name="Picture 6">
            <a:extLst>
              <a:ext uri="{FF2B5EF4-FFF2-40B4-BE49-F238E27FC236}">
                <a16:creationId xmlns:a16="http://schemas.microsoft.com/office/drawing/2014/main" id="{F60FE1CE-0A0B-ABF6-1BEE-A0B107F241DD}"/>
              </a:ext>
            </a:extLst>
          </p:cNvPr>
          <p:cNvPicPr>
            <a:picLocks noChangeAspect="1"/>
          </p:cNvPicPr>
          <p:nvPr/>
        </p:nvPicPr>
        <p:blipFill>
          <a:blip r:embed="rId3"/>
          <a:stretch>
            <a:fillRect/>
          </a:stretch>
        </p:blipFill>
        <p:spPr>
          <a:xfrm>
            <a:off x="4475747" y="3867933"/>
            <a:ext cx="5870535" cy="2527735"/>
          </a:xfrm>
          <a:prstGeom prst="rect">
            <a:avLst/>
          </a:prstGeom>
        </p:spPr>
      </p:pic>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1354134" cy="658887"/>
          </a:xfrm>
        </p:spPr>
        <p:txBody>
          <a:bodyPr/>
          <a:lstStyle/>
          <a:p>
            <a:r>
              <a:rPr lang="en-US" dirty="0"/>
              <a:t>Disclosure Summary &amp; Accreditation Slides</a:t>
            </a:r>
          </a:p>
        </p:txBody>
      </p:sp>
    </p:spTree>
    <p:extLst>
      <p:ext uri="{BB962C8B-B14F-4D97-AF65-F5344CB8AC3E}">
        <p14:creationId xmlns:p14="http://schemas.microsoft.com/office/powerpoint/2010/main" val="343467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3139"/>
            <a:ext cx="10902950" cy="956516"/>
          </a:xfrm>
        </p:spPr>
        <p:txBody>
          <a:bodyPr/>
          <a:lstStyle/>
          <a:p>
            <a:r>
              <a:rPr lang="en-US" dirty="0"/>
              <a:t>Disclosure Summary &amp; Accreditation Slide (Continued)</a:t>
            </a:r>
          </a:p>
        </p:txBody>
      </p:sp>
      <p:sp>
        <p:nvSpPr>
          <p:cNvPr id="3" name="TextBox 2">
            <a:extLst>
              <a:ext uri="{FF2B5EF4-FFF2-40B4-BE49-F238E27FC236}">
                <a16:creationId xmlns:a16="http://schemas.microsoft.com/office/drawing/2014/main" id="{77073889-CCAF-788E-14F9-28141875B916}"/>
              </a:ext>
            </a:extLst>
          </p:cNvPr>
          <p:cNvSpPr txBox="1"/>
          <p:nvPr/>
        </p:nvSpPr>
        <p:spPr>
          <a:xfrm>
            <a:off x="864524" y="966339"/>
            <a:ext cx="2179466" cy="4247317"/>
          </a:xfrm>
          <a:prstGeom prst="rect">
            <a:avLst/>
          </a:prstGeom>
          <a:noFill/>
        </p:spPr>
        <p:txBody>
          <a:bodyPr wrap="square" rtlCol="0">
            <a:spAutoFit/>
          </a:bodyPr>
          <a:lstStyle/>
          <a:p>
            <a:r>
              <a:rPr lang="en-US" dirty="0"/>
              <a:t>On Page 1</a:t>
            </a:r>
          </a:p>
          <a:p>
            <a:pPr marL="285750" indent="-285750">
              <a:buFont typeface="Arial" panose="020B0604020202020204" pitchFamily="34" charset="0"/>
              <a:buChar char="•"/>
            </a:pPr>
            <a:r>
              <a:rPr lang="en-US" dirty="0"/>
              <a:t>Add the title, date and time in the heading section</a:t>
            </a:r>
          </a:p>
          <a:p>
            <a:pPr marL="285750" indent="-285750">
              <a:buFont typeface="Arial" panose="020B0604020202020204" pitchFamily="34" charset="0"/>
              <a:buChar char="•"/>
            </a:pPr>
            <a:r>
              <a:rPr lang="en-US" dirty="0"/>
              <a:t>Add the learning objectives for the session</a:t>
            </a:r>
          </a:p>
          <a:p>
            <a:pPr marL="285750" indent="-285750">
              <a:buFont typeface="Arial" panose="020B0604020202020204" pitchFamily="34" charset="0"/>
              <a:buChar char="•"/>
            </a:pPr>
            <a:r>
              <a:rPr lang="en-US" dirty="0"/>
              <a:t>Update the Faculty/speaker for the session</a:t>
            </a:r>
          </a:p>
          <a:p>
            <a:pPr marL="285750" indent="-285750">
              <a:buFont typeface="Arial" panose="020B0604020202020204" pitchFamily="34" charset="0"/>
              <a:buChar char="•"/>
            </a:pPr>
            <a:r>
              <a:rPr lang="en-US" dirty="0"/>
              <a:t>If the session has risk – confirm the risk statement is included on the slide</a:t>
            </a:r>
          </a:p>
        </p:txBody>
      </p:sp>
      <p:pic>
        <p:nvPicPr>
          <p:cNvPr id="7" name="Picture 6">
            <a:extLst>
              <a:ext uri="{FF2B5EF4-FFF2-40B4-BE49-F238E27FC236}">
                <a16:creationId xmlns:a16="http://schemas.microsoft.com/office/drawing/2014/main" id="{19C9A013-94AE-FE71-0865-01966DD903DB}"/>
              </a:ext>
            </a:extLst>
          </p:cNvPr>
          <p:cNvPicPr>
            <a:picLocks noChangeAspect="1"/>
          </p:cNvPicPr>
          <p:nvPr/>
        </p:nvPicPr>
        <p:blipFill>
          <a:blip r:embed="rId3"/>
          <a:stretch>
            <a:fillRect/>
          </a:stretch>
        </p:blipFill>
        <p:spPr>
          <a:xfrm>
            <a:off x="3382402" y="731397"/>
            <a:ext cx="8405538" cy="4703098"/>
          </a:xfrm>
          <a:prstGeom prst="rect">
            <a:avLst/>
          </a:prstGeom>
        </p:spPr>
      </p:pic>
    </p:spTree>
    <p:extLst>
      <p:ext uri="{BB962C8B-B14F-4D97-AF65-F5344CB8AC3E}">
        <p14:creationId xmlns:p14="http://schemas.microsoft.com/office/powerpoint/2010/main" val="300893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sp>
        <p:nvSpPr>
          <p:cNvPr id="3" name="TextBox 2">
            <a:extLst>
              <a:ext uri="{FF2B5EF4-FFF2-40B4-BE49-F238E27FC236}">
                <a16:creationId xmlns:a16="http://schemas.microsoft.com/office/drawing/2014/main" id="{DBCFFBDA-9A15-5270-6B93-1029FD92219F}"/>
              </a:ext>
            </a:extLst>
          </p:cNvPr>
          <p:cNvSpPr txBox="1"/>
          <p:nvPr/>
        </p:nvSpPr>
        <p:spPr>
          <a:xfrm>
            <a:off x="864523" y="966339"/>
            <a:ext cx="11143628" cy="923330"/>
          </a:xfrm>
          <a:prstGeom prst="rect">
            <a:avLst/>
          </a:prstGeom>
          <a:noFill/>
        </p:spPr>
        <p:txBody>
          <a:bodyPr wrap="none" rtlCol="0">
            <a:spAutoFit/>
          </a:bodyPr>
          <a:lstStyle/>
          <a:p>
            <a:r>
              <a:rPr lang="en-US" dirty="0"/>
              <a:t>On Page 2</a:t>
            </a:r>
          </a:p>
          <a:p>
            <a:pPr marL="285750" indent="-285750">
              <a:buFont typeface="Arial" panose="020B0604020202020204" pitchFamily="34" charset="0"/>
              <a:buChar char="•"/>
            </a:pPr>
            <a:r>
              <a:rPr lang="en-US" dirty="0"/>
              <a:t>Add the names of speakers with no disclosures in the speaker has no financial relationships</a:t>
            </a:r>
          </a:p>
          <a:p>
            <a:pPr marL="285750" indent="-285750">
              <a:buFont typeface="Arial" panose="020B0604020202020204" pitchFamily="34" charset="0"/>
              <a:buChar char="•"/>
            </a:pPr>
            <a:r>
              <a:rPr lang="en-US" dirty="0"/>
              <a:t>Add the names of speakers along with the relationships and companies to the speaker has a financial relationship </a:t>
            </a:r>
          </a:p>
        </p:txBody>
      </p:sp>
      <p:sp>
        <p:nvSpPr>
          <p:cNvPr id="5" name="TextBox 4">
            <a:extLst>
              <a:ext uri="{FF2B5EF4-FFF2-40B4-BE49-F238E27FC236}">
                <a16:creationId xmlns:a16="http://schemas.microsoft.com/office/drawing/2014/main" id="{46F573F4-AE91-E8C9-5458-D656B0DA95CB}"/>
              </a:ext>
            </a:extLst>
          </p:cNvPr>
          <p:cNvSpPr txBox="1"/>
          <p:nvPr/>
        </p:nvSpPr>
        <p:spPr>
          <a:xfrm>
            <a:off x="533065" y="2214097"/>
            <a:ext cx="3930513" cy="3139321"/>
          </a:xfrm>
          <a:prstGeom prst="rect">
            <a:avLst/>
          </a:prstGeom>
          <a:noFill/>
        </p:spPr>
        <p:txBody>
          <a:bodyPr wrap="square" rtlCol="0">
            <a:spAutoFit/>
          </a:bodyPr>
          <a:lstStyle/>
          <a:p>
            <a:r>
              <a:rPr lang="en-US" dirty="0"/>
              <a:t>Format to add speakers with relationships</a:t>
            </a:r>
          </a:p>
          <a:p>
            <a:endParaRPr lang="en-US" dirty="0"/>
          </a:p>
          <a:p>
            <a:r>
              <a:rPr lang="en-US" b="1" dirty="0"/>
              <a:t>Speaker Name</a:t>
            </a:r>
          </a:p>
          <a:p>
            <a:r>
              <a:rPr lang="en-US" i="1" dirty="0"/>
              <a:t>Relationship</a:t>
            </a:r>
            <a:r>
              <a:rPr lang="en-US" dirty="0"/>
              <a:t>: Company 1, Company 2</a:t>
            </a:r>
          </a:p>
          <a:p>
            <a:endParaRPr lang="en-US" dirty="0"/>
          </a:p>
          <a:p>
            <a:r>
              <a:rPr lang="en-US" dirty="0"/>
              <a:t>Example:</a:t>
            </a:r>
          </a:p>
          <a:p>
            <a:r>
              <a:rPr lang="en-US" b="1" dirty="0"/>
              <a:t>John Smith, MD</a:t>
            </a:r>
          </a:p>
          <a:p>
            <a:r>
              <a:rPr lang="en-US" i="1" dirty="0"/>
              <a:t>Consultant</a:t>
            </a:r>
            <a:r>
              <a:rPr lang="en-US" dirty="0"/>
              <a:t>: CVS</a:t>
            </a:r>
          </a:p>
          <a:p>
            <a:r>
              <a:rPr lang="en-US" i="1" dirty="0"/>
              <a:t>Research Support</a:t>
            </a:r>
            <a:r>
              <a:rPr lang="en-US" dirty="0"/>
              <a:t>: CVS, Shire</a:t>
            </a:r>
          </a:p>
          <a:p>
            <a:endParaRPr lang="en-US" dirty="0"/>
          </a:p>
        </p:txBody>
      </p:sp>
      <p:pic>
        <p:nvPicPr>
          <p:cNvPr id="6" name="Picture 5">
            <a:extLst>
              <a:ext uri="{FF2B5EF4-FFF2-40B4-BE49-F238E27FC236}">
                <a16:creationId xmlns:a16="http://schemas.microsoft.com/office/drawing/2014/main" id="{E1936A30-1305-E189-4E21-D165A9564BE8}"/>
              </a:ext>
            </a:extLst>
          </p:cNvPr>
          <p:cNvPicPr>
            <a:picLocks noChangeAspect="1"/>
          </p:cNvPicPr>
          <p:nvPr/>
        </p:nvPicPr>
        <p:blipFill>
          <a:blip r:embed="rId3"/>
          <a:stretch>
            <a:fillRect/>
          </a:stretch>
        </p:blipFill>
        <p:spPr>
          <a:xfrm>
            <a:off x="4079757" y="2032988"/>
            <a:ext cx="7711526" cy="3320430"/>
          </a:xfrm>
          <a:prstGeom prst="rect">
            <a:avLst/>
          </a:prstGeom>
        </p:spPr>
      </p:pic>
    </p:spTree>
    <p:extLst>
      <p:ext uri="{BB962C8B-B14F-4D97-AF65-F5344CB8AC3E}">
        <p14:creationId xmlns:p14="http://schemas.microsoft.com/office/powerpoint/2010/main" val="343818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10902950" cy="5418666"/>
          </a:xfrm>
        </p:spPr>
        <p:txBody>
          <a:bodyPr/>
          <a:lstStyle/>
          <a:p>
            <a:r>
              <a:rPr lang="en-US" b="1" dirty="0"/>
              <a:t>Deadlines:</a:t>
            </a:r>
          </a:p>
          <a:p>
            <a:pPr lvl="1"/>
            <a:r>
              <a:rPr lang="en-US" sz="1800" dirty="0"/>
              <a:t>All proposal deadlines have passed. </a:t>
            </a:r>
          </a:p>
          <a:p>
            <a:pPr lvl="2"/>
            <a:r>
              <a:rPr lang="en-US" sz="1800" dirty="0"/>
              <a:t>If you haven’t submitted a proposal for 2024-2025, please contact us now! </a:t>
            </a:r>
          </a:p>
          <a:p>
            <a:pPr lvl="2"/>
            <a:r>
              <a:rPr lang="en-US" sz="1800" dirty="0"/>
              <a:t>Proposals received more than 1 week after the deadline incur a late fee of $500.</a:t>
            </a:r>
          </a:p>
          <a:p>
            <a:pPr lvl="1"/>
            <a:r>
              <a:rPr lang="en-US" sz="1800" dirty="0"/>
              <a:t>Michelle has reviewed all proposals and all series have been built</a:t>
            </a:r>
          </a:p>
          <a:p>
            <a:pPr lvl="2"/>
            <a:r>
              <a:rPr lang="en-US" sz="1800" dirty="0"/>
              <a:t>Please contact Michelle with any questions about your series status.</a:t>
            </a:r>
          </a:p>
          <a:p>
            <a:pPr lvl="1"/>
            <a:r>
              <a:rPr lang="en-US" sz="1800" dirty="0"/>
              <a:t>Check ins for 2023-2024 are past due.</a:t>
            </a:r>
          </a:p>
          <a:p>
            <a:pPr lvl="2"/>
            <a:r>
              <a:rPr lang="en-US" sz="1800" dirty="0"/>
              <a:t>Please contact Michelle with any questions about Check ins</a:t>
            </a:r>
          </a:p>
          <a:p>
            <a:pPr lvl="1"/>
            <a:endParaRPr lang="en-US" sz="1800" b="1" dirty="0"/>
          </a:p>
          <a:p>
            <a:r>
              <a:rPr lang="en-US" sz="1800" b="1" dirty="0"/>
              <a:t>Plan Ahead:</a:t>
            </a:r>
            <a:endParaRPr lang="en-US" sz="1800" dirty="0"/>
          </a:p>
          <a:p>
            <a:pPr lvl="1"/>
            <a:r>
              <a:rPr lang="en-US" sz="1800" dirty="0"/>
              <a:t>Proposals for </a:t>
            </a:r>
            <a:r>
              <a:rPr lang="en-US" sz="1800" i="1" dirty="0"/>
              <a:t>next year </a:t>
            </a:r>
            <a:r>
              <a:rPr lang="en-US" sz="1800" dirty="0"/>
              <a:t>will be due in:</a:t>
            </a:r>
          </a:p>
          <a:p>
            <a:pPr lvl="2"/>
            <a:r>
              <a:rPr lang="en-US" sz="1800" dirty="0"/>
              <a:t>February for series with a summer start date.</a:t>
            </a:r>
          </a:p>
          <a:p>
            <a:pPr lvl="2"/>
            <a:r>
              <a:rPr lang="en-US" sz="1800" dirty="0"/>
              <a:t>May for series with a fall start date.</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Tuesdays 10:30 to 11:30</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Zoom link</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u="sng" dirty="0">
              <a:solidFill>
                <a:srgbClr val="0563C1"/>
              </a:solidFill>
              <a:effectLst/>
              <a:latin typeface="Calibri" panose="020F0502020204030204" pitchFamily="34" charset="0"/>
              <a:ea typeface="Times New Roman" panose="02020603050405020304" pitchFamily="18" charset="0"/>
            </a:endParaRPr>
          </a:p>
          <a:p>
            <a:pPr marL="233363" lvl="1" indent="0">
              <a:buNone/>
            </a:pPr>
            <a:endParaRPr lang="en-US" dirty="0"/>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267289" y="580805"/>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Save the session with the updates</a:t>
            </a:r>
          </a:p>
        </p:txBody>
      </p:sp>
      <p:sp>
        <p:nvSpPr>
          <p:cNvPr id="8" name="TextBox 7">
            <a:extLst>
              <a:ext uri="{FF2B5EF4-FFF2-40B4-BE49-F238E27FC236}">
                <a16:creationId xmlns:a16="http://schemas.microsoft.com/office/drawing/2014/main" id="{B70D5D70-A7CB-6550-B2AF-4B24922637C7}"/>
              </a:ext>
            </a:extLst>
          </p:cNvPr>
          <p:cNvSpPr txBox="1"/>
          <p:nvPr/>
        </p:nvSpPr>
        <p:spPr>
          <a:xfrm>
            <a:off x="641349" y="1152212"/>
            <a:ext cx="10778712" cy="1569660"/>
          </a:xfrm>
          <a:prstGeom prst="rect">
            <a:avLst/>
          </a:prstGeom>
          <a:noFill/>
        </p:spPr>
        <p:txBody>
          <a:bodyPr wrap="square" rtlCol="0">
            <a:spAutoFit/>
          </a:bodyPr>
          <a:lstStyle/>
          <a:p>
            <a:r>
              <a:rPr lang="en-US" sz="2400" dirty="0"/>
              <a:t>All the documents have been updated and uploaded to the system</a:t>
            </a:r>
          </a:p>
          <a:p>
            <a:endParaRPr lang="en-US" sz="2400" dirty="0"/>
          </a:p>
          <a:p>
            <a:endParaRPr lang="en-US" sz="2400" dirty="0"/>
          </a:p>
          <a:p>
            <a:pPr algn="ctr"/>
            <a:r>
              <a:rPr lang="en-US" sz="2400" dirty="0"/>
              <a:t>Now What?</a:t>
            </a:r>
          </a:p>
        </p:txBody>
      </p:sp>
      <p:pic>
        <p:nvPicPr>
          <p:cNvPr id="5" name="Picture 4">
            <a:extLst>
              <a:ext uri="{FF2B5EF4-FFF2-40B4-BE49-F238E27FC236}">
                <a16:creationId xmlns:a16="http://schemas.microsoft.com/office/drawing/2014/main" id="{C7EA857D-E4F4-A0F6-D137-81311986BB03}"/>
              </a:ext>
            </a:extLst>
          </p:cNvPr>
          <p:cNvPicPr>
            <a:picLocks noChangeAspect="1"/>
          </p:cNvPicPr>
          <p:nvPr/>
        </p:nvPicPr>
        <p:blipFill>
          <a:blip r:embed="rId7"/>
          <a:stretch>
            <a:fillRect/>
          </a:stretch>
        </p:blipFill>
        <p:spPr>
          <a:xfrm>
            <a:off x="1211694" y="3746669"/>
            <a:ext cx="3705742" cy="2505425"/>
          </a:xfrm>
          <a:prstGeom prst="rect">
            <a:avLst/>
          </a:prstGeom>
        </p:spPr>
      </p:pic>
      <p:sp>
        <p:nvSpPr>
          <p:cNvPr id="10" name="TextBox 9">
            <a:extLst>
              <a:ext uri="{FF2B5EF4-FFF2-40B4-BE49-F238E27FC236}">
                <a16:creationId xmlns:a16="http://schemas.microsoft.com/office/drawing/2014/main" id="{F5216566-8BB5-A7F1-A248-7A2FCCEB297B}"/>
              </a:ext>
            </a:extLst>
          </p:cNvPr>
          <p:cNvSpPr txBox="1"/>
          <p:nvPr/>
        </p:nvSpPr>
        <p:spPr>
          <a:xfrm>
            <a:off x="511037" y="2915672"/>
            <a:ext cx="4406399" cy="830997"/>
          </a:xfrm>
          <a:prstGeom prst="rect">
            <a:avLst/>
          </a:prstGeom>
          <a:noFill/>
        </p:spPr>
        <p:txBody>
          <a:bodyPr wrap="square">
            <a:spAutoFit/>
          </a:bodyPr>
          <a:lstStyle/>
          <a:p>
            <a:pPr algn="ctr"/>
            <a:r>
              <a:rPr lang="en-US" sz="2400" dirty="0"/>
              <a:t>At the top of the screen</a:t>
            </a:r>
          </a:p>
          <a:p>
            <a:pPr algn="ctr"/>
            <a:r>
              <a:rPr lang="en-US" sz="2400" dirty="0"/>
              <a:t>Click Ready For Review </a:t>
            </a:r>
          </a:p>
        </p:txBody>
      </p:sp>
      <p:sp>
        <p:nvSpPr>
          <p:cNvPr id="11" name="TextBox 10">
            <a:extLst>
              <a:ext uri="{FF2B5EF4-FFF2-40B4-BE49-F238E27FC236}">
                <a16:creationId xmlns:a16="http://schemas.microsoft.com/office/drawing/2014/main" id="{8EA6A16B-510F-B09B-6AD8-278E6C6D64AB}"/>
              </a:ext>
            </a:extLst>
          </p:cNvPr>
          <p:cNvSpPr txBox="1"/>
          <p:nvPr/>
        </p:nvSpPr>
        <p:spPr>
          <a:xfrm>
            <a:off x="6573907" y="2955678"/>
            <a:ext cx="4406399" cy="1200329"/>
          </a:xfrm>
          <a:prstGeom prst="rect">
            <a:avLst/>
          </a:prstGeom>
          <a:noFill/>
        </p:spPr>
        <p:txBody>
          <a:bodyPr wrap="square">
            <a:spAutoFit/>
          </a:bodyPr>
          <a:lstStyle/>
          <a:p>
            <a:pPr algn="ctr"/>
            <a:r>
              <a:rPr lang="en-US" sz="2400" dirty="0"/>
              <a:t>At the bottom of the screen</a:t>
            </a:r>
          </a:p>
          <a:p>
            <a:pPr algn="ctr"/>
            <a:endParaRPr lang="en-US" sz="2400" dirty="0"/>
          </a:p>
          <a:p>
            <a:pPr algn="ctr"/>
            <a:r>
              <a:rPr lang="en-US" sz="2400" dirty="0"/>
              <a:t>Click Save </a:t>
            </a:r>
          </a:p>
        </p:txBody>
      </p:sp>
      <p:pic>
        <p:nvPicPr>
          <p:cNvPr id="15" name="Picture 14">
            <a:extLst>
              <a:ext uri="{FF2B5EF4-FFF2-40B4-BE49-F238E27FC236}">
                <a16:creationId xmlns:a16="http://schemas.microsoft.com/office/drawing/2014/main" id="{9D800EFE-6048-4C49-8C3B-EE55EE0B7A51}"/>
              </a:ext>
            </a:extLst>
          </p:cNvPr>
          <p:cNvPicPr>
            <a:picLocks noChangeAspect="1"/>
          </p:cNvPicPr>
          <p:nvPr/>
        </p:nvPicPr>
        <p:blipFill>
          <a:blip r:embed="rId8"/>
          <a:stretch>
            <a:fillRect/>
          </a:stretch>
        </p:blipFill>
        <p:spPr>
          <a:xfrm>
            <a:off x="6698199" y="4419734"/>
            <a:ext cx="4420217" cy="1286054"/>
          </a:xfrm>
          <a:prstGeom prst="rect">
            <a:avLst/>
          </a:prstGeom>
        </p:spPr>
      </p:pic>
    </p:spTree>
    <p:extLst>
      <p:ext uri="{BB962C8B-B14F-4D97-AF65-F5344CB8AC3E}">
        <p14:creationId xmlns:p14="http://schemas.microsoft.com/office/powerpoint/2010/main" val="198122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74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92568"/>
            <a:ext cx="10902950" cy="652876"/>
          </a:xfrm>
        </p:spPr>
        <p:txBody>
          <a:bodyPr/>
          <a:lstStyle/>
          <a:p>
            <a:r>
              <a:rPr lang="en-US" dirty="0"/>
              <a:t>CPD review documents</a:t>
            </a:r>
          </a:p>
        </p:txBody>
      </p:sp>
      <p:sp>
        <p:nvSpPr>
          <p:cNvPr id="2" name="TextBox 1">
            <a:extLst>
              <a:ext uri="{FF2B5EF4-FFF2-40B4-BE49-F238E27FC236}">
                <a16:creationId xmlns:a16="http://schemas.microsoft.com/office/drawing/2014/main" id="{E7C9417C-C45F-4012-3C4F-A2595FB36265}"/>
              </a:ext>
            </a:extLst>
          </p:cNvPr>
          <p:cNvSpPr txBox="1"/>
          <p:nvPr/>
        </p:nvSpPr>
        <p:spPr>
          <a:xfrm>
            <a:off x="983973" y="1507006"/>
            <a:ext cx="10296939" cy="1754326"/>
          </a:xfrm>
          <a:prstGeom prst="rect">
            <a:avLst/>
          </a:prstGeom>
          <a:noFill/>
        </p:spPr>
        <p:txBody>
          <a:bodyPr wrap="square" rtlCol="0">
            <a:spAutoFit/>
          </a:bodyPr>
          <a:lstStyle/>
          <a:p>
            <a:r>
              <a:rPr lang="en-US" dirty="0"/>
              <a:t>The CPD team will review the documents and the session will either be approved or in Feedback. </a:t>
            </a:r>
          </a:p>
          <a:p>
            <a:r>
              <a:rPr lang="en-US" dirty="0"/>
              <a:t>An email will be sent to let you know the state.</a:t>
            </a:r>
          </a:p>
          <a:p>
            <a:endParaRPr lang="en-US" dirty="0"/>
          </a:p>
          <a:p>
            <a:r>
              <a:rPr lang="en-US" dirty="0"/>
              <a:t>If a 2x/year or quarterly eval is requested. This is when the CPD team will update the session to include the evaluation information and will update the session and include a comment to let you know a required evaluation is included in the session</a:t>
            </a:r>
          </a:p>
        </p:txBody>
      </p:sp>
    </p:spTree>
    <p:extLst>
      <p:ext uri="{BB962C8B-B14F-4D97-AF65-F5344CB8AC3E}">
        <p14:creationId xmlns:p14="http://schemas.microsoft.com/office/powerpoint/2010/main" val="81326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8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Approved / Receive Code</a:t>
            </a:r>
          </a:p>
        </p:txBody>
      </p:sp>
      <p:sp>
        <p:nvSpPr>
          <p:cNvPr id="4" name="TextBox 3">
            <a:extLst>
              <a:ext uri="{FF2B5EF4-FFF2-40B4-BE49-F238E27FC236}">
                <a16:creationId xmlns:a16="http://schemas.microsoft.com/office/drawing/2014/main" id="{03234392-226A-049C-9F4D-4B3CD0CDEAD4}"/>
              </a:ext>
            </a:extLst>
          </p:cNvPr>
          <p:cNvSpPr txBox="1"/>
          <p:nvPr/>
        </p:nvSpPr>
        <p:spPr>
          <a:xfrm>
            <a:off x="1027264" y="1278692"/>
            <a:ext cx="5303962" cy="3970318"/>
          </a:xfrm>
          <a:prstGeom prst="rect">
            <a:avLst/>
          </a:prstGeom>
          <a:noFill/>
        </p:spPr>
        <p:txBody>
          <a:bodyPr wrap="square">
            <a:spAutoFit/>
          </a:bodyPr>
          <a:lstStyle/>
          <a:p>
            <a:pPr marL="342900" indent="-342900">
              <a:buFont typeface="Arial" panose="020B0604020202020204" pitchFamily="34" charset="0"/>
              <a:buChar char="•"/>
            </a:pPr>
            <a:r>
              <a:rPr lang="en-US" sz="1800" baseline="0" dirty="0">
                <a:solidFill>
                  <a:srgbClr val="000000"/>
                </a:solidFill>
              </a:rPr>
              <a:t>The code will be available to series admins who are logged into the system once the disclosures and disclosure summary are uploaded, and the session is approved</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On the session page towards the bottom of the screen is where you will find the code</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The disclosure summary slide should be updated with the code but does not need to be re-uploaded to the system. You will need to show these slides as the start of the session and the code should not be available in recordings that are not eligible for credit.</a:t>
            </a:r>
          </a:p>
        </p:txBody>
      </p:sp>
      <p:pic>
        <p:nvPicPr>
          <p:cNvPr id="5" name="Picture 4">
            <a:extLst>
              <a:ext uri="{FF2B5EF4-FFF2-40B4-BE49-F238E27FC236}">
                <a16:creationId xmlns:a16="http://schemas.microsoft.com/office/drawing/2014/main" id="{56AF21E5-8F3F-E81E-6378-3DFE57E8C435}"/>
              </a:ext>
            </a:extLst>
          </p:cNvPr>
          <p:cNvPicPr>
            <a:picLocks noChangeAspect="1"/>
          </p:cNvPicPr>
          <p:nvPr/>
        </p:nvPicPr>
        <p:blipFill>
          <a:blip r:embed="rId7"/>
          <a:stretch>
            <a:fillRect/>
          </a:stretch>
        </p:blipFill>
        <p:spPr>
          <a:xfrm>
            <a:off x="6632737" y="1371600"/>
            <a:ext cx="5109548" cy="3256384"/>
          </a:xfrm>
          <a:prstGeom prst="rect">
            <a:avLst/>
          </a:prstGeom>
        </p:spPr>
      </p:pic>
      <p:pic>
        <p:nvPicPr>
          <p:cNvPr id="9" name="Picture 8">
            <a:extLst>
              <a:ext uri="{FF2B5EF4-FFF2-40B4-BE49-F238E27FC236}">
                <a16:creationId xmlns:a16="http://schemas.microsoft.com/office/drawing/2014/main" id="{608F6911-37BA-D4FD-A50C-56FD39AC1956}"/>
              </a:ext>
            </a:extLst>
          </p:cNvPr>
          <p:cNvPicPr>
            <a:picLocks noChangeAspect="1"/>
          </p:cNvPicPr>
          <p:nvPr/>
        </p:nvPicPr>
        <p:blipFill>
          <a:blip r:embed="rId8"/>
          <a:stretch>
            <a:fillRect/>
          </a:stretch>
        </p:blipFill>
        <p:spPr>
          <a:xfrm>
            <a:off x="3748819" y="5077218"/>
            <a:ext cx="7596496" cy="923330"/>
          </a:xfrm>
          <a:prstGeom prst="rect">
            <a:avLst/>
          </a:prstGeom>
        </p:spPr>
      </p:pic>
    </p:spTree>
    <p:extLst>
      <p:ext uri="{BB962C8B-B14F-4D97-AF65-F5344CB8AC3E}">
        <p14:creationId xmlns:p14="http://schemas.microsoft.com/office/powerpoint/2010/main" val="166407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5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Feedback / add updates and Click Ready for Review</a:t>
            </a:r>
          </a:p>
        </p:txBody>
      </p:sp>
      <p:pic>
        <p:nvPicPr>
          <p:cNvPr id="4" name="Picture 3">
            <a:extLst>
              <a:ext uri="{FF2B5EF4-FFF2-40B4-BE49-F238E27FC236}">
                <a16:creationId xmlns:a16="http://schemas.microsoft.com/office/drawing/2014/main" id="{6D3776BE-666C-7C2F-1A51-4879D5C6E0CB}"/>
              </a:ext>
            </a:extLst>
          </p:cNvPr>
          <p:cNvPicPr>
            <a:picLocks noChangeAspect="1"/>
          </p:cNvPicPr>
          <p:nvPr/>
        </p:nvPicPr>
        <p:blipFill>
          <a:blip r:embed="rId7"/>
          <a:stretch>
            <a:fillRect/>
          </a:stretch>
        </p:blipFill>
        <p:spPr>
          <a:xfrm>
            <a:off x="3326818" y="3925603"/>
            <a:ext cx="4462487" cy="1477094"/>
          </a:xfrm>
          <a:prstGeom prst="rect">
            <a:avLst/>
          </a:prstGeom>
        </p:spPr>
      </p:pic>
      <p:sp>
        <p:nvSpPr>
          <p:cNvPr id="5" name="TextBox 4">
            <a:extLst>
              <a:ext uri="{FF2B5EF4-FFF2-40B4-BE49-F238E27FC236}">
                <a16:creationId xmlns:a16="http://schemas.microsoft.com/office/drawing/2014/main" id="{143FD57B-B376-FEA1-2452-FDD7F37832FE}"/>
              </a:ext>
            </a:extLst>
          </p:cNvPr>
          <p:cNvSpPr txBox="1"/>
          <p:nvPr/>
        </p:nvSpPr>
        <p:spPr>
          <a:xfrm>
            <a:off x="1153981" y="1536121"/>
            <a:ext cx="9663835" cy="2092881"/>
          </a:xfrm>
          <a:prstGeom prst="rect">
            <a:avLst/>
          </a:prstGeom>
          <a:noFill/>
        </p:spPr>
        <p:txBody>
          <a:bodyPr wrap="square" rtlCol="0">
            <a:spAutoFit/>
          </a:bodyPr>
          <a:lstStyle/>
          <a:p>
            <a:r>
              <a:rPr lang="en-US" sz="2600" dirty="0"/>
              <a:t>When a session is in Feedback, all emails are set to you.</a:t>
            </a:r>
          </a:p>
          <a:p>
            <a:endParaRPr lang="en-US" sz="2600" dirty="0"/>
          </a:p>
          <a:p>
            <a:r>
              <a:rPr lang="en-US" sz="2600" dirty="0"/>
              <a:t>The CPD team is not notified of any updates until the Ready for review button is selected.</a:t>
            </a:r>
          </a:p>
          <a:p>
            <a:endParaRPr lang="en-US" sz="2600" dirty="0"/>
          </a:p>
        </p:txBody>
      </p:sp>
    </p:spTree>
    <p:extLst>
      <p:ext uri="{BB962C8B-B14F-4D97-AF65-F5344CB8AC3E}">
        <p14:creationId xmlns:p14="http://schemas.microsoft.com/office/powerpoint/2010/main" val="364284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Add a series Admin to the site</a:t>
            </a:r>
          </a:p>
        </p:txBody>
      </p:sp>
      <p:sp>
        <p:nvSpPr>
          <p:cNvPr id="6" name="TextBox 5">
            <a:extLst>
              <a:ext uri="{FF2B5EF4-FFF2-40B4-BE49-F238E27FC236}">
                <a16:creationId xmlns:a16="http://schemas.microsoft.com/office/drawing/2014/main" id="{5E98774A-D119-404A-80AC-8F6C67BEE523}"/>
              </a:ext>
            </a:extLst>
          </p:cNvPr>
          <p:cNvSpPr txBox="1"/>
          <p:nvPr/>
        </p:nvSpPr>
        <p:spPr>
          <a:xfrm>
            <a:off x="824218" y="1618154"/>
            <a:ext cx="10484141" cy="2237857"/>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Add new or additional administrator to a series</a:t>
            </a:r>
          </a:p>
          <a:p>
            <a:pPr marL="800100" lvl="1" indent="-342900">
              <a:lnSpc>
                <a:spcPct val="107000"/>
              </a:lnSpc>
              <a:buFont typeface="Arial" panose="020B0604020202020204" pitchFamily="34" charset="0"/>
              <a:buChar cha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Send an email to </a:t>
            </a:r>
            <a:r>
              <a:rPr lang="en-US" sz="2800" i="1" dirty="0">
                <a:hlinkClick r:id="rId3"/>
              </a:rPr>
              <a:t>mgbcpd@mgb.org</a:t>
            </a:r>
            <a:endParaRPr lang="en-US" sz="2800" i="1" dirty="0"/>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Reminder all series admins should be trained prior to gaining access to the system</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808317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CC4-E03A-E944-D609-7556FB1836CB}"/>
              </a:ext>
            </a:extLst>
          </p:cNvPr>
          <p:cNvSpPr>
            <a:spLocks noGrp="1"/>
          </p:cNvSpPr>
          <p:nvPr>
            <p:ph type="title"/>
          </p:nvPr>
        </p:nvSpPr>
        <p:spPr/>
        <p:txBody>
          <a:bodyPr/>
          <a:lstStyle/>
          <a:p>
            <a:r>
              <a:rPr lang="en-US" dirty="0"/>
              <a:t>Checklists</a:t>
            </a:r>
          </a:p>
        </p:txBody>
      </p:sp>
      <p:sp>
        <p:nvSpPr>
          <p:cNvPr id="3" name="Content Placeholder 2">
            <a:extLst>
              <a:ext uri="{FF2B5EF4-FFF2-40B4-BE49-F238E27FC236}">
                <a16:creationId xmlns:a16="http://schemas.microsoft.com/office/drawing/2014/main" id="{855256F0-5CD6-9849-8BC0-B560513548F4}"/>
              </a:ext>
            </a:extLst>
          </p:cNvPr>
          <p:cNvSpPr>
            <a:spLocks noGrp="1"/>
          </p:cNvSpPr>
          <p:nvPr>
            <p:ph idx="1"/>
          </p:nvPr>
        </p:nvSpPr>
        <p:spPr>
          <a:xfrm>
            <a:off x="641350" y="1211072"/>
            <a:ext cx="4580890" cy="4023360"/>
          </a:xfrm>
        </p:spPr>
        <p:txBody>
          <a:bodyPr/>
          <a:lstStyle/>
          <a:p>
            <a:r>
              <a:rPr lang="en-US" b="1" u="sng" dirty="0"/>
              <a:t>Series Website Access</a:t>
            </a:r>
          </a:p>
          <a:p>
            <a:endParaRPr lang="en-US" b="1" dirty="0"/>
          </a:p>
          <a:p>
            <a:r>
              <a:rPr lang="en-US" b="1" dirty="0"/>
              <a:t>Submit to </a:t>
            </a:r>
            <a:r>
              <a:rPr lang="en-US" sz="2000" i="1" dirty="0">
                <a:hlinkClick r:id="rId3"/>
              </a:rPr>
              <a:t>mgbcpd@mgb.org</a:t>
            </a:r>
            <a:r>
              <a:rPr lang="en-US" b="1" dirty="0"/>
              <a:t>:</a:t>
            </a:r>
          </a:p>
          <a:p>
            <a:pPr marL="342900" indent="-342900">
              <a:buFont typeface="Arial" panose="020B0604020202020204" pitchFamily="34" charset="0"/>
              <a:buChar char="•"/>
            </a:pPr>
            <a:r>
              <a:rPr lang="en-US" dirty="0"/>
              <a:t>Provide the virtual meeting link for the 2024-2025 series, so we can share on the systemwide site</a:t>
            </a:r>
          </a:p>
          <a:p>
            <a:pPr marL="342900" indent="-342900">
              <a:buFont typeface="Arial" panose="020B0604020202020204" pitchFamily="34" charset="0"/>
              <a:buChar char="•"/>
            </a:pPr>
            <a:r>
              <a:rPr lang="en-US" dirty="0"/>
              <a:t>Provide any additional evaluation questions</a:t>
            </a:r>
          </a:p>
          <a:p>
            <a:pPr marL="342900" indent="-342900">
              <a:buFont typeface="Arial" panose="020B0604020202020204" pitchFamily="34" charset="0"/>
              <a:buChar char="•"/>
            </a:pPr>
            <a:r>
              <a:rPr lang="en-US" dirty="0"/>
              <a:t>Provide all planner mitigation forms</a:t>
            </a:r>
          </a:p>
          <a:p>
            <a:pPr marL="342900" indent="-342900">
              <a:buFont typeface="Arial" panose="020B0604020202020204" pitchFamily="34" charset="0"/>
              <a:buChar char="•"/>
            </a:pPr>
            <a:endParaRPr lang="en-US" dirty="0"/>
          </a:p>
          <a:p>
            <a:r>
              <a:rPr lang="en-US" b="1" dirty="0"/>
              <a:t>Training:</a:t>
            </a:r>
          </a:p>
          <a:p>
            <a:pPr marL="342900" indent="-342900">
              <a:buFont typeface="Arial" panose="020B0604020202020204" pitchFamily="34" charset="0"/>
              <a:buChar char="•"/>
            </a:pPr>
            <a:r>
              <a:rPr lang="en-US" dirty="0"/>
              <a:t>Coordinator should review training material</a:t>
            </a:r>
          </a:p>
          <a:p>
            <a:pPr marL="342900" indent="-342900">
              <a:buFont typeface="Arial" panose="020B0604020202020204" pitchFamily="34" charset="0"/>
              <a:buChar char="•"/>
            </a:pPr>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D95BB381-0FBA-89C7-76BB-345A30BDEE06}"/>
              </a:ext>
            </a:extLst>
          </p:cNvPr>
          <p:cNvSpPr txBox="1">
            <a:spLocks/>
          </p:cNvSpPr>
          <p:nvPr/>
        </p:nvSpPr>
        <p:spPr>
          <a:xfrm>
            <a:off x="6290310" y="1139952"/>
            <a:ext cx="5253990" cy="55507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Session Approval</a:t>
            </a:r>
          </a:p>
          <a:p>
            <a:endParaRPr lang="en-US" b="1" dirty="0"/>
          </a:p>
          <a:p>
            <a:r>
              <a:rPr lang="en-US" b="1" dirty="0"/>
              <a:t>Upload to “Custom” tab on session:</a:t>
            </a:r>
          </a:p>
          <a:p>
            <a:pPr marL="342900" indent="-342900">
              <a:buFont typeface="Arial" panose="020B0604020202020204" pitchFamily="34" charset="0"/>
              <a:buChar char="•"/>
            </a:pPr>
            <a:r>
              <a:rPr lang="en-US" dirty="0"/>
              <a:t>Add Disclosure form for each speaker</a:t>
            </a:r>
          </a:p>
          <a:p>
            <a:pPr marL="342900" indent="-342900">
              <a:buFont typeface="Arial" panose="020B0604020202020204" pitchFamily="34" charset="0"/>
              <a:buChar char="•"/>
            </a:pPr>
            <a:r>
              <a:rPr lang="en-US" dirty="0"/>
              <a:t>Add Mitigation form for any speaker who has a financial disclosure</a:t>
            </a:r>
          </a:p>
          <a:p>
            <a:pPr marL="342900" indent="-342900">
              <a:buFont typeface="Arial" panose="020B0604020202020204" pitchFamily="34" charset="0"/>
              <a:buChar char="•"/>
            </a:pPr>
            <a:r>
              <a:rPr lang="en-US" dirty="0"/>
              <a:t>Add the Accreditation and Disclosure Summary slides</a:t>
            </a:r>
          </a:p>
          <a:p>
            <a:pPr marL="342900" indent="-342900">
              <a:buFont typeface="Arial" panose="020B0604020202020204" pitchFamily="34" charset="0"/>
              <a:buChar char="•"/>
            </a:pPr>
            <a:endParaRPr lang="en-US" dirty="0"/>
          </a:p>
          <a:p>
            <a:r>
              <a:rPr lang="en-US" b="1" dirty="0"/>
              <a:t>Update the “Title and Description” tab:</a:t>
            </a:r>
          </a:p>
          <a:p>
            <a:pPr marL="342900" indent="-342900">
              <a:buFont typeface="Arial" panose="020B0604020202020204" pitchFamily="34" charset="0"/>
              <a:buChar char="•"/>
            </a:pPr>
            <a:r>
              <a:rPr lang="en-US" dirty="0"/>
              <a:t>Include the topic of the session in the title</a:t>
            </a:r>
          </a:p>
          <a:p>
            <a:pPr marL="804863" lvl="1" indent="-342900"/>
            <a:r>
              <a:rPr lang="en-US" dirty="0"/>
              <a:t>If session is confidential to your department, write “DEPARTMENT ONLY” in the tile</a:t>
            </a:r>
          </a:p>
          <a:p>
            <a:pPr marL="342900" indent="-342900">
              <a:buFont typeface="Arial" panose="020B0604020202020204" pitchFamily="34" charset="0"/>
              <a:buChar char="•"/>
            </a:pPr>
            <a:r>
              <a:rPr lang="en-US" dirty="0"/>
              <a:t>Make sure the date is correct</a:t>
            </a:r>
          </a:p>
          <a:p>
            <a:pPr marL="342900" indent="-342900">
              <a:buFont typeface="Arial" panose="020B0604020202020204" pitchFamily="34" charset="0"/>
              <a:buChar char="•"/>
            </a:pPr>
            <a:r>
              <a:rPr lang="en-US" dirty="0"/>
              <a:t>Add the link to participate in the meeting virtually in the body text section</a:t>
            </a:r>
          </a:p>
          <a:p>
            <a:endParaRPr lang="en-US" dirty="0"/>
          </a:p>
        </p:txBody>
      </p:sp>
    </p:spTree>
    <p:extLst>
      <p:ext uri="{BB962C8B-B14F-4D97-AF65-F5344CB8AC3E}">
        <p14:creationId xmlns:p14="http://schemas.microsoft.com/office/powerpoint/2010/main" val="3613306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Tuesdays 10:30 to 11:30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Thursday 2:00 to 3:00</a:t>
            </a:r>
            <a:b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en-US" sz="4000" b="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Here is the Zoom link:</a:t>
            </a:r>
            <a:r>
              <a:rPr lang="en-US" sz="4000"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40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https://partners.zoom.us/j/85164198890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2C96B3-A1AE-B991-DD05-BBB533C9B52F}"/>
              </a:ext>
            </a:extLst>
          </p:cNvPr>
          <p:cNvGraphicFramePr>
            <a:graphicFrameLocks noGrp="1"/>
          </p:cNvGraphicFramePr>
          <p:nvPr>
            <p:extLst>
              <p:ext uri="{D42A27DB-BD31-4B8C-83A1-F6EECF244321}">
                <p14:modId xmlns:p14="http://schemas.microsoft.com/office/powerpoint/2010/main" val="1128044611"/>
              </p:ext>
            </p:extLst>
          </p:nvPr>
        </p:nvGraphicFramePr>
        <p:xfrm>
          <a:off x="647700" y="1132583"/>
          <a:ext cx="11107957" cy="3734057"/>
        </p:xfrm>
        <a:graphic>
          <a:graphicData uri="http://schemas.openxmlformats.org/drawingml/2006/table">
            <a:tbl>
              <a:tblPr firstRow="1" firstCol="1" bandRow="1">
                <a:tableStyleId>{5C22544A-7EE6-4342-B048-85BDC9FD1C3A}</a:tableStyleId>
              </a:tblPr>
              <a:tblGrid>
                <a:gridCol w="2290419">
                  <a:extLst>
                    <a:ext uri="{9D8B030D-6E8A-4147-A177-3AD203B41FA5}">
                      <a16:colId xmlns:a16="http://schemas.microsoft.com/office/drawing/2014/main" val="2930723475"/>
                    </a:ext>
                  </a:extLst>
                </a:gridCol>
                <a:gridCol w="4075332">
                  <a:extLst>
                    <a:ext uri="{9D8B030D-6E8A-4147-A177-3AD203B41FA5}">
                      <a16:colId xmlns:a16="http://schemas.microsoft.com/office/drawing/2014/main" val="922350841"/>
                    </a:ext>
                  </a:extLst>
                </a:gridCol>
                <a:gridCol w="2371103">
                  <a:extLst>
                    <a:ext uri="{9D8B030D-6E8A-4147-A177-3AD203B41FA5}">
                      <a16:colId xmlns:a16="http://schemas.microsoft.com/office/drawing/2014/main" val="1957968811"/>
                    </a:ext>
                  </a:extLst>
                </a:gridCol>
                <a:gridCol w="2371103">
                  <a:extLst>
                    <a:ext uri="{9D8B030D-6E8A-4147-A177-3AD203B41FA5}">
                      <a16:colId xmlns:a16="http://schemas.microsoft.com/office/drawing/2014/main" val="1088526938"/>
                    </a:ext>
                  </a:extLst>
                </a:gridCol>
              </a:tblGrid>
              <a:tr h="632484">
                <a:tc>
                  <a:txBody>
                    <a:bodyPr/>
                    <a:lstStyle/>
                    <a:p>
                      <a:pPr marL="0" marR="0">
                        <a:spcBef>
                          <a:spcPts val="0"/>
                        </a:spcBef>
                        <a:spcAft>
                          <a:spcPts val="0"/>
                        </a:spcAft>
                      </a:pPr>
                      <a:r>
                        <a:rPr lang="en-US" sz="1600" dirty="0">
                          <a:effectLst/>
                        </a:rPr>
                        <a:t>Upcoming Trainings</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Audience</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Training Date</a:t>
                      </a:r>
                      <a:endParaRPr lang="en-US" sz="1600" dirty="0">
                        <a:effectLst/>
                        <a:latin typeface="Calibri" panose="020F0502020204030204" pitchFamily="34" charset="0"/>
                        <a:ea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rPr>
                        <a:t>Registration Link</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166866277"/>
                  </a:ext>
                </a:extLst>
              </a:tr>
              <a:tr h="998453">
                <a:tc>
                  <a:txBody>
                    <a:bodyPr/>
                    <a:lstStyle/>
                    <a:p>
                      <a:pPr marL="0" marR="0">
                        <a:spcBef>
                          <a:spcPts val="0"/>
                        </a:spcBef>
                        <a:spcAft>
                          <a:spcPts val="0"/>
                        </a:spcAft>
                      </a:pPr>
                      <a:r>
                        <a:rPr lang="en-US" sz="1600">
                          <a:effectLst/>
                        </a:rPr>
                        <a:t>Coordinator Refresher Trainings</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Recommended for all new series admins and returning admins who would like a refresher on the process and reporting</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September 12, 2024, 10-11 am</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u="sng" dirty="0">
                          <a:effectLst/>
                        </a:rPr>
                        <a:t>N/A - today</a:t>
                      </a: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617580707"/>
                  </a:ext>
                </a:extLst>
              </a:tr>
              <a:tr h="6502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Oct training</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Adding Quality Improvement MOC to your series </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Tuesday, Oct 15, 2024 1:00-2:00</a:t>
                      </a:r>
                    </a:p>
                  </a:txBody>
                  <a:tcPr/>
                </a:tc>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932687399"/>
                  </a:ext>
                </a:extLst>
              </a:tr>
              <a:tr h="7010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Nov training</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2023-2024 Follow up stats/reports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Nov 14, 2024</a:t>
                      </a:r>
                    </a:p>
                  </a:txBody>
                  <a:tcPr/>
                </a:tc>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4077715238"/>
                  </a:ext>
                </a:extLst>
              </a:tr>
              <a:tr h="7518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Dec training</a:t>
                      </a:r>
                    </a:p>
                  </a:txBody>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RSS Teams Channel review</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Dec 2024</a:t>
                      </a:r>
                    </a:p>
                  </a:txBody>
                  <a:tcPr/>
                </a:tc>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78364731"/>
                  </a:ext>
                </a:extLst>
              </a:tr>
            </a:tbl>
          </a:graphicData>
        </a:graphic>
      </p:graphicFrame>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a:t>
            </a:r>
          </a:p>
        </p:txBody>
      </p:sp>
      <p:sp>
        <p:nvSpPr>
          <p:cNvPr id="2" name="TextBox 1">
            <a:extLst>
              <a:ext uri="{FF2B5EF4-FFF2-40B4-BE49-F238E27FC236}">
                <a16:creationId xmlns:a16="http://schemas.microsoft.com/office/drawing/2014/main" id="{521A17CE-4E91-70B9-5B38-80EFAF2EC0C3}"/>
              </a:ext>
            </a:extLst>
          </p:cNvPr>
          <p:cNvSpPr txBox="1"/>
          <p:nvPr/>
        </p:nvSpPr>
        <p:spPr>
          <a:xfrm>
            <a:off x="518160" y="5524263"/>
            <a:ext cx="11440160" cy="523220"/>
          </a:xfrm>
          <a:prstGeom prst="rect">
            <a:avLst/>
          </a:prstGeom>
          <a:noFill/>
        </p:spPr>
        <p:txBody>
          <a:bodyPr wrap="square" rtlCol="0">
            <a:spAutoFit/>
          </a:bodyPr>
          <a:lstStyle/>
          <a:p>
            <a:r>
              <a:rPr lang="en-US" sz="2800" dirty="0"/>
              <a:t>Please let us know if there is any training/webinars that would interest you!!</a:t>
            </a:r>
          </a:p>
        </p:txBody>
      </p:sp>
    </p:spTree>
    <p:extLst>
      <p:ext uri="{BB962C8B-B14F-4D97-AF65-F5344CB8AC3E}">
        <p14:creationId xmlns:p14="http://schemas.microsoft.com/office/powerpoint/2010/main" val="1486016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2"/>
          <a:stretch>
            <a:fillRect/>
          </a:stretch>
        </p:blipFill>
        <p:spPr>
          <a:xfrm>
            <a:off x="528116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3"/>
              </a:rPr>
              <a:t>https://cpd.partners.org/series-coordinators/</a:t>
            </a:r>
            <a:endParaRPr lang="en-US" sz="2400" dirty="0"/>
          </a:p>
        </p:txBody>
      </p:sp>
    </p:spTree>
    <p:extLst>
      <p:ext uri="{BB962C8B-B14F-4D97-AF65-F5344CB8AC3E}">
        <p14:creationId xmlns:p14="http://schemas.microsoft.com/office/powerpoint/2010/main" val="365599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AEBD47-A798-8E48-82A1-A3B8B48F7CEC}"/>
              </a:ext>
            </a:extLst>
          </p:cNvPr>
          <p:cNvSpPr>
            <a:spLocks noGrp="1"/>
          </p:cNvSpPr>
          <p:nvPr>
            <p:ph type="title"/>
          </p:nvPr>
        </p:nvSpPr>
        <p:spPr>
          <a:xfrm>
            <a:off x="641350" y="523874"/>
            <a:ext cx="10902950" cy="4525645"/>
          </a:xfrm>
        </p:spPr>
        <p:txBody>
          <a:bodyPr anchor="ctr" anchorCtr="0"/>
          <a:lstStyle/>
          <a:p>
            <a:pPr algn="ctr"/>
            <a:r>
              <a:rPr lang="en-US" sz="9600" dirty="0"/>
              <a:t>Reports</a:t>
            </a:r>
          </a:p>
        </p:txBody>
      </p:sp>
      <p:sp>
        <p:nvSpPr>
          <p:cNvPr id="6" name="Footer Placeholder 5">
            <a:extLst>
              <a:ext uri="{FF2B5EF4-FFF2-40B4-BE49-F238E27FC236}">
                <a16:creationId xmlns:a16="http://schemas.microsoft.com/office/drawing/2014/main" id="{B85B9660-B103-4BB0-5833-0AF744A1E66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31508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85B9660-B103-4BB0-5833-0AF744A1E66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
        <p:nvSpPr>
          <p:cNvPr id="3" name="Title 2">
            <a:extLst>
              <a:ext uri="{FF2B5EF4-FFF2-40B4-BE49-F238E27FC236}">
                <a16:creationId xmlns:a16="http://schemas.microsoft.com/office/drawing/2014/main" id="{722F886A-58D0-7C5E-C414-56C2623E372A}"/>
              </a:ext>
            </a:extLst>
          </p:cNvPr>
          <p:cNvSpPr>
            <a:spLocks noGrp="1"/>
          </p:cNvSpPr>
          <p:nvPr>
            <p:ph type="title"/>
          </p:nvPr>
        </p:nvSpPr>
        <p:spPr>
          <a:xfrm>
            <a:off x="612935" y="269567"/>
            <a:ext cx="10902950" cy="956516"/>
          </a:xfrm>
        </p:spPr>
        <p:txBody>
          <a:bodyPr/>
          <a:lstStyle/>
          <a:p>
            <a:pPr algn="ctr"/>
            <a:r>
              <a:rPr lang="en-US" dirty="0"/>
              <a:t>How to view Course Report for Series/Session</a:t>
            </a:r>
            <a:br>
              <a:rPr lang="en-US" dirty="0"/>
            </a:br>
            <a:r>
              <a:rPr lang="en-US" sz="2800" dirty="0"/>
              <a:t>To see who attended the session</a:t>
            </a:r>
          </a:p>
        </p:txBody>
      </p:sp>
      <p:pic>
        <p:nvPicPr>
          <p:cNvPr id="10" name="Picture 9">
            <a:extLst>
              <a:ext uri="{FF2B5EF4-FFF2-40B4-BE49-F238E27FC236}">
                <a16:creationId xmlns:a16="http://schemas.microsoft.com/office/drawing/2014/main" id="{BEB1CE25-B2AE-4444-8645-B30E4447B581}"/>
              </a:ext>
            </a:extLst>
          </p:cNvPr>
          <p:cNvPicPr>
            <a:picLocks noChangeAspect="1"/>
          </p:cNvPicPr>
          <p:nvPr/>
        </p:nvPicPr>
        <p:blipFill>
          <a:blip r:embed="rId3"/>
          <a:stretch>
            <a:fillRect/>
          </a:stretch>
        </p:blipFill>
        <p:spPr>
          <a:xfrm>
            <a:off x="429387" y="2166651"/>
            <a:ext cx="11393490" cy="457264"/>
          </a:xfrm>
          <a:prstGeom prst="rect">
            <a:avLst/>
          </a:prstGeom>
        </p:spPr>
      </p:pic>
      <p:sp>
        <p:nvSpPr>
          <p:cNvPr id="13" name="TextBox 12">
            <a:extLst>
              <a:ext uri="{FF2B5EF4-FFF2-40B4-BE49-F238E27FC236}">
                <a16:creationId xmlns:a16="http://schemas.microsoft.com/office/drawing/2014/main" id="{34C09533-9413-5DAF-C195-5F8A2177FE64}"/>
              </a:ext>
            </a:extLst>
          </p:cNvPr>
          <p:cNvSpPr txBox="1"/>
          <p:nvPr/>
        </p:nvSpPr>
        <p:spPr>
          <a:xfrm>
            <a:off x="429387" y="1503867"/>
            <a:ext cx="3030381" cy="646331"/>
          </a:xfrm>
          <a:prstGeom prst="rect">
            <a:avLst/>
          </a:prstGeom>
          <a:noFill/>
        </p:spPr>
        <p:txBody>
          <a:bodyPr wrap="none" rtlCol="0">
            <a:spAutoFit/>
          </a:bodyPr>
          <a:lstStyle/>
          <a:p>
            <a:r>
              <a:rPr lang="en-US" dirty="0"/>
              <a:t>Open the session</a:t>
            </a:r>
          </a:p>
          <a:p>
            <a:r>
              <a:rPr lang="en-US" dirty="0"/>
              <a:t>Click on the Course Report tab</a:t>
            </a:r>
          </a:p>
        </p:txBody>
      </p:sp>
      <p:pic>
        <p:nvPicPr>
          <p:cNvPr id="17" name="Picture 16">
            <a:extLst>
              <a:ext uri="{FF2B5EF4-FFF2-40B4-BE49-F238E27FC236}">
                <a16:creationId xmlns:a16="http://schemas.microsoft.com/office/drawing/2014/main" id="{049128DD-C592-7265-8FEC-B5104811170D}"/>
              </a:ext>
            </a:extLst>
          </p:cNvPr>
          <p:cNvPicPr>
            <a:picLocks noChangeAspect="1"/>
          </p:cNvPicPr>
          <p:nvPr/>
        </p:nvPicPr>
        <p:blipFill>
          <a:blip r:embed="rId4"/>
          <a:stretch>
            <a:fillRect/>
          </a:stretch>
        </p:blipFill>
        <p:spPr>
          <a:xfrm>
            <a:off x="372557" y="3568184"/>
            <a:ext cx="11450320" cy="836295"/>
          </a:xfrm>
          <a:prstGeom prst="rect">
            <a:avLst/>
          </a:prstGeom>
        </p:spPr>
      </p:pic>
      <p:sp>
        <p:nvSpPr>
          <p:cNvPr id="18" name="TextBox 17">
            <a:extLst>
              <a:ext uri="{FF2B5EF4-FFF2-40B4-BE49-F238E27FC236}">
                <a16:creationId xmlns:a16="http://schemas.microsoft.com/office/drawing/2014/main" id="{7A6B904E-CFD8-6706-FF50-521B9E10980F}"/>
              </a:ext>
            </a:extLst>
          </p:cNvPr>
          <p:cNvSpPr txBox="1"/>
          <p:nvPr/>
        </p:nvSpPr>
        <p:spPr>
          <a:xfrm>
            <a:off x="339250" y="3183163"/>
            <a:ext cx="5032853" cy="369332"/>
          </a:xfrm>
          <a:prstGeom prst="rect">
            <a:avLst/>
          </a:prstGeom>
          <a:noFill/>
        </p:spPr>
        <p:txBody>
          <a:bodyPr wrap="none" rtlCol="0">
            <a:spAutoFit/>
          </a:bodyPr>
          <a:lstStyle/>
          <a:p>
            <a:r>
              <a:rPr lang="en-US" dirty="0"/>
              <a:t>You will receive the following report for the session </a:t>
            </a:r>
          </a:p>
        </p:txBody>
      </p:sp>
      <p:sp>
        <p:nvSpPr>
          <p:cNvPr id="19" name="TextBox 18">
            <a:extLst>
              <a:ext uri="{FF2B5EF4-FFF2-40B4-BE49-F238E27FC236}">
                <a16:creationId xmlns:a16="http://schemas.microsoft.com/office/drawing/2014/main" id="{52D30BC0-A1B8-E1AB-D87B-170C8AB9BC6B}"/>
              </a:ext>
            </a:extLst>
          </p:cNvPr>
          <p:cNvSpPr txBox="1"/>
          <p:nvPr/>
        </p:nvSpPr>
        <p:spPr>
          <a:xfrm>
            <a:off x="1512130" y="5212703"/>
            <a:ext cx="8966622" cy="369332"/>
          </a:xfrm>
          <a:prstGeom prst="rect">
            <a:avLst/>
          </a:prstGeom>
          <a:noFill/>
        </p:spPr>
        <p:txBody>
          <a:bodyPr wrap="none" rtlCol="0">
            <a:spAutoFit/>
          </a:bodyPr>
          <a:lstStyle/>
          <a:p>
            <a:r>
              <a:rPr lang="en-US" dirty="0"/>
              <a:t>The same report is available for the series by clicking </a:t>
            </a:r>
            <a:r>
              <a:rPr lang="en-US" dirty="0">
                <a:highlight>
                  <a:srgbClr val="FFFF00"/>
                </a:highlight>
              </a:rPr>
              <a:t>Group</a:t>
            </a:r>
            <a:r>
              <a:rPr lang="en-US" dirty="0"/>
              <a:t> report on the series landing page.</a:t>
            </a:r>
          </a:p>
        </p:txBody>
      </p:sp>
    </p:spTree>
    <p:extLst>
      <p:ext uri="{BB962C8B-B14F-4D97-AF65-F5344CB8AC3E}">
        <p14:creationId xmlns:p14="http://schemas.microsoft.com/office/powerpoint/2010/main" val="222769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740167"/>
          </a:xfrm>
        </p:spPr>
        <p:txBody>
          <a:bodyPr/>
          <a:lstStyle/>
          <a:p>
            <a:pPr algn="ctr"/>
            <a:r>
              <a:rPr lang="en-US" dirty="0"/>
              <a:t>How to view Evaluation Data for Session</a:t>
            </a:r>
          </a:p>
        </p:txBody>
      </p:sp>
      <p:sp>
        <p:nvSpPr>
          <p:cNvPr id="6" name="TextBox 5">
            <a:extLst>
              <a:ext uri="{FF2B5EF4-FFF2-40B4-BE49-F238E27FC236}">
                <a16:creationId xmlns:a16="http://schemas.microsoft.com/office/drawing/2014/main" id="{5E98774A-D119-404A-80AC-8F6C67BEE523}"/>
              </a:ext>
            </a:extLst>
          </p:cNvPr>
          <p:cNvSpPr txBox="1"/>
          <p:nvPr/>
        </p:nvSpPr>
        <p:spPr>
          <a:xfrm>
            <a:off x="1017258" y="1215419"/>
            <a:ext cx="8675381" cy="501419"/>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Open the session with an evaluation</a:t>
            </a:r>
          </a:p>
        </p:txBody>
      </p:sp>
      <p:sp>
        <p:nvSpPr>
          <p:cNvPr id="8" name="TextBox 7">
            <a:extLst>
              <a:ext uri="{FF2B5EF4-FFF2-40B4-BE49-F238E27FC236}">
                <a16:creationId xmlns:a16="http://schemas.microsoft.com/office/drawing/2014/main" id="{FD33E3E0-FAA4-7C2C-AB60-13E4FF211585}"/>
              </a:ext>
            </a:extLst>
          </p:cNvPr>
          <p:cNvSpPr txBox="1"/>
          <p:nvPr/>
        </p:nvSpPr>
        <p:spPr>
          <a:xfrm>
            <a:off x="641350" y="2056954"/>
            <a:ext cx="3555999" cy="929550"/>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Click Course Reports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Click Course Objects</a:t>
            </a:r>
          </a:p>
        </p:txBody>
      </p:sp>
      <p:pic>
        <p:nvPicPr>
          <p:cNvPr id="4" name="Picture 3">
            <a:extLst>
              <a:ext uri="{FF2B5EF4-FFF2-40B4-BE49-F238E27FC236}">
                <a16:creationId xmlns:a16="http://schemas.microsoft.com/office/drawing/2014/main" id="{275F577B-0E35-5211-0F6D-462C044A10B2}"/>
              </a:ext>
            </a:extLst>
          </p:cNvPr>
          <p:cNvPicPr>
            <a:picLocks noChangeAspect="1"/>
          </p:cNvPicPr>
          <p:nvPr/>
        </p:nvPicPr>
        <p:blipFill>
          <a:blip r:embed="rId3"/>
          <a:stretch>
            <a:fillRect/>
          </a:stretch>
        </p:blipFill>
        <p:spPr>
          <a:xfrm>
            <a:off x="4990798" y="2056954"/>
            <a:ext cx="6007710" cy="1090530"/>
          </a:xfrm>
          <a:prstGeom prst="rect">
            <a:avLst/>
          </a:prstGeom>
        </p:spPr>
      </p:pic>
      <p:pic>
        <p:nvPicPr>
          <p:cNvPr id="12" name="Picture 11">
            <a:extLst>
              <a:ext uri="{FF2B5EF4-FFF2-40B4-BE49-F238E27FC236}">
                <a16:creationId xmlns:a16="http://schemas.microsoft.com/office/drawing/2014/main" id="{1088D180-18AB-ADC7-0CA9-A24EC378BCF5}"/>
              </a:ext>
            </a:extLst>
          </p:cNvPr>
          <p:cNvPicPr>
            <a:picLocks noChangeAspect="1"/>
          </p:cNvPicPr>
          <p:nvPr/>
        </p:nvPicPr>
        <p:blipFill>
          <a:blip r:embed="rId4"/>
          <a:stretch>
            <a:fillRect/>
          </a:stretch>
        </p:blipFill>
        <p:spPr>
          <a:xfrm>
            <a:off x="5354948" y="3710517"/>
            <a:ext cx="1324160" cy="1428949"/>
          </a:xfrm>
          <a:prstGeom prst="rect">
            <a:avLst/>
          </a:prstGeom>
        </p:spPr>
      </p:pic>
      <p:sp>
        <p:nvSpPr>
          <p:cNvPr id="13" name="TextBox 12">
            <a:extLst>
              <a:ext uri="{FF2B5EF4-FFF2-40B4-BE49-F238E27FC236}">
                <a16:creationId xmlns:a16="http://schemas.microsoft.com/office/drawing/2014/main" id="{4D30A7E1-2CA6-75B1-6C72-0526051F98D6}"/>
              </a:ext>
            </a:extLst>
          </p:cNvPr>
          <p:cNvSpPr txBox="1"/>
          <p:nvPr/>
        </p:nvSpPr>
        <p:spPr>
          <a:xfrm>
            <a:off x="641350" y="3871497"/>
            <a:ext cx="3555999" cy="929550"/>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Under the evaluation section click Analysis</a:t>
            </a:r>
          </a:p>
        </p:txBody>
      </p:sp>
    </p:spTree>
    <p:extLst>
      <p:ext uri="{BB962C8B-B14F-4D97-AF65-F5344CB8AC3E}">
        <p14:creationId xmlns:p14="http://schemas.microsoft.com/office/powerpoint/2010/main" val="1141263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740167"/>
          </a:xfrm>
        </p:spPr>
        <p:txBody>
          <a:bodyPr/>
          <a:lstStyle/>
          <a:p>
            <a:pPr algn="ctr"/>
            <a:r>
              <a:rPr lang="en-US" dirty="0"/>
              <a:t>How to view Evaluation Data for Session cont.</a:t>
            </a:r>
          </a:p>
        </p:txBody>
      </p:sp>
      <p:pic>
        <p:nvPicPr>
          <p:cNvPr id="5" name="Picture 4">
            <a:extLst>
              <a:ext uri="{FF2B5EF4-FFF2-40B4-BE49-F238E27FC236}">
                <a16:creationId xmlns:a16="http://schemas.microsoft.com/office/drawing/2014/main" id="{E538764E-379D-7D91-D4D5-E5A30186257B}"/>
              </a:ext>
            </a:extLst>
          </p:cNvPr>
          <p:cNvPicPr>
            <a:picLocks noChangeAspect="1"/>
          </p:cNvPicPr>
          <p:nvPr/>
        </p:nvPicPr>
        <p:blipFill>
          <a:blip r:embed="rId3"/>
          <a:stretch>
            <a:fillRect/>
          </a:stretch>
        </p:blipFill>
        <p:spPr>
          <a:xfrm>
            <a:off x="185976" y="1839940"/>
            <a:ext cx="5359970" cy="2646190"/>
          </a:xfrm>
          <a:prstGeom prst="rect">
            <a:avLst/>
          </a:prstGeom>
        </p:spPr>
      </p:pic>
      <p:pic>
        <p:nvPicPr>
          <p:cNvPr id="9" name="Picture 8">
            <a:extLst>
              <a:ext uri="{FF2B5EF4-FFF2-40B4-BE49-F238E27FC236}">
                <a16:creationId xmlns:a16="http://schemas.microsoft.com/office/drawing/2014/main" id="{3133B76A-B7AC-84BD-7F57-2CB499D1306C}"/>
              </a:ext>
            </a:extLst>
          </p:cNvPr>
          <p:cNvPicPr>
            <a:picLocks noChangeAspect="1"/>
          </p:cNvPicPr>
          <p:nvPr/>
        </p:nvPicPr>
        <p:blipFill>
          <a:blip r:embed="rId4"/>
          <a:stretch>
            <a:fillRect/>
          </a:stretch>
        </p:blipFill>
        <p:spPr>
          <a:xfrm>
            <a:off x="6009073" y="2117229"/>
            <a:ext cx="5484778" cy="2107930"/>
          </a:xfrm>
          <a:prstGeom prst="rect">
            <a:avLst/>
          </a:prstGeom>
        </p:spPr>
      </p:pic>
      <p:sp>
        <p:nvSpPr>
          <p:cNvPr id="10" name="Oval 9">
            <a:extLst>
              <a:ext uri="{FF2B5EF4-FFF2-40B4-BE49-F238E27FC236}">
                <a16:creationId xmlns:a16="http://schemas.microsoft.com/office/drawing/2014/main" id="{FF2482B8-8CD8-9F57-8E4E-366F376D612C}"/>
              </a:ext>
            </a:extLst>
          </p:cNvPr>
          <p:cNvSpPr/>
          <p:nvPr/>
        </p:nvSpPr>
        <p:spPr>
          <a:xfrm>
            <a:off x="5068370" y="1982566"/>
            <a:ext cx="477576" cy="37595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5D4F8385-B3FE-B393-CF52-B5CB456EB7A1}"/>
              </a:ext>
            </a:extLst>
          </p:cNvPr>
          <p:cNvSpPr txBox="1"/>
          <p:nvPr/>
        </p:nvSpPr>
        <p:spPr>
          <a:xfrm>
            <a:off x="349937" y="995680"/>
            <a:ext cx="8902117" cy="646331"/>
          </a:xfrm>
          <a:prstGeom prst="rect">
            <a:avLst/>
          </a:prstGeom>
          <a:noFill/>
        </p:spPr>
        <p:txBody>
          <a:bodyPr wrap="none" rtlCol="0">
            <a:spAutoFit/>
          </a:bodyPr>
          <a:lstStyle/>
          <a:p>
            <a:r>
              <a:rPr lang="en-US" dirty="0"/>
              <a:t>Here is an example of the report data</a:t>
            </a:r>
          </a:p>
          <a:p>
            <a:r>
              <a:rPr lang="en-US" dirty="0"/>
              <a:t>At the top right corner of the screen – there is the option to download a pdf file of the report</a:t>
            </a:r>
          </a:p>
        </p:txBody>
      </p:sp>
    </p:spTree>
    <p:extLst>
      <p:ext uri="{BB962C8B-B14F-4D97-AF65-F5344CB8AC3E}">
        <p14:creationId xmlns:p14="http://schemas.microsoft.com/office/powerpoint/2010/main" val="3189848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786872"/>
            <a:ext cx="10902950" cy="4023360"/>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7" name="Picture 6" descr="Logo, company name&#10;&#10;Description automatically generated">
            <a:extLst>
              <a:ext uri="{FF2B5EF4-FFF2-40B4-BE49-F238E27FC236}">
                <a16:creationId xmlns:a16="http://schemas.microsoft.com/office/drawing/2014/main" id="{51217C84-5FEB-4561-98D3-B9B40E094911}"/>
              </a:ext>
            </a:extLst>
          </p:cNvPr>
          <p:cNvPicPr>
            <a:picLocks noChangeAspect="1"/>
          </p:cNvPicPr>
          <p:nvPr/>
        </p:nvPicPr>
        <p:blipFill>
          <a:blip r:embed="rId3"/>
          <a:stretch>
            <a:fillRect/>
          </a:stretch>
        </p:blipFill>
        <p:spPr>
          <a:xfrm>
            <a:off x="6640531" y="322309"/>
            <a:ext cx="1459978" cy="1459978"/>
          </a:xfrm>
          <a:prstGeom prst="rect">
            <a:avLst/>
          </a:prstGeom>
        </p:spPr>
      </p:pic>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4"/>
          <a:stretch>
            <a:fillRect/>
          </a:stretch>
        </p:blipFill>
        <p:spPr>
          <a:xfrm>
            <a:off x="8100509" y="326894"/>
            <a:ext cx="1450807" cy="1450807"/>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800100" lvl="1" indent="-342900">
              <a:lnSpc>
                <a:spcPct val="107000"/>
              </a:lnSpc>
              <a:buFont typeface="Arial" panose="020B0604020202020204" pitchFamily="34" charset="0"/>
              <a:buChar char="•"/>
              <a:tabLst>
                <a:tab pos="457200" algn="l"/>
              </a:tabLst>
            </a:pPr>
            <a:r>
              <a:rPr lang="en-US" dirty="0"/>
              <a:t>Reminder to please send all questions to </a:t>
            </a:r>
            <a:r>
              <a:rPr lang="en-US" sz="2000" i="1" dirty="0">
                <a:hlinkClick r:id="rId6"/>
              </a:rPr>
              <a:t>mgbcpd@mgb.org</a:t>
            </a:r>
            <a:endParaRPr lang="en-US" sz="2000" i="1"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B6AB2-450C-4F93-85B5-50618A421DBB}"/>
              </a:ext>
            </a:extLst>
          </p:cNvPr>
          <p:cNvSpPr txBox="1"/>
          <p:nvPr/>
        </p:nvSpPr>
        <p:spPr>
          <a:xfrm>
            <a:off x="1202574" y="2053244"/>
            <a:ext cx="10119360" cy="1569660"/>
          </a:xfrm>
          <a:prstGeom prst="rect">
            <a:avLst/>
          </a:prstGeom>
          <a:noFill/>
        </p:spPr>
        <p:txBody>
          <a:bodyPr wrap="square" rtlCol="0">
            <a:spAutoFit/>
          </a:bodyPr>
          <a:lstStyle/>
          <a:p>
            <a:pPr algn="ctr"/>
            <a:r>
              <a:rPr lang="en-US" sz="9600" dirty="0"/>
              <a:t>Appendix</a:t>
            </a:r>
          </a:p>
        </p:txBody>
      </p:sp>
    </p:spTree>
    <p:extLst>
      <p:ext uri="{BB962C8B-B14F-4D97-AF65-F5344CB8AC3E}">
        <p14:creationId xmlns:p14="http://schemas.microsoft.com/office/powerpoint/2010/main" val="2573914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Slides</a:t>
            </a:r>
          </a:p>
        </p:txBody>
      </p:sp>
      <p:sp>
        <p:nvSpPr>
          <p:cNvPr id="3" name="Content Placeholder 2">
            <a:extLst>
              <a:ext uri="{FF2B5EF4-FFF2-40B4-BE49-F238E27FC236}">
                <a16:creationId xmlns:a16="http://schemas.microsoft.com/office/drawing/2014/main" id="{36F9090E-74AB-9C50-7ED4-D4F3D76ACA93}"/>
              </a:ext>
            </a:extLst>
          </p:cNvPr>
          <p:cNvSpPr>
            <a:spLocks noGrp="1"/>
          </p:cNvSpPr>
          <p:nvPr>
            <p:ph idx="1"/>
          </p:nvPr>
        </p:nvSpPr>
        <p:spPr>
          <a:xfrm>
            <a:off x="735012" y="739893"/>
            <a:ext cx="10715625" cy="5952813"/>
          </a:xfrm>
        </p:spPr>
        <p:txBody>
          <a:bodyPr>
            <a:normAutofit/>
          </a:bodyPr>
          <a:lstStyle/>
          <a:p>
            <a:r>
              <a:rPr lang="en-US" sz="1800" b="1" dirty="0"/>
              <a:t>Requirements:</a:t>
            </a:r>
          </a:p>
          <a:p>
            <a:pPr marL="342900" indent="-342900">
              <a:buFont typeface="Arial" panose="020B0604020202020204" pitchFamily="34" charset="0"/>
              <a:buChar char="•"/>
            </a:pPr>
            <a:r>
              <a:rPr lang="en-US" sz="1800" dirty="0"/>
              <a:t>Must be provided/presented </a:t>
            </a:r>
            <a:r>
              <a:rPr lang="en-US" sz="1800" i="1" dirty="0"/>
              <a:t>prior</a:t>
            </a:r>
            <a:r>
              <a:rPr lang="en-US" sz="1800" dirty="0"/>
              <a:t> to the start of the session</a:t>
            </a:r>
          </a:p>
          <a:p>
            <a:pPr marL="342900" indent="-342900">
              <a:buFont typeface="Arial" panose="020B0604020202020204" pitchFamily="34" charset="0"/>
              <a:buChar char="•"/>
            </a:pPr>
            <a:r>
              <a:rPr lang="en-US" sz="1800" dirty="0"/>
              <a:t>ALL planners indicated in proposal must be listed on ALL disclosure summaries (the planner section should not change)</a:t>
            </a:r>
          </a:p>
          <a:p>
            <a:pPr marL="342900" indent="-342900">
              <a:buFont typeface="Arial" panose="020B0604020202020204" pitchFamily="34" charset="0"/>
              <a:buChar char="•"/>
            </a:pPr>
            <a:r>
              <a:rPr lang="en-US" sz="1800" dirty="0"/>
              <a:t>The speaker section will change per session</a:t>
            </a:r>
          </a:p>
          <a:p>
            <a:pPr marL="342900" indent="-342900">
              <a:buFont typeface="Arial" panose="020B0604020202020204" pitchFamily="34" charset="0"/>
              <a:buChar char="•"/>
            </a:pPr>
            <a:r>
              <a:rPr lang="en-US" sz="1800" dirty="0"/>
              <a:t>If a planner is also a speaker, they must be listed in </a:t>
            </a:r>
            <a:r>
              <a:rPr lang="en-US" sz="1800" u="sng" dirty="0"/>
              <a:t>both</a:t>
            </a:r>
            <a:r>
              <a:rPr lang="en-US" sz="1800" dirty="0"/>
              <a:t> the planner and speaker sections of the disclosure summary </a:t>
            </a:r>
          </a:p>
          <a:p>
            <a:endParaRPr lang="en-US" sz="1800" dirty="0"/>
          </a:p>
          <a:p>
            <a:r>
              <a:rPr lang="en-US" sz="1800" b="1" dirty="0"/>
              <a:t>How to list:</a:t>
            </a:r>
          </a:p>
          <a:p>
            <a:pPr lvl="1"/>
            <a:r>
              <a:rPr lang="en-US" sz="1800" dirty="0"/>
              <a:t>If someone has no financial relationships with an ineligible company to disclose, you just need to list their name</a:t>
            </a:r>
          </a:p>
          <a:p>
            <a:pPr lvl="1"/>
            <a:r>
              <a:rPr lang="en-US" sz="1800" dirty="0"/>
              <a:t>If someone does have financial relationships with an ineligible company to disclose, you need to add their name, the role within the company, and the company name. </a:t>
            </a:r>
          </a:p>
          <a:p>
            <a:pPr lvl="1"/>
            <a:r>
              <a:rPr lang="en-US" sz="1800" dirty="0"/>
              <a:t>If someone does have financial relationships that ended with an ineligible company to disclose, you need to add their name, the role within the company, and the company name. Ended in parenthesis would be added  also.</a:t>
            </a:r>
          </a:p>
          <a:p>
            <a:pPr marL="233363" lvl="1" indent="0">
              <a:buNone/>
            </a:pPr>
            <a:endParaRPr lang="en-US" sz="1800" dirty="0"/>
          </a:p>
          <a:p>
            <a:r>
              <a:rPr lang="en-US" sz="1800" b="1" dirty="0"/>
              <a:t>Example:</a:t>
            </a:r>
          </a:p>
          <a:p>
            <a:pPr marL="225425"/>
            <a:r>
              <a:rPr lang="en-US" sz="1800" dirty="0"/>
              <a:t>John Smith, MD</a:t>
            </a:r>
            <a:br>
              <a:rPr lang="en-US" sz="1800" dirty="0"/>
            </a:br>
            <a:r>
              <a:rPr lang="en-US" sz="1800" i="1" dirty="0"/>
              <a:t>Advisory Board</a:t>
            </a:r>
            <a:r>
              <a:rPr lang="en-US" sz="1800" dirty="0"/>
              <a:t>: Novartis; Bayer</a:t>
            </a:r>
            <a:br>
              <a:rPr lang="en-US" sz="1800" dirty="0"/>
            </a:br>
            <a:r>
              <a:rPr lang="en-US" sz="1800" i="1" dirty="0"/>
              <a:t>Steering Committee</a:t>
            </a:r>
            <a:r>
              <a:rPr lang="en-US" sz="1800" dirty="0"/>
              <a:t>: Pfizer (ended)</a:t>
            </a:r>
          </a:p>
          <a:p>
            <a:pPr lvl="2"/>
            <a:endParaRPr lang="en-US" dirty="0"/>
          </a:p>
        </p:txBody>
      </p:sp>
    </p:spTree>
    <p:extLst>
      <p:ext uri="{BB962C8B-B14F-4D97-AF65-F5344CB8AC3E}">
        <p14:creationId xmlns:p14="http://schemas.microsoft.com/office/powerpoint/2010/main" val="59781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33532" y="165022"/>
            <a:ext cx="10902950" cy="540876"/>
          </a:xfrm>
        </p:spPr>
        <p:txBody>
          <a:bodyPr/>
          <a:lstStyle/>
          <a:p>
            <a:r>
              <a:rPr lang="en-US" dirty="0"/>
              <a:t>Disclosure Form</a:t>
            </a:r>
          </a:p>
        </p:txBody>
      </p:sp>
      <p:pic>
        <p:nvPicPr>
          <p:cNvPr id="13" name="Picture 12">
            <a:extLst>
              <a:ext uri="{FF2B5EF4-FFF2-40B4-BE49-F238E27FC236}">
                <a16:creationId xmlns:a16="http://schemas.microsoft.com/office/drawing/2014/main" id="{B37C4420-CD49-4A77-883E-87CFF7063EE6}"/>
              </a:ext>
            </a:extLst>
          </p:cNvPr>
          <p:cNvPicPr>
            <a:picLocks noChangeAspect="1"/>
          </p:cNvPicPr>
          <p:nvPr/>
        </p:nvPicPr>
        <p:blipFill>
          <a:blip r:embed="rId3"/>
          <a:srcRect/>
          <a:stretch/>
        </p:blipFill>
        <p:spPr>
          <a:xfrm>
            <a:off x="7782382" y="1019763"/>
            <a:ext cx="4409618" cy="5121587"/>
          </a:xfrm>
          <a:prstGeom prst="rect">
            <a:avLst/>
          </a:prstGeom>
        </p:spPr>
      </p:pic>
      <p:pic>
        <p:nvPicPr>
          <p:cNvPr id="15" name="Picture 14">
            <a:extLst>
              <a:ext uri="{FF2B5EF4-FFF2-40B4-BE49-F238E27FC236}">
                <a16:creationId xmlns:a16="http://schemas.microsoft.com/office/drawing/2014/main" id="{67F75019-88D0-4F76-BB46-4AEB89FEBB7B}"/>
              </a:ext>
            </a:extLst>
          </p:cNvPr>
          <p:cNvPicPr>
            <a:picLocks noChangeAspect="1"/>
          </p:cNvPicPr>
          <p:nvPr/>
        </p:nvPicPr>
        <p:blipFill>
          <a:blip r:embed="rId4"/>
          <a:stretch>
            <a:fillRect/>
          </a:stretch>
        </p:blipFill>
        <p:spPr>
          <a:xfrm>
            <a:off x="0" y="1019763"/>
            <a:ext cx="4445814" cy="5206372"/>
          </a:xfrm>
          <a:prstGeom prst="rect">
            <a:avLst/>
          </a:prstGeom>
        </p:spPr>
      </p:pic>
      <p:sp>
        <p:nvSpPr>
          <p:cNvPr id="16" name="TextBox 15">
            <a:extLst>
              <a:ext uri="{FF2B5EF4-FFF2-40B4-BE49-F238E27FC236}">
                <a16:creationId xmlns:a16="http://schemas.microsoft.com/office/drawing/2014/main" id="{25216DAF-6F5E-4BD6-A128-28E60D38B614}"/>
              </a:ext>
            </a:extLst>
          </p:cNvPr>
          <p:cNvSpPr txBox="1"/>
          <p:nvPr/>
        </p:nvSpPr>
        <p:spPr>
          <a:xfrm>
            <a:off x="4752966" y="1441395"/>
            <a:ext cx="2686067" cy="325557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On Page 1 the Speakers should list all financial relationships with ineligible companies</a:t>
            </a:r>
          </a:p>
          <a:p>
            <a:pPr marL="285750" indent="-285750">
              <a:lnSpc>
                <a:spcPct val="107000"/>
              </a:lnSpc>
              <a:buFont typeface="Arial" panose="020B0604020202020204" pitchFamily="34" charset="0"/>
              <a:buChar char="•"/>
            </a:pPr>
            <a:r>
              <a:rPr lang="en-US" sz="2000" dirty="0">
                <a:cs typeface="Times New Roman" panose="02020603050405020304" pitchFamily="18" charset="0"/>
              </a:rPr>
              <a:t>Page 2 was updated to align with the </a:t>
            </a:r>
            <a:r>
              <a:rPr lang="en-US" sz="2000" i="1" dirty="0">
                <a:cs typeface="Times New Roman" panose="02020603050405020304" pitchFamily="18" charset="0"/>
              </a:rPr>
              <a:t>ACCME Standards for Integrity and Independence </a:t>
            </a:r>
          </a:p>
        </p:txBody>
      </p:sp>
    </p:spTree>
    <p:extLst>
      <p:ext uri="{BB962C8B-B14F-4D97-AF65-F5344CB8AC3E}">
        <p14:creationId xmlns:p14="http://schemas.microsoft.com/office/powerpoint/2010/main" val="3684798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63326" y="152921"/>
            <a:ext cx="10902950" cy="956516"/>
          </a:xfrm>
        </p:spPr>
        <p:txBody>
          <a:bodyPr/>
          <a:lstStyle/>
          <a:p>
            <a:r>
              <a:rPr lang="en-US" dirty="0"/>
              <a:t>Mitigation Form</a:t>
            </a:r>
          </a:p>
        </p:txBody>
      </p:sp>
      <p:pic>
        <p:nvPicPr>
          <p:cNvPr id="4" name="Picture 3">
            <a:extLst>
              <a:ext uri="{FF2B5EF4-FFF2-40B4-BE49-F238E27FC236}">
                <a16:creationId xmlns:a16="http://schemas.microsoft.com/office/drawing/2014/main" id="{22A937EA-6F98-4392-97FE-F81DDF8CF9D4}"/>
              </a:ext>
            </a:extLst>
          </p:cNvPr>
          <p:cNvPicPr>
            <a:picLocks noChangeAspect="1"/>
          </p:cNvPicPr>
          <p:nvPr/>
        </p:nvPicPr>
        <p:blipFill>
          <a:blip r:embed="rId3"/>
          <a:stretch>
            <a:fillRect/>
          </a:stretch>
        </p:blipFill>
        <p:spPr>
          <a:xfrm>
            <a:off x="5435030" y="102064"/>
            <a:ext cx="6666486" cy="6500423"/>
          </a:xfrm>
          <a:prstGeom prst="rect">
            <a:avLst/>
          </a:prstGeom>
        </p:spPr>
      </p:pic>
      <p:sp>
        <p:nvSpPr>
          <p:cNvPr id="3" name="TextBox 2">
            <a:extLst>
              <a:ext uri="{FF2B5EF4-FFF2-40B4-BE49-F238E27FC236}">
                <a16:creationId xmlns:a16="http://schemas.microsoft.com/office/drawing/2014/main" id="{4E832E8F-58D6-8E2A-8B7B-9EA1F0077538}"/>
              </a:ext>
            </a:extLst>
          </p:cNvPr>
          <p:cNvSpPr txBox="1"/>
          <p:nvPr/>
        </p:nvSpPr>
        <p:spPr>
          <a:xfrm>
            <a:off x="194208" y="631179"/>
            <a:ext cx="5810081" cy="480131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Must be completed by a planner with </a:t>
            </a:r>
            <a:r>
              <a:rPr lang="en-US" u="sng" dirty="0"/>
              <a:t>no</a:t>
            </a:r>
            <a:r>
              <a:rPr lang="en-US" dirty="0"/>
              <a:t> financial relationships</a:t>
            </a:r>
          </a:p>
          <a:p>
            <a:pPr marL="742950" lvl="1" indent="-285750">
              <a:buFont typeface="Courier New" panose="02070309020205020404" pitchFamily="49" charset="0"/>
              <a:buChar char="o"/>
            </a:pPr>
            <a:r>
              <a:rPr lang="en-US" dirty="0"/>
              <a:t>All series must have a minimum of 1 planner with nothing to disclose.</a:t>
            </a:r>
          </a:p>
          <a:p>
            <a:pPr marL="742950" lvl="1" indent="-285750">
              <a:buFont typeface="Courier New" panose="02070309020205020404" pitchFamily="49" charset="0"/>
              <a:buChar char="o"/>
            </a:pPr>
            <a:r>
              <a:rPr lang="en-US" dirty="0"/>
              <a:t>The person who has the financial relationship(s) cannot complete their own mitigation form</a:t>
            </a:r>
          </a:p>
          <a:p>
            <a:pPr marL="285750" indent="-285750">
              <a:buFont typeface="Arial" panose="020B0604020202020204" pitchFamily="34" charset="0"/>
              <a:buChar char="•"/>
            </a:pPr>
            <a:r>
              <a:rPr lang="en-US" dirty="0"/>
              <a:t>List the ineligible companies related to the presentation</a:t>
            </a:r>
          </a:p>
          <a:p>
            <a:pPr marL="285750" indent="-285750">
              <a:buFont typeface="Arial" panose="020B0604020202020204" pitchFamily="34" charset="0"/>
              <a:buChar char="•"/>
            </a:pPr>
            <a:r>
              <a:rPr lang="en-US" dirty="0"/>
              <a:t>Left side of the chart is to be completed for planners </a:t>
            </a:r>
          </a:p>
          <a:p>
            <a:pPr marL="285750" indent="-285750">
              <a:buFont typeface="Arial" panose="020B0604020202020204" pitchFamily="34" charset="0"/>
              <a:buChar char="•"/>
            </a:pPr>
            <a:r>
              <a:rPr lang="en-US" dirty="0"/>
              <a:t>Right side of the chart is to be completed for speakers</a:t>
            </a:r>
          </a:p>
          <a:p>
            <a:pPr marL="285750" indent="-285750">
              <a:buFont typeface="Arial" panose="020B0604020202020204" pitchFamily="34" charset="0"/>
              <a:buChar char="•"/>
            </a:pPr>
            <a:r>
              <a:rPr lang="en-US" dirty="0"/>
              <a:t>For speakers: attestation is only acceptable as a mitigation strategy if there is no presentation to be peer reviewed </a:t>
            </a:r>
          </a:p>
          <a:p>
            <a:pPr marL="742950" lvl="1" indent="-285750">
              <a:buFont typeface="Courier New" panose="02070309020205020404" pitchFamily="49" charset="0"/>
              <a:buChar char="o"/>
            </a:pPr>
            <a:r>
              <a:rPr lang="en-US" dirty="0"/>
              <a:t>Examples: case conferences, journal clubs, etc.</a:t>
            </a:r>
          </a:p>
          <a:p>
            <a:pPr marL="742950" lvl="1" indent="-285750">
              <a:buFont typeface="Courier New" panose="02070309020205020404" pitchFamily="49" charset="0"/>
              <a:buChar char="o"/>
            </a:pPr>
            <a:r>
              <a:rPr lang="en-US" dirty="0"/>
              <a:t>If attestation is chosen as the mitigation strategy, the speaker will need to complete a separate attestation form </a:t>
            </a:r>
            <a:r>
              <a:rPr lang="en-US" u="sng" dirty="0"/>
              <a:t>after</a:t>
            </a:r>
            <a:r>
              <a:rPr lang="en-US" dirty="0"/>
              <a:t> the mitigation form is completed/signed</a:t>
            </a:r>
          </a:p>
        </p:txBody>
      </p:sp>
    </p:spTree>
    <p:extLst>
      <p:ext uri="{BB962C8B-B14F-4D97-AF65-F5344CB8AC3E}">
        <p14:creationId xmlns:p14="http://schemas.microsoft.com/office/powerpoint/2010/main" val="2784413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1532812" y="894944"/>
            <a:ext cx="7053975" cy="2231434"/>
          </a:xfrm>
          <a:prstGeom prst="rect">
            <a:avLst/>
          </a:prstGeom>
        </p:spPr>
      </p:pic>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3"/>
          <a:stretch>
            <a:fillRect/>
          </a:stretch>
        </p:blipFill>
        <p:spPr>
          <a:xfrm>
            <a:off x="3343145" y="2949924"/>
            <a:ext cx="6915280" cy="3624609"/>
          </a:xfrm>
          <a:prstGeom prst="rect">
            <a:avLst/>
          </a:prstGeom>
        </p:spPr>
      </p:pic>
    </p:spTree>
    <p:extLst>
      <p:ext uri="{BB962C8B-B14F-4D97-AF65-F5344CB8AC3E}">
        <p14:creationId xmlns:p14="http://schemas.microsoft.com/office/powerpoint/2010/main" val="3076816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Speaker Attestation Form</a:t>
            </a:r>
          </a:p>
        </p:txBody>
      </p:sp>
      <p:pic>
        <p:nvPicPr>
          <p:cNvPr id="5" name="Picture 4">
            <a:extLst>
              <a:ext uri="{FF2B5EF4-FFF2-40B4-BE49-F238E27FC236}">
                <a16:creationId xmlns:a16="http://schemas.microsoft.com/office/drawing/2014/main" id="{62627F7F-09D8-4C68-B431-BDE3551BBE0F}"/>
              </a:ext>
            </a:extLst>
          </p:cNvPr>
          <p:cNvPicPr>
            <a:picLocks noChangeAspect="1"/>
          </p:cNvPicPr>
          <p:nvPr/>
        </p:nvPicPr>
        <p:blipFill>
          <a:blip r:embed="rId2"/>
          <a:stretch>
            <a:fillRect/>
          </a:stretch>
        </p:blipFill>
        <p:spPr>
          <a:xfrm>
            <a:off x="1615439" y="1926741"/>
            <a:ext cx="8317251" cy="4821899"/>
          </a:xfrm>
          <a:prstGeom prst="rect">
            <a:avLst/>
          </a:prstGeom>
        </p:spPr>
      </p:pic>
      <p:sp>
        <p:nvSpPr>
          <p:cNvPr id="7" name="TextBox 6">
            <a:extLst>
              <a:ext uri="{FF2B5EF4-FFF2-40B4-BE49-F238E27FC236}">
                <a16:creationId xmlns:a16="http://schemas.microsoft.com/office/drawing/2014/main" id="{DB18786F-DD41-4106-84D5-77B33886D63F}"/>
              </a:ext>
            </a:extLst>
          </p:cNvPr>
          <p:cNvSpPr txBox="1"/>
          <p:nvPr/>
        </p:nvSpPr>
        <p:spPr>
          <a:xfrm>
            <a:off x="480841" y="852120"/>
            <a:ext cx="10702973" cy="923330"/>
          </a:xfrm>
          <a:prstGeom prst="rect">
            <a:avLst/>
          </a:prstGeom>
          <a:noFill/>
        </p:spPr>
        <p:txBody>
          <a:bodyPr wrap="square">
            <a:spAutoFit/>
          </a:bodyPr>
          <a:lstStyle/>
          <a:p>
            <a:pPr marL="285750" indent="-285750">
              <a:buFont typeface="Arial" panose="020B0604020202020204" pitchFamily="34" charset="0"/>
              <a:buChar char="•"/>
            </a:pPr>
            <a:r>
              <a:rPr lang="en-US" dirty="0"/>
              <a:t>Attestation is only acceptable as a mitigation strategy if there is no presentation to be peer reviewed</a:t>
            </a:r>
          </a:p>
          <a:p>
            <a:pPr marL="742950" lvl="1" indent="-285750">
              <a:buFont typeface="Arial" panose="020B0604020202020204" pitchFamily="34" charset="0"/>
              <a:buChar char="•"/>
            </a:pPr>
            <a:r>
              <a:rPr lang="en-US" dirty="0"/>
              <a:t>Examples: case conferences, journal clubs, etc.</a:t>
            </a:r>
          </a:p>
          <a:p>
            <a:pPr marL="285750" indent="-285750">
              <a:buFont typeface="Arial" panose="020B0604020202020204" pitchFamily="34" charset="0"/>
              <a:buChar char="•"/>
            </a:pPr>
            <a:r>
              <a:rPr lang="en-US" dirty="0"/>
              <a:t>This form must be completed by the speaker </a:t>
            </a:r>
            <a:r>
              <a:rPr lang="en-US" b="1" u="sng" dirty="0"/>
              <a:t>after</a:t>
            </a:r>
            <a:r>
              <a:rPr lang="en-US" b="1" dirty="0"/>
              <a:t> </a:t>
            </a:r>
            <a:r>
              <a:rPr lang="en-US" dirty="0"/>
              <a:t>the course director/planner reviews the disclosure form</a:t>
            </a:r>
          </a:p>
        </p:txBody>
      </p:sp>
    </p:spTree>
    <p:extLst>
      <p:ext uri="{BB962C8B-B14F-4D97-AF65-F5344CB8AC3E}">
        <p14:creationId xmlns:p14="http://schemas.microsoft.com/office/powerpoint/2010/main" val="3863834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Systemwide Access to In-Hospital Series</a:t>
            </a:r>
          </a:p>
        </p:txBody>
      </p:sp>
      <p:sp>
        <p:nvSpPr>
          <p:cNvPr id="3" name="Content Placeholder 2">
            <a:extLst>
              <a:ext uri="{FF2B5EF4-FFF2-40B4-BE49-F238E27FC236}">
                <a16:creationId xmlns:a16="http://schemas.microsoft.com/office/drawing/2014/main" id="{7A196749-40B9-CA3F-6FA2-A5AA626EF1AD}"/>
              </a:ext>
            </a:extLst>
          </p:cNvPr>
          <p:cNvSpPr>
            <a:spLocks noGrp="1"/>
          </p:cNvSpPr>
          <p:nvPr>
            <p:ph idx="1"/>
          </p:nvPr>
        </p:nvSpPr>
        <p:spPr>
          <a:xfrm>
            <a:off x="641350" y="1458619"/>
            <a:ext cx="9961336" cy="1709928"/>
          </a:xfrm>
        </p:spPr>
        <p:txBody>
          <a:bodyPr/>
          <a:lstStyle/>
          <a:p>
            <a:r>
              <a:rPr lang="en-US" sz="2400" b="1" dirty="0"/>
              <a:t>Goal: Any MGB clinician will have all the information they need to easily participate in any MGB in-hospital series.</a:t>
            </a:r>
            <a:br>
              <a:rPr lang="en-US" b="1" dirty="0"/>
            </a:br>
            <a:r>
              <a:rPr lang="en-US" i="1" dirty="0"/>
              <a:t>Confidential series and sessions such as departmental M&amp;Ms &amp; Tumor Boards are excluded.</a:t>
            </a:r>
          </a:p>
          <a:p>
            <a:pPr marL="804863" lvl="1" indent="-342900"/>
            <a:endParaRPr lang="en-US" dirty="0"/>
          </a:p>
          <a:p>
            <a:pPr lvl="1" indent="0">
              <a:buNone/>
            </a:pPr>
            <a:endParaRPr lang="en-US" dirty="0"/>
          </a:p>
          <a:p>
            <a:endParaRPr lang="en-US" dirty="0"/>
          </a:p>
        </p:txBody>
      </p:sp>
      <p:sp>
        <p:nvSpPr>
          <p:cNvPr id="5" name="Content Placeholder 2">
            <a:extLst>
              <a:ext uri="{FF2B5EF4-FFF2-40B4-BE49-F238E27FC236}">
                <a16:creationId xmlns:a16="http://schemas.microsoft.com/office/drawing/2014/main" id="{2B48C66C-95AB-417F-7B3A-BB32BCE761BB}"/>
              </a:ext>
            </a:extLst>
          </p:cNvPr>
          <p:cNvSpPr txBox="1">
            <a:spLocks/>
          </p:cNvSpPr>
          <p:nvPr/>
        </p:nvSpPr>
        <p:spPr>
          <a:xfrm>
            <a:off x="641350" y="2897312"/>
            <a:ext cx="10902950" cy="32261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We will provide information about MGB series via:</a:t>
            </a:r>
          </a:p>
          <a:p>
            <a:pPr marL="342900" indent="-342900">
              <a:buFont typeface="Arial" panose="020B0604020202020204" pitchFamily="34" charset="0"/>
              <a:buChar char="•"/>
            </a:pPr>
            <a:r>
              <a:rPr lang="en-US" dirty="0"/>
              <a:t>A web page on Vitals that all MGB clinicians can easily access</a:t>
            </a:r>
          </a:p>
          <a:p>
            <a:pPr marL="342900" indent="-342900">
              <a:buFont typeface="Arial" panose="020B0604020202020204" pitchFamily="34" charset="0"/>
              <a:buChar char="•"/>
            </a:pPr>
            <a:r>
              <a:rPr lang="en-US" dirty="0"/>
              <a:t>Regular communications to MGB clinicians throughout the system, so that they know what educational opportunities are available to them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are doing this at the request of Dr. David Roberts, President of the Community Hospitals, Dr. Kevin Tucker, VP of Education, Mass General Brigham, and the Chief Academic Office Leadership</a:t>
            </a:r>
          </a:p>
          <a:p>
            <a:pPr marL="342900" indent="-342900">
              <a:buFont typeface="Arial" panose="020B0604020202020204" pitchFamily="34" charset="0"/>
              <a:buChar char="•"/>
            </a:pPr>
            <a:r>
              <a:rPr lang="en-US" dirty="0"/>
              <a:t>Communications from leadership to department chiefs is also taking place</a:t>
            </a:r>
          </a:p>
        </p:txBody>
      </p:sp>
    </p:spTree>
    <p:extLst>
      <p:ext uri="{BB962C8B-B14F-4D97-AF65-F5344CB8AC3E}">
        <p14:creationId xmlns:p14="http://schemas.microsoft.com/office/powerpoint/2010/main" val="141082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Vitals Site is Live!</a:t>
            </a:r>
          </a:p>
        </p:txBody>
      </p:sp>
      <p:pic>
        <p:nvPicPr>
          <p:cNvPr id="13" name="Picture 12">
            <a:extLst>
              <a:ext uri="{FF2B5EF4-FFF2-40B4-BE49-F238E27FC236}">
                <a16:creationId xmlns:a16="http://schemas.microsoft.com/office/drawing/2014/main" id="{9354DE3E-403C-4101-A206-4C43D868AC40}"/>
              </a:ext>
            </a:extLst>
          </p:cNvPr>
          <p:cNvPicPr>
            <a:picLocks noChangeAspect="1"/>
          </p:cNvPicPr>
          <p:nvPr/>
        </p:nvPicPr>
        <p:blipFill rotWithShape="1">
          <a:blip r:embed="rId3"/>
          <a:srcRect b="7013"/>
          <a:stretch/>
        </p:blipFill>
        <p:spPr>
          <a:xfrm>
            <a:off x="892631" y="1704981"/>
            <a:ext cx="4181922" cy="3804471"/>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8DFD3ED-5BBA-10E4-535C-98BDEDEEDE5E}"/>
              </a:ext>
            </a:extLst>
          </p:cNvPr>
          <p:cNvSpPr txBox="1"/>
          <p:nvPr/>
        </p:nvSpPr>
        <p:spPr>
          <a:xfrm>
            <a:off x="2980767" y="5964793"/>
            <a:ext cx="6097280" cy="369332"/>
          </a:xfrm>
          <a:prstGeom prst="rect">
            <a:avLst/>
          </a:prstGeom>
          <a:noFill/>
        </p:spPr>
        <p:txBody>
          <a:bodyPr wrap="square">
            <a:spAutoFit/>
          </a:bodyPr>
          <a:lstStyle/>
          <a:p>
            <a:pPr marL="0" lvl="2"/>
            <a:r>
              <a:rPr lang="en-US" dirty="0">
                <a:hlinkClick r:id="rId4"/>
              </a:rPr>
              <a:t>Systemwide Grand Rounds - Home (sharepoint.com)</a:t>
            </a:r>
            <a:endParaRPr lang="en-US" dirty="0"/>
          </a:p>
        </p:txBody>
      </p:sp>
      <p:pic>
        <p:nvPicPr>
          <p:cNvPr id="6" name="Picture 5">
            <a:extLst>
              <a:ext uri="{FF2B5EF4-FFF2-40B4-BE49-F238E27FC236}">
                <a16:creationId xmlns:a16="http://schemas.microsoft.com/office/drawing/2014/main" id="{168B96B1-DB76-9BF6-EDD6-200509B326F4}"/>
              </a:ext>
            </a:extLst>
          </p:cNvPr>
          <p:cNvPicPr>
            <a:picLocks noChangeAspect="1"/>
          </p:cNvPicPr>
          <p:nvPr/>
        </p:nvPicPr>
        <p:blipFill>
          <a:blip r:embed="rId5"/>
          <a:stretch>
            <a:fillRect/>
          </a:stretch>
        </p:blipFill>
        <p:spPr>
          <a:xfrm>
            <a:off x="5524527" y="152282"/>
            <a:ext cx="4893180" cy="45580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171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7222-80A9-96D2-810E-E01B37C62D0F}"/>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4ADA8AB2-EA59-6482-BA6D-C66844F17711}"/>
              </a:ext>
            </a:extLst>
          </p:cNvPr>
          <p:cNvSpPr>
            <a:spLocks noGrp="1"/>
          </p:cNvSpPr>
          <p:nvPr>
            <p:ph idx="1"/>
          </p:nvPr>
        </p:nvSpPr>
        <p:spPr>
          <a:xfrm>
            <a:off x="641350" y="1231393"/>
            <a:ext cx="10902950" cy="1851442"/>
          </a:xfrm>
        </p:spPr>
        <p:txBody>
          <a:bodyPr/>
          <a:lstStyle/>
          <a:p>
            <a:r>
              <a:rPr lang="en-US" b="1" dirty="0"/>
              <a:t>Explore Automation &amp; Site Functionality</a:t>
            </a:r>
          </a:p>
          <a:p>
            <a:pPr marL="342900" indent="-342900">
              <a:buFont typeface="Arial" panose="020B0604020202020204" pitchFamily="34" charset="0"/>
              <a:buChar char="•"/>
            </a:pPr>
            <a:r>
              <a:rPr lang="en-US" dirty="0"/>
              <a:t>Feedback from users:</a:t>
            </a:r>
          </a:p>
          <a:p>
            <a:pPr marL="804863" lvl="1" indent="-342900"/>
            <a:r>
              <a:rPr lang="en-US" dirty="0"/>
              <a:t>Improve filtering and search functionality on the Vitals site</a:t>
            </a:r>
          </a:p>
          <a:p>
            <a:pPr marL="342900" indent="-342900">
              <a:buFont typeface="Arial" panose="020B0604020202020204" pitchFamily="34" charset="0"/>
              <a:buChar char="•"/>
            </a:pPr>
            <a:r>
              <a:rPr lang="en-US" dirty="0"/>
              <a:t>Feedback from staff:</a:t>
            </a:r>
          </a:p>
          <a:p>
            <a:pPr marL="804863" lvl="1" indent="-342900"/>
            <a:r>
              <a:rPr lang="en-US" dirty="0"/>
              <a:t>Much of the process for getting information from departments onto Vitals is manual</a:t>
            </a:r>
          </a:p>
          <a:p>
            <a:pPr marL="804863" lvl="1" indent="-342900"/>
            <a:r>
              <a:rPr lang="en-US" dirty="0"/>
              <a:t>Long-term, manual is not ideal</a:t>
            </a:r>
          </a:p>
          <a:p>
            <a:pPr marL="804863" lvl="1" indent="-342900"/>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22938580-B80C-D619-999F-FA663AE30377}"/>
              </a:ext>
            </a:extLst>
          </p:cNvPr>
          <p:cNvSpPr txBox="1">
            <a:spLocks/>
          </p:cNvSpPr>
          <p:nvPr/>
        </p:nvSpPr>
        <p:spPr>
          <a:xfrm>
            <a:off x="644525" y="3370218"/>
            <a:ext cx="10902950" cy="65796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Archived Recordings</a:t>
            </a:r>
          </a:p>
          <a:p>
            <a:pPr marL="342900" indent="-342900">
              <a:buFont typeface="Arial" panose="020B0604020202020204" pitchFamily="34" charset="0"/>
              <a:buChar char="•"/>
            </a:pPr>
            <a:r>
              <a:rPr lang="en-US" dirty="0"/>
              <a:t>Problems to Solve: Technical, Financial, Operational, Legal</a:t>
            </a:r>
          </a:p>
          <a:p>
            <a:pPr lvl="1" indent="0">
              <a:buFont typeface="Arial" panose="020B0604020202020204" pitchFamily="34" charset="0"/>
              <a:buNone/>
            </a:pPr>
            <a:endParaRPr lang="en-US" dirty="0"/>
          </a:p>
          <a:p>
            <a:pPr marL="804863" lvl="1" indent="-342900"/>
            <a:endParaRPr lang="en-US" dirty="0"/>
          </a:p>
          <a:p>
            <a:pPr algn="r"/>
            <a:endParaRPr lang="en-US" dirty="0"/>
          </a:p>
          <a:p>
            <a:endParaRPr lang="en-US" dirty="0"/>
          </a:p>
          <a:p>
            <a:endParaRPr lang="en-US" dirty="0"/>
          </a:p>
        </p:txBody>
      </p:sp>
      <p:sp>
        <p:nvSpPr>
          <p:cNvPr id="5" name="Content Placeholder 2">
            <a:extLst>
              <a:ext uri="{FF2B5EF4-FFF2-40B4-BE49-F238E27FC236}">
                <a16:creationId xmlns:a16="http://schemas.microsoft.com/office/drawing/2014/main" id="{7D91F765-534D-4F98-2F50-BC156C11DEF1}"/>
              </a:ext>
            </a:extLst>
          </p:cNvPr>
          <p:cNvSpPr txBox="1">
            <a:spLocks/>
          </p:cNvSpPr>
          <p:nvPr/>
        </p:nvSpPr>
        <p:spPr>
          <a:xfrm>
            <a:off x="644525" y="4427303"/>
            <a:ext cx="10902950" cy="10053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Impact Assessment</a:t>
            </a:r>
            <a:endParaRPr lang="en-US" dirty="0"/>
          </a:p>
          <a:p>
            <a:pPr marL="342900" indent="-342900">
              <a:buFont typeface="Arial" panose="020B0604020202020204" pitchFamily="34" charset="0"/>
              <a:buChar char="•"/>
            </a:pPr>
            <a:r>
              <a:rPr lang="en-US" dirty="0"/>
              <a:t>Short term measures: Attendance, engagement, satisfaction</a:t>
            </a:r>
          </a:p>
          <a:p>
            <a:pPr marL="342900" indent="-342900">
              <a:buFont typeface="Arial" panose="020B0604020202020204" pitchFamily="34" charset="0"/>
              <a:buChar char="•"/>
            </a:pPr>
            <a:r>
              <a:rPr lang="en-US" dirty="0"/>
              <a:t>Long term: Improvements in knowledge, competence, performance, outcomes</a:t>
            </a:r>
          </a:p>
          <a:p>
            <a:pPr marL="804863" lvl="1" indent="-342900"/>
            <a:endParaRPr lang="en-US" dirty="0"/>
          </a:p>
          <a:p>
            <a:endParaRPr lang="en-US" dirty="0"/>
          </a:p>
          <a:p>
            <a:endParaRPr lang="en-US" dirty="0"/>
          </a:p>
          <a:p>
            <a:endParaRPr lang="en-US" dirty="0"/>
          </a:p>
        </p:txBody>
      </p:sp>
    </p:spTree>
    <p:extLst>
      <p:ext uri="{BB962C8B-B14F-4D97-AF65-F5344CB8AC3E}">
        <p14:creationId xmlns:p14="http://schemas.microsoft.com/office/powerpoint/2010/main" val="241398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4148-C792-52E6-7112-B4A4D864FA3E}"/>
              </a:ext>
            </a:extLst>
          </p:cNvPr>
          <p:cNvSpPr>
            <a:spLocks noGrp="1"/>
          </p:cNvSpPr>
          <p:nvPr>
            <p:ph type="title"/>
          </p:nvPr>
        </p:nvSpPr>
        <p:spPr/>
        <p:txBody>
          <a:bodyPr/>
          <a:lstStyle/>
          <a:p>
            <a:r>
              <a:rPr lang="en-US" dirty="0"/>
              <a:t>What We Need from Series Directors and Coordinators</a:t>
            </a:r>
          </a:p>
        </p:txBody>
      </p:sp>
      <p:sp>
        <p:nvSpPr>
          <p:cNvPr id="3" name="Content Placeholder 2">
            <a:extLst>
              <a:ext uri="{FF2B5EF4-FFF2-40B4-BE49-F238E27FC236}">
                <a16:creationId xmlns:a16="http://schemas.microsoft.com/office/drawing/2014/main" id="{48CAB4A1-0B0D-BCA1-162F-56E3E8D63AF9}"/>
              </a:ext>
            </a:extLst>
          </p:cNvPr>
          <p:cNvSpPr>
            <a:spLocks noGrp="1"/>
          </p:cNvSpPr>
          <p:nvPr>
            <p:ph idx="1"/>
          </p:nvPr>
        </p:nvSpPr>
        <p:spPr>
          <a:xfrm>
            <a:off x="647700" y="1208248"/>
            <a:ext cx="11174186" cy="5246980"/>
          </a:xfrm>
        </p:spPr>
        <p:txBody>
          <a:bodyPr/>
          <a:lstStyle/>
          <a:p>
            <a:r>
              <a:rPr lang="en-US" b="1" dirty="0"/>
              <a:t>Required for all sessions:</a:t>
            </a:r>
          </a:p>
          <a:p>
            <a:pPr marL="342900" indent="-342900">
              <a:buFont typeface="Arial" panose="020B0604020202020204" pitchFamily="34" charset="0"/>
              <a:buChar char="•"/>
            </a:pPr>
            <a:r>
              <a:rPr lang="en-US" dirty="0"/>
              <a:t>Meeting link to participate (we recommend using one link for the series)</a:t>
            </a:r>
          </a:p>
          <a:p>
            <a:pPr marL="804863" lvl="1" indent="-342900"/>
            <a:r>
              <a:rPr lang="en-US" dirty="0"/>
              <a:t>Put in the body text of the session</a:t>
            </a:r>
          </a:p>
          <a:p>
            <a:pPr marL="804863" lvl="1" indent="-342900"/>
            <a:r>
              <a:rPr lang="en-US" dirty="0"/>
              <a:t>If you are using one link for the series, send to us by email as soon as it’s available: </a:t>
            </a:r>
            <a:r>
              <a:rPr lang="en-US" sz="2000" i="1" dirty="0">
                <a:hlinkClick r:id="rId3"/>
              </a:rPr>
              <a:t>mgbcpd@mgb.org</a:t>
            </a:r>
            <a:r>
              <a:rPr lang="en-US" dirty="0"/>
              <a:t>. The link is required for admin access to the series website.</a:t>
            </a:r>
          </a:p>
          <a:p>
            <a:pPr marL="342900" indent="-342900">
              <a:buFont typeface="Arial" panose="020B0604020202020204" pitchFamily="34" charset="0"/>
              <a:buChar char="•"/>
            </a:pPr>
            <a:r>
              <a:rPr lang="en-US" dirty="0"/>
              <a:t>Session topic and speakers</a:t>
            </a:r>
          </a:p>
          <a:p>
            <a:pPr marL="804863" lvl="1" indent="-342900"/>
            <a:r>
              <a:rPr lang="en-US" dirty="0"/>
              <a:t>Please put the session topic in the title of the session. </a:t>
            </a:r>
          </a:p>
          <a:p>
            <a:pPr marL="1031875" lvl="2" indent="-342900"/>
            <a:r>
              <a:rPr lang="en-US" dirty="0"/>
              <a:t>Providing this information up-front will make things easier for you at check-in time</a:t>
            </a:r>
          </a:p>
          <a:p>
            <a:pPr marL="1031875" lvl="2" indent="-342900"/>
            <a:r>
              <a:rPr lang="en-US" dirty="0"/>
              <a:t>For sessions with “surprise cases” – put something generic in the title</a:t>
            </a:r>
          </a:p>
          <a:p>
            <a:endParaRPr lang="en-US" dirty="0"/>
          </a:p>
          <a:p>
            <a:r>
              <a:rPr lang="en-US" b="1" dirty="0"/>
              <a:t>Note about confidential sessions:</a:t>
            </a:r>
          </a:p>
          <a:p>
            <a:pPr marL="457200" indent="-457200">
              <a:buFont typeface="Arial" panose="020B0604020202020204" pitchFamily="34" charset="0"/>
              <a:buChar char="•"/>
            </a:pPr>
            <a:r>
              <a:rPr lang="en-US" dirty="0"/>
              <a:t>We recognize your series may have sessions that are meant only for your department. For these sessions, we ask that you put “DEPARTMENT ONLY” in the session title. Also, don’t list the Zoom link or use a distinct Zoom link. Examples include:</a:t>
            </a:r>
          </a:p>
          <a:p>
            <a:pPr marL="919163" lvl="1" indent="-457200"/>
            <a:r>
              <a:rPr lang="en-US" dirty="0"/>
              <a:t>Department meetings</a:t>
            </a:r>
          </a:p>
          <a:p>
            <a:pPr marL="919163" lvl="1" indent="-457200"/>
            <a:r>
              <a:rPr lang="en-US" dirty="0"/>
              <a:t>Sessions designed for department only (for example, sessions that involve discussions about professional challenges and career issues)</a:t>
            </a:r>
          </a:p>
          <a:p>
            <a:endParaRPr lang="en-US" dirty="0"/>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4213125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5751</TotalTime>
  <Words>2908</Words>
  <Application>Microsoft Office PowerPoint</Application>
  <PresentationFormat>Widescreen</PresentationFormat>
  <Paragraphs>447</Paragraphs>
  <Slides>54</Slides>
  <Notes>45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8" baseType="lpstr">
      <vt:lpstr>-apple-system</vt:lpstr>
      <vt:lpstr>Arial</vt:lpstr>
      <vt:lpstr>Calibri</vt:lpstr>
      <vt:lpstr>Cambria</vt:lpstr>
      <vt:lpstr>Courier New</vt:lpstr>
      <vt:lpstr>Georgia</vt:lpstr>
      <vt:lpstr>Symbol</vt:lpstr>
      <vt:lpstr>System Font Regular</vt:lpstr>
      <vt:lpstr>Times New Roman</vt:lpstr>
      <vt:lpstr>TwitterChirp</vt:lpstr>
      <vt:lpstr>Wingdings</vt:lpstr>
      <vt:lpstr>MGB_standard_template_082020</vt:lpstr>
      <vt:lpstr>1_MGB_standard_template_082020</vt:lpstr>
      <vt:lpstr>think-cell Slide</vt:lpstr>
      <vt:lpstr>In-Hospital Series  Back-to-Basics &amp; Reporting Training Webinar </vt:lpstr>
      <vt:lpstr>Agenda</vt:lpstr>
      <vt:lpstr>Important Dates</vt:lpstr>
      <vt:lpstr>PowerPoint Presentation</vt:lpstr>
      <vt:lpstr>Joint Accreditation</vt:lpstr>
      <vt:lpstr>Systemwide Access to In-Hospital Series</vt:lpstr>
      <vt:lpstr>Vitals Site is Live!</vt:lpstr>
      <vt:lpstr>What’s Next</vt:lpstr>
      <vt:lpstr>What We Need from Series Directors and Coordinators</vt:lpstr>
      <vt:lpstr>Approval and Access to the Series</vt:lpstr>
      <vt:lpstr>Now what – Flowchart overview</vt:lpstr>
      <vt:lpstr>Flowchart Create Session</vt:lpstr>
      <vt:lpstr>How to create a new session:</vt:lpstr>
      <vt:lpstr>Steps to Create the Session</vt:lpstr>
      <vt:lpstr>Steps to Create the Session cont.</vt:lpstr>
      <vt:lpstr>Repeat Daily/Weekly</vt:lpstr>
      <vt:lpstr>Repeat Monthly</vt:lpstr>
      <vt:lpstr>Stop Repeating</vt:lpstr>
      <vt:lpstr>Generate New sessions</vt:lpstr>
      <vt:lpstr>Update New sessions</vt:lpstr>
      <vt:lpstr>Edit a session</vt:lpstr>
      <vt:lpstr>Edit a session: Title &amp; Description </vt:lpstr>
      <vt:lpstr>Edit a session: Time &amp; Place</vt:lpstr>
      <vt:lpstr>Flowchart Create Session</vt:lpstr>
      <vt:lpstr>Upload the documents: Custom</vt:lpstr>
      <vt:lpstr>Disclosure form</vt:lpstr>
      <vt:lpstr>Disclosure Summary &amp; Accreditation Slides</vt:lpstr>
      <vt:lpstr>Disclosure Summary &amp; Accreditation Slide (Continued)</vt:lpstr>
      <vt:lpstr>Disclosure Summary &amp; Accreditation Slide (Continued)</vt:lpstr>
      <vt:lpstr>Save the session with the updates</vt:lpstr>
      <vt:lpstr>Flowchart Create Session</vt:lpstr>
      <vt:lpstr>CPD review documents</vt:lpstr>
      <vt:lpstr>Flowchart Create Session</vt:lpstr>
      <vt:lpstr>CPD Approved / Receive Code</vt:lpstr>
      <vt:lpstr>Flowchart Create Session</vt:lpstr>
      <vt:lpstr>CPD Feedback / add updates and Click Ready for Review</vt:lpstr>
      <vt:lpstr>Add a series Admin to the site</vt:lpstr>
      <vt:lpstr>Checklists</vt:lpstr>
      <vt:lpstr>Help is always available on the weekly open hours calls</vt:lpstr>
      <vt:lpstr>PowerPoint Presentation</vt:lpstr>
      <vt:lpstr>Reports</vt:lpstr>
      <vt:lpstr>How to view Course Report for Series/Session To see who attended the session</vt:lpstr>
      <vt:lpstr>How to view Evaluation Data for Session</vt:lpstr>
      <vt:lpstr>How to view Evaluation Data for Session cont.</vt:lpstr>
      <vt:lpstr>Follow Us On Social Media!</vt:lpstr>
      <vt:lpstr>Thank you for attending today’s meeting!</vt:lpstr>
      <vt:lpstr>PowerPoint Presentation</vt:lpstr>
      <vt:lpstr>PowerPoint Presentation</vt:lpstr>
      <vt:lpstr>Disclosure Summary &amp; Accreditation Slides</vt:lpstr>
      <vt:lpstr>Disclosure Form</vt:lpstr>
      <vt:lpstr>Mitigation Form</vt:lpstr>
      <vt:lpstr>Disclosure Summary &amp; Accreditation Slide (Continued)</vt:lpstr>
      <vt:lpstr>Speaker Attestation 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247</cp:revision>
  <dcterms:created xsi:type="dcterms:W3CDTF">2020-10-30T14:00:47Z</dcterms:created>
  <dcterms:modified xsi:type="dcterms:W3CDTF">2024-09-12T15:12:53Z</dcterms:modified>
</cp:coreProperties>
</file>