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9" r:id="rId2"/>
    <p:sldId id="382" r:id="rId3"/>
    <p:sldId id="428" r:id="rId4"/>
    <p:sldId id="447" r:id="rId5"/>
    <p:sldId id="409" r:id="rId6"/>
    <p:sldId id="484" r:id="rId7"/>
    <p:sldId id="485" r:id="rId8"/>
    <p:sldId id="486" r:id="rId9"/>
    <p:sldId id="488" r:id="rId10"/>
    <p:sldId id="487" r:id="rId11"/>
    <p:sldId id="489" r:id="rId12"/>
    <p:sldId id="490" r:id="rId13"/>
    <p:sldId id="491" r:id="rId14"/>
    <p:sldId id="492" r:id="rId15"/>
    <p:sldId id="423" r:id="rId16"/>
    <p:sldId id="401" r:id="rId17"/>
    <p:sldId id="413" r:id="rId18"/>
    <p:sldId id="280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431C1C-2294-D5FE-06AB-DE60B37852B7}" name="Desilets, Rose" initials="DR" userId="S::rdesilets@mgb.org::49560a7b-b4e1-4c9c-9697-5f334620b403" providerId="AD"/>
  <p188:author id="{23741545-B06E-9030-0D33-16772E4A055B}" name="Desilets, Rose" initials="DR" userId="S::RDESILETS@PARTNERS.ORG::49560a7b-b4e1-4c9c-9697-5f334620b403" providerId="AD"/>
  <p188:author id="{52C556D9-A173-CDAC-0474-E19498C8E486}" name="Alley, Michelle" initials="AM" userId="S::MALLEY2@PARTNERS.ORG::2bf1802d-b022-4f95-952b-f37ef995ba1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Welch" initials="EW" lastIdx="5" clrIdx="0">
    <p:extLst>
      <p:ext uri="{19B8F6BF-5375-455C-9EA6-DF929625EA0E}">
        <p15:presenceInfo xmlns:p15="http://schemas.microsoft.com/office/powerpoint/2012/main" userId="Emily Welch" providerId="None"/>
      </p:ext>
    </p:extLst>
  </p:cmAuthor>
  <p:cmAuthor id="2" name="Desilets, Rose" initials="DR" lastIdx="1" clrIdx="1">
    <p:extLst>
      <p:ext uri="{19B8F6BF-5375-455C-9EA6-DF929625EA0E}">
        <p15:presenceInfo xmlns:p15="http://schemas.microsoft.com/office/powerpoint/2012/main" userId="S::RDESILETS@PARTNERS.ORG::49560a7b-b4e1-4c9c-9697-5f334620b403" providerId="AD"/>
      </p:ext>
    </p:extLst>
  </p:cmAuthor>
  <p:cmAuthor id="3" name="Gelardi, Mary" initials="GM" lastIdx="1" clrIdx="2">
    <p:extLst>
      <p:ext uri="{19B8F6BF-5375-455C-9EA6-DF929625EA0E}">
        <p15:presenceInfo xmlns:p15="http://schemas.microsoft.com/office/powerpoint/2012/main" userId="Gelardi, Mar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84019" autoAdjust="0"/>
  </p:normalViewPr>
  <p:slideViewPr>
    <p:cSldViewPr snapToGrid="0" snapToObjects="1">
      <p:cViewPr varScale="1">
        <p:scale>
          <a:sx n="109" d="100"/>
          <a:sy n="109" d="100"/>
        </p:scale>
        <p:origin x="106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6543-5EF1-DA4A-8415-0A3EFD492F07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A62D3-769D-F349-A3F8-B6F214D63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6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And the agenda will be…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0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8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5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75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5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4"/>
            <a:ext cx="9522781" cy="1680909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 dirty="0"/>
              <a:t>Presenter or subtitle goes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3"/>
            <a:ext cx="1832218" cy="243349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D5D98F-B901-4040-88CE-DBE6B1D77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424" y="635936"/>
            <a:ext cx="3172963" cy="4399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7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56A7-D588-4A4A-9743-81A8FDEA0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63015DA-BAD6-D641-B5F3-2ED5079D3C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 b="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5473F-D95C-3441-AFDD-17B1087611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2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5F6962C-2D7D-9C4E-A349-25554E83F8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69E62-1DA9-CD45-BB12-5DDC2926A4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0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24406D9-1546-F048-999E-B1C3935E3C50}"/>
              </a:ext>
            </a:extLst>
          </p:cNvPr>
          <p:cNvGrpSpPr/>
          <p:nvPr/>
        </p:nvGrpSpPr>
        <p:grpSpPr>
          <a:xfrm>
            <a:off x="8157625" y="524289"/>
            <a:ext cx="4034375" cy="5796153"/>
            <a:chOff x="7627349" y="524289"/>
            <a:chExt cx="4034375" cy="5796153"/>
          </a:xfrm>
          <a:solidFill>
            <a:schemeClr val="bg1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84C793A-4639-4F48-91B8-FD66287147D7}"/>
                </a:ext>
              </a:extLst>
            </p:cNvPr>
            <p:cNvSpPr/>
            <p:nvPr/>
          </p:nvSpPr>
          <p:spPr>
            <a:xfrm>
              <a:off x="7627349" y="2695674"/>
              <a:ext cx="541849" cy="1751874"/>
            </a:xfrm>
            <a:custGeom>
              <a:avLst/>
              <a:gdLst>
                <a:gd name="connsiteX0" fmla="*/ 541850 w 541849"/>
                <a:gd name="connsiteY0" fmla="*/ 0 h 1751874"/>
                <a:gd name="connsiteX1" fmla="*/ 0 w 541849"/>
                <a:gd name="connsiteY1" fmla="*/ 0 h 1751874"/>
                <a:gd name="connsiteX2" fmla="*/ 0 w 541849"/>
                <a:gd name="connsiteY2" fmla="*/ 919195 h 1751874"/>
                <a:gd name="connsiteX3" fmla="*/ 0 w 541849"/>
                <a:gd name="connsiteY3" fmla="*/ 1751874 h 1751874"/>
                <a:gd name="connsiteX4" fmla="*/ 541850 w 541849"/>
                <a:gd name="connsiteY4" fmla="*/ 1751874 h 1751874"/>
                <a:gd name="connsiteX5" fmla="*/ 54185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541850" y="0"/>
                  </a:moveTo>
                  <a:lnTo>
                    <a:pt x="0" y="0"/>
                  </a:ln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7DF4404-7F59-6C45-BC46-3436E9AA2E4D}"/>
                </a:ext>
              </a:extLst>
            </p:cNvPr>
            <p:cNvSpPr/>
            <p:nvPr/>
          </p:nvSpPr>
          <p:spPr>
            <a:xfrm>
              <a:off x="8791354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4618A3F-A28E-5C47-B782-E34CDA443E92}"/>
                </a:ext>
              </a:extLst>
            </p:cNvPr>
            <p:cNvSpPr/>
            <p:nvPr/>
          </p:nvSpPr>
          <p:spPr>
            <a:xfrm>
              <a:off x="9955360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8396A27-49EC-F348-860F-8E26802DC608}"/>
                </a:ext>
              </a:extLst>
            </p:cNvPr>
            <p:cNvSpPr/>
            <p:nvPr/>
          </p:nvSpPr>
          <p:spPr>
            <a:xfrm>
              <a:off x="7627349" y="1874158"/>
              <a:ext cx="4033867" cy="493467"/>
            </a:xfrm>
            <a:custGeom>
              <a:avLst/>
              <a:gdLst>
                <a:gd name="connsiteX0" fmla="*/ 0 w 4033867"/>
                <a:gd name="connsiteY0" fmla="*/ 493468 h 493467"/>
                <a:gd name="connsiteX1" fmla="*/ 2016934 w 4033867"/>
                <a:gd name="connsiteY1" fmla="*/ 493468 h 493467"/>
                <a:gd name="connsiteX2" fmla="*/ 4033868 w 4033867"/>
                <a:gd name="connsiteY2" fmla="*/ 493468 h 493467"/>
                <a:gd name="connsiteX3" fmla="*/ 4033868 w 4033867"/>
                <a:gd name="connsiteY3" fmla="*/ 0 h 493467"/>
                <a:gd name="connsiteX4" fmla="*/ 0 w 4033867"/>
                <a:gd name="connsiteY4" fmla="*/ 0 h 493467"/>
                <a:gd name="connsiteX5" fmla="*/ 0 w 4033867"/>
                <a:gd name="connsiteY5" fmla="*/ 493468 h 49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3867" h="493467">
                  <a:moveTo>
                    <a:pt x="0" y="493468"/>
                  </a:moveTo>
                  <a:lnTo>
                    <a:pt x="2016934" y="493468"/>
                  </a:lnTo>
                  <a:lnTo>
                    <a:pt x="4033868" y="493468"/>
                  </a:lnTo>
                  <a:lnTo>
                    <a:pt x="4033868" y="0"/>
                  </a:lnTo>
                  <a:lnTo>
                    <a:pt x="0" y="0"/>
                  </a:lnTo>
                  <a:lnTo>
                    <a:pt x="0" y="493468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ACD75FE-FCEC-BF4D-91B4-4520B4DB5F1E}"/>
                </a:ext>
              </a:extLst>
            </p:cNvPr>
            <p:cNvSpPr/>
            <p:nvPr/>
          </p:nvSpPr>
          <p:spPr>
            <a:xfrm>
              <a:off x="7627349" y="524289"/>
              <a:ext cx="4033867" cy="1181785"/>
            </a:xfrm>
            <a:custGeom>
              <a:avLst/>
              <a:gdLst>
                <a:gd name="connsiteX0" fmla="*/ 2016934 w 4033867"/>
                <a:gd name="connsiteY0" fmla="*/ 0 h 1181785"/>
                <a:gd name="connsiteX1" fmla="*/ 0 w 4033867"/>
                <a:gd name="connsiteY1" fmla="*/ 672207 h 1181785"/>
                <a:gd name="connsiteX2" fmla="*/ 0 w 4033867"/>
                <a:gd name="connsiteY2" fmla="*/ 1181786 h 1181785"/>
                <a:gd name="connsiteX3" fmla="*/ 2016934 w 4033867"/>
                <a:gd name="connsiteY3" fmla="*/ 509579 h 1181785"/>
                <a:gd name="connsiteX4" fmla="*/ 4033868 w 4033867"/>
                <a:gd name="connsiteY4" fmla="*/ 1181786 h 1181785"/>
                <a:gd name="connsiteX5" fmla="*/ 4033868 w 4033867"/>
                <a:gd name="connsiteY5" fmla="*/ 672207 h 1181785"/>
                <a:gd name="connsiteX6" fmla="*/ 2016934 w 4033867"/>
                <a:gd name="connsiteY6" fmla="*/ 0 h 118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3867" h="1181785">
                  <a:moveTo>
                    <a:pt x="2016934" y="0"/>
                  </a:moveTo>
                  <a:lnTo>
                    <a:pt x="0" y="672207"/>
                  </a:lnTo>
                  <a:lnTo>
                    <a:pt x="0" y="1181786"/>
                  </a:lnTo>
                  <a:lnTo>
                    <a:pt x="2016934" y="509579"/>
                  </a:lnTo>
                  <a:lnTo>
                    <a:pt x="4033868" y="1181786"/>
                  </a:lnTo>
                  <a:lnTo>
                    <a:pt x="4033868" y="672207"/>
                  </a:lnTo>
                  <a:lnTo>
                    <a:pt x="2016934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C8E4B5-0CBF-864B-9110-D197114B5BD8}"/>
                </a:ext>
              </a:extLst>
            </p:cNvPr>
            <p:cNvSpPr/>
            <p:nvPr/>
          </p:nvSpPr>
          <p:spPr>
            <a:xfrm>
              <a:off x="7627349" y="440860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116 h 1071548"/>
                <a:gd name="connsiteX6" fmla="*/ 2539753 w 4034375"/>
                <a:gd name="connsiteY6" fmla="*/ 871116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557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1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116"/>
                  </a:cubicBezTo>
                  <a:lnTo>
                    <a:pt x="2539753" y="871116"/>
                  </a:lnTo>
                  <a:cubicBezTo>
                    <a:pt x="3827582" y="871116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DFD3E64-0D9B-8344-AE26-7E6565667679}"/>
                </a:ext>
              </a:extLst>
            </p:cNvPr>
            <p:cNvSpPr/>
            <p:nvPr/>
          </p:nvSpPr>
          <p:spPr>
            <a:xfrm>
              <a:off x="7627349" y="524889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243 h 1071548"/>
                <a:gd name="connsiteX6" fmla="*/ 2539753 w 4034375"/>
                <a:gd name="connsiteY6" fmla="*/ 871243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684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2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243"/>
                  </a:cubicBezTo>
                  <a:lnTo>
                    <a:pt x="2539753" y="871243"/>
                  </a:lnTo>
                  <a:cubicBezTo>
                    <a:pt x="3827582" y="871243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A52CD8B-2E97-4342-8DBF-61223C03F534}"/>
                </a:ext>
              </a:extLst>
            </p:cNvPr>
            <p:cNvSpPr/>
            <p:nvPr/>
          </p:nvSpPr>
          <p:spPr>
            <a:xfrm>
              <a:off x="11119366" y="2695674"/>
              <a:ext cx="541849" cy="1661807"/>
            </a:xfrm>
            <a:custGeom>
              <a:avLst/>
              <a:gdLst>
                <a:gd name="connsiteX0" fmla="*/ 0 w 541849"/>
                <a:gd name="connsiteY0" fmla="*/ 0 h 1661807"/>
                <a:gd name="connsiteX1" fmla="*/ 0 w 541849"/>
                <a:gd name="connsiteY1" fmla="*/ 1661807 h 1661807"/>
                <a:gd name="connsiteX2" fmla="*/ 541849 w 541849"/>
                <a:gd name="connsiteY2" fmla="*/ 1382725 h 1661807"/>
                <a:gd name="connsiteX3" fmla="*/ 541849 w 541849"/>
                <a:gd name="connsiteY3" fmla="*/ 0 h 166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849" h="1661807">
                  <a:moveTo>
                    <a:pt x="0" y="0"/>
                  </a:moveTo>
                  <a:lnTo>
                    <a:pt x="0" y="1661807"/>
                  </a:lnTo>
                  <a:cubicBezTo>
                    <a:pt x="444035" y="1559688"/>
                    <a:pt x="534618" y="1402261"/>
                    <a:pt x="541849" y="1382725"/>
                  </a:cubicBezTo>
                  <a:lnTo>
                    <a:pt x="541849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892808"/>
            <a:ext cx="7315200" cy="2852737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</a:t>
            </a:r>
          </a:p>
        </p:txBody>
      </p:sp>
    </p:spTree>
    <p:extLst>
      <p:ext uri="{BB962C8B-B14F-4D97-AF65-F5344CB8AC3E}">
        <p14:creationId xmlns:p14="http://schemas.microsoft.com/office/powerpoint/2010/main" val="3806537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7444408" cy="2576378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42999A3-BC06-724D-AB6B-6565ED0B151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Author of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3A591-BBA0-C146-B4F7-E67520528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8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o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796841"/>
            <a:ext cx="10911840" cy="2852737"/>
          </a:xfrm>
        </p:spPr>
        <p:txBody>
          <a:bodyPr anchor="ctr"/>
          <a:lstStyle>
            <a:lvl1pPr>
              <a:lnSpc>
                <a:spcPct val="100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Factoid teal—Georgia font in sentence case. Use this slide for hero statement.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A040A92-7E8A-6B43-AD38-D5F4F6C96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BDDC8-3CC6-624A-9AFB-E2F2B73BA9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6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020C179-BE0C-9D49-90D3-2A15CB49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7352" y="3027076"/>
            <a:ext cx="5797296" cy="8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38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9710-D2D4-ACC1-0CA8-5CE490958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DF077-8A00-3D75-E0A5-361CA3C3E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AEA54-4D19-9AEF-B3B2-3490E039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B7D3-E510-4078-BBB6-6800B9D5CB35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B4247-95BB-FA53-E899-57575DEC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97F52-8798-F0B5-5EE6-572735D9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7A51-B5A3-4FF8-A445-1FF121A338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3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32587A6-FADF-CA4B-92D7-011DFD3E1E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70384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32587A6-FADF-CA4B-92D7-011DFD3E1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336F34-49E0-4A7C-A020-3CF62B0F8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CD3D-BE75-4AB7-AF91-4934F3ADAA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4pPr marL="917575" indent="-233363">
              <a:buFont typeface="Wingdings" pitchFamily="2" charset="2"/>
              <a:buChar char="§"/>
              <a:defRPr/>
            </a:lvl4pPr>
            <a:lvl5pPr marL="1146175" indent="-234950">
              <a:buSzPct val="90000"/>
              <a:buFont typeface="System Font Regular"/>
              <a:buChar char="–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898C508-098E-8641-956A-DD8F7B008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F9743-0A9D-2345-B04A-C049C5CEE7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34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C3BE6-2E2A-4A2D-A3F5-C50D273712D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0079" y="2029842"/>
            <a:ext cx="5184648" cy="371532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5C9D9-E2F8-49F1-974F-B06A783A1E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79" y="1719072"/>
            <a:ext cx="5184648" cy="310771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17A10F-FA16-489F-B6F5-AF30FC09B4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61112" y="1719072"/>
            <a:ext cx="5183188" cy="31077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headline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EC26D-D076-400E-AA91-3DB2533CB7B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61112" y="2029842"/>
            <a:ext cx="5183188" cy="371532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CB684-FDD4-594C-98A0-429D85877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608995E-8074-C54D-B812-031E33AAB3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610992-4247-0644-B81C-8D5480478C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5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  <p15:guide id="5" pos="3997">
          <p15:clr>
            <a:srgbClr val="FBAE40"/>
          </p15:clr>
        </p15:guide>
        <p15:guide id="6" pos="36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1719072"/>
            <a:ext cx="5184648" cy="402336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1719072"/>
            <a:ext cx="5184648" cy="402336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718913-5E8E-2E44-862B-D47884C2F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BC4998-B6F1-DA42-B41F-97DBCEF72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BE4E73-5259-334F-AE3B-9FF8EABC02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49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74">
          <p15:clr>
            <a:srgbClr val="FBAE40"/>
          </p15:clr>
        </p15:guide>
        <p15:guide id="3" pos="400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01DFA6-8F9A-4F40-94EB-5AC4A5BBC7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95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705231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CE710-5EBE-7347-8470-8ABE73F49B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73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9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7D6A64-436E-B549-A738-5BD4E26E780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0081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952872-2D99-6A44-AF8E-4C81084A6F5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9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3B5EBD-761F-0640-A0DD-A2788D2EC78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BDA8CCF-CB0C-BA45-8FC4-6297C0E0A9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9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A7599CD-99BD-894F-B372-42E0EEA2CE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DCCCC4-4E98-AF48-BBF9-0C662158A2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2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2F045-38A8-AF47-A713-4B59F286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8BDEB4C-56D6-2044-957E-BC1323994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8188A1-BE1F-C149-9AF3-45615472F9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20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7">
          <p15:clr>
            <a:srgbClr val="FBAE40"/>
          </p15:clr>
        </p15:guide>
        <p15:guide id="3" pos="2421">
          <p15:clr>
            <a:srgbClr val="FBAE40"/>
          </p15:clr>
        </p15:guide>
        <p15:guide id="4" pos="4849">
          <p15:clr>
            <a:srgbClr val="FBAE40"/>
          </p15:clr>
        </p15:guide>
        <p15:guide id="6" orient="horz" pos="3086">
          <p15:clr>
            <a:srgbClr val="FBAE40"/>
          </p15:clr>
        </p15:guide>
        <p15:guide id="7" orient="horz" pos="3246">
          <p15:clr>
            <a:srgbClr val="FBAE40"/>
          </p15:clr>
        </p15:guide>
        <p15:guide id="10" pos="5250">
          <p15:clr>
            <a:srgbClr val="FBAE40"/>
          </p15:clr>
        </p15:guide>
        <p15:guide id="11" pos="28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/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66F7F6-8B6A-B445-A778-7A10C4FCF7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6C0EC67-5E7D-4248-962B-AE294DEFEA5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EF9940F-D9D9-B343-B51A-10E10791BBB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89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6B0467-EE62-FA42-87FD-561619A6F8F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FF451F5-7748-C949-A955-B66D566CC1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89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F2712F-0BAD-3D43-AA96-DAC8654C44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7704E5-505F-E644-8B15-34742134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39B3E2D-28D6-FC4F-A2A2-C7D0817162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6F5F35-DBF5-C84A-BD5D-8F32E68A84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50F76B-FA29-B84B-8387-E972C023858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7700" y="1729029"/>
            <a:ext cx="3195638" cy="4016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1762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421">
          <p15:clr>
            <a:srgbClr val="FBAE40"/>
          </p15:clr>
        </p15:guide>
        <p15:guide id="5" pos="2826">
          <p15:clr>
            <a:srgbClr val="FBAE40"/>
          </p15:clr>
        </p15:guide>
        <p15:guide id="6" pos="4849">
          <p15:clr>
            <a:srgbClr val="FBAE40"/>
          </p15:clr>
        </p15:guide>
        <p15:guide id="8" pos="525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978A-4E91-7243-A687-476C0D745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table title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8DD65DAE-F216-2E49-ACAE-54335084F53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40080" y="1719072"/>
            <a:ext cx="10902950" cy="4026091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7BB281B-EE6E-F544-82BA-54DA61494E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9D87B-3C1F-B940-B037-28498C722E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54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DEEDC80-A6AE-4D71-8BED-4E85BC9C5D6B}"/>
              </a:ext>
            </a:extLst>
          </p:cNvPr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281206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530" imgH="531" progId="TCLayout.ActiveDocument.1">
                  <p:embed/>
                </p:oleObj>
              </mc:Choice>
              <mc:Fallback>
                <p:oleObj name="think-cell Slide" r:id="rId20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DEEDC80-A6AE-4D71-8BED-4E85BC9C5D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8D99B60-9158-488E-8BCC-87D5B5BCDFBF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B7701-A632-3D47-AED3-D4B4366A6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6324" y="6362188"/>
            <a:ext cx="7707596" cy="15388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en-US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B7F75-52C6-40D5-8388-347CF6B3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23875"/>
            <a:ext cx="10902950" cy="9565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09464-EA83-4E37-8A02-61A16616F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0" y="1719072"/>
            <a:ext cx="10902950" cy="4023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DC250-A7AB-924E-9520-907FE62E8E91}"/>
              </a:ext>
            </a:extLst>
          </p:cNvPr>
          <p:cNvSpPr txBox="1"/>
          <p:nvPr/>
        </p:nvSpPr>
        <p:spPr>
          <a:xfrm>
            <a:off x="11200986" y="6362188"/>
            <a:ext cx="3509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D3C46F-8465-6948-8418-CACF6F0DE93E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D40E65D4-0B0A-FF40-8007-5D9E4DC5D0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r="89889"/>
          <a:stretch>
            <a:fillRect/>
          </a:stretch>
        </p:blipFill>
        <p:spPr>
          <a:xfrm>
            <a:off x="640081" y="6246684"/>
            <a:ext cx="251703" cy="345186"/>
          </a:xfrm>
          <a:custGeom>
            <a:avLst/>
            <a:gdLst>
              <a:gd name="connsiteX0" fmla="*/ 0 w 251703"/>
              <a:gd name="connsiteY0" fmla="*/ 0 h 345186"/>
              <a:gd name="connsiteX1" fmla="*/ 251703 w 251703"/>
              <a:gd name="connsiteY1" fmla="*/ 0 h 345186"/>
              <a:gd name="connsiteX2" fmla="*/ 251703 w 251703"/>
              <a:gd name="connsiteY2" fmla="*/ 345186 h 345186"/>
              <a:gd name="connsiteX3" fmla="*/ 0 w 251703"/>
              <a:gd name="connsiteY3" fmla="*/ 345186 h 34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03" h="345186">
                <a:moveTo>
                  <a:pt x="0" y="0"/>
                </a:moveTo>
                <a:lnTo>
                  <a:pt x="251703" y="0"/>
                </a:lnTo>
                <a:lnTo>
                  <a:pt x="251703" y="345186"/>
                </a:lnTo>
                <a:lnTo>
                  <a:pt x="0" y="34518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697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100000"/>
        </a:lnSpc>
        <a:spcBef>
          <a:spcPts val="0"/>
        </a:spcBef>
        <a:buSzPct val="95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20663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‒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33363" algn="l" defTabSz="914400" rtl="0" eaLnBrk="1" latinLnBrk="0" hangingPunct="1">
        <a:lnSpc>
          <a:spcPct val="100000"/>
        </a:lnSpc>
        <a:spcBef>
          <a:spcPts val="0"/>
        </a:spcBef>
        <a:buSzPct val="8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34950" algn="l" defTabSz="914400" rtl="0" eaLnBrk="1" latinLnBrk="0" hangingPunct="1">
        <a:lnSpc>
          <a:spcPct val="100000"/>
        </a:lnSpc>
        <a:spcBef>
          <a:spcPts val="0"/>
        </a:spcBef>
        <a:buSzPct val="90000"/>
        <a:buFont typeface="System Font Regular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7">
          <p15:clr>
            <a:srgbClr val="F26B43"/>
          </p15:clr>
        </p15:guide>
        <p15:guide id="2" pos="401">
          <p15:clr>
            <a:srgbClr val="F26B43"/>
          </p15:clr>
        </p15:guide>
        <p15:guide id="3" pos="7274">
          <p15:clr>
            <a:srgbClr val="F26B43"/>
          </p15:clr>
        </p15:guide>
        <p15:guide id="4" orient="horz" pos="938">
          <p15:clr>
            <a:srgbClr val="F26B43"/>
          </p15:clr>
        </p15:guide>
        <p15:guide id="5" orient="horz" pos="1082">
          <p15:clr>
            <a:srgbClr val="F26B43"/>
          </p15:clr>
        </p15:guide>
        <p15:guide id="6" orient="horz" pos="3619">
          <p15:clr>
            <a:srgbClr val="F26B43"/>
          </p15:clr>
        </p15:guide>
        <p15:guide id="7" orient="horz" pos="4084">
          <p15:clr>
            <a:srgbClr val="F26B43"/>
          </p15:clr>
        </p15:guide>
        <p15:guide id="8" orient="horz" pos="3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linkedin.com/showcase/mass-general-brigham-office-of-continuing-professional-develop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pd.partners.org/series-coordinators" TargetMode="Externa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hyperlink" Target="mailto:mgbcpd@mgb.org" TargetMode="Externa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mailto:mgbcpd@mgb.org" TargetMode="Externa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artners.zoom.us/j/85164198890" TargetMode="Externa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63CF-3DE9-BA47-AD6C-3CA9A50B6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627" y="995910"/>
            <a:ext cx="9522781" cy="2618554"/>
          </a:xfrm>
        </p:spPr>
        <p:txBody>
          <a:bodyPr/>
          <a:lstStyle/>
          <a:p>
            <a:pPr algn="ctr"/>
            <a:r>
              <a:rPr lang="en-US" dirty="0"/>
              <a:t>Adding Quality Improvement MOC to Your 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C1933-575E-314E-A8C0-02AE38811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608" y="5082010"/>
            <a:ext cx="9522781" cy="737220"/>
          </a:xfrm>
        </p:spPr>
        <p:txBody>
          <a:bodyPr/>
          <a:lstStyle/>
          <a:p>
            <a:r>
              <a:rPr lang="en-US" dirty="0"/>
              <a:t>Continuing Professional Development</a:t>
            </a:r>
            <a:br>
              <a:rPr lang="en-US" dirty="0"/>
            </a:br>
            <a:r>
              <a:rPr lang="en-US" dirty="0"/>
              <a:t>October 28,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F4FD5-6872-FC47-BC1C-159D286BF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/>
              <a:t>Confidential—do not copy or distribute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03C626-3712-45EF-B22B-352AC934D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548" y="3615676"/>
            <a:ext cx="2937575" cy="261855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3307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3B8A-8C61-D7E3-DD5C-FF5E146C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Attach QI MOC to a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A780F-AC6D-C162-544F-D1D822632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033975"/>
            <a:ext cx="10902950" cy="4790049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dirty="0"/>
              <a:t>Submit Series Proposal, indicate you want to add QI MOC</a:t>
            </a:r>
          </a:p>
          <a:p>
            <a:pPr marL="457200" indent="-457200">
              <a:buAutoNum type="arabicParenR"/>
            </a:pPr>
            <a:r>
              <a:rPr lang="en-US" dirty="0"/>
              <a:t>We will send you a separate MOC proposal. Complete the proposal. </a:t>
            </a:r>
          </a:p>
          <a:p>
            <a:pPr marL="919163" lvl="1" indent="-457200"/>
            <a:r>
              <a:rPr lang="en-US" dirty="0"/>
              <a:t>You will need to state:</a:t>
            </a:r>
          </a:p>
          <a:p>
            <a:pPr marL="1146175" lvl="2" indent="-457200"/>
            <a:r>
              <a:rPr lang="en-US" dirty="0"/>
              <a:t>The problem you want to address</a:t>
            </a:r>
          </a:p>
          <a:p>
            <a:pPr marL="1146175" lvl="2" indent="-457200"/>
            <a:r>
              <a:rPr lang="en-US" dirty="0"/>
              <a:t>What you aim to improve</a:t>
            </a:r>
          </a:p>
          <a:p>
            <a:pPr marL="1146175" lvl="2" indent="-457200"/>
            <a:r>
              <a:rPr lang="en-US" dirty="0"/>
              <a:t>How you will measure progress</a:t>
            </a:r>
          </a:p>
          <a:p>
            <a:pPr marL="457200" indent="-457200">
              <a:buAutoNum type="arabicParenR"/>
            </a:pPr>
            <a:r>
              <a:rPr lang="en-US" dirty="0"/>
              <a:t>We will send you a separate approval for the MOC project.</a:t>
            </a:r>
          </a:p>
          <a:p>
            <a:pPr marL="457200" indent="-457200">
              <a:buAutoNum type="arabicParenR"/>
            </a:pPr>
            <a:r>
              <a:rPr lang="en-US" dirty="0"/>
              <a:t>Discuss the project with your series attendees so they know what to expect.</a:t>
            </a:r>
          </a:p>
          <a:p>
            <a:pPr marL="457200" indent="-457200">
              <a:buAutoNum type="arabicParenR"/>
            </a:pPr>
            <a:r>
              <a:rPr lang="en-US" dirty="0"/>
              <a:t>Make a plan for how you will involve series participants and ensure meaningful participation</a:t>
            </a:r>
          </a:p>
          <a:p>
            <a:pPr marL="919163" lvl="1" indent="-457200">
              <a:buAutoNum type="arabicParenR"/>
            </a:pPr>
            <a:r>
              <a:rPr lang="en-US" dirty="0"/>
              <a:t>Plan to communicate baseline data and progress on measures throughout the series</a:t>
            </a:r>
          </a:p>
          <a:p>
            <a:pPr marL="919163" lvl="1" indent="-457200">
              <a:buAutoNum type="arabicParenR"/>
            </a:pPr>
            <a:r>
              <a:rPr lang="en-US" dirty="0"/>
              <a:t>Plan to dedicate at least 1 session to education around the measure you are trying to improve</a:t>
            </a:r>
          </a:p>
          <a:p>
            <a:pPr marL="919163" lvl="1" indent="-457200">
              <a:buAutoNum type="arabicParenR"/>
            </a:pPr>
            <a:r>
              <a:rPr lang="en-US" dirty="0"/>
              <a:t>Plan to communicate final data results before the end of the series</a:t>
            </a:r>
          </a:p>
          <a:p>
            <a:pPr marL="457200" indent="-457200">
              <a:buAutoNum type="arabicParenR"/>
            </a:pPr>
            <a:r>
              <a:rPr lang="en-US" dirty="0"/>
              <a:t>Complete project completion report</a:t>
            </a:r>
          </a:p>
          <a:p>
            <a:pPr marL="457200" indent="-457200">
              <a:buAutoNum type="arabicParenR"/>
            </a:pPr>
            <a:r>
              <a:rPr lang="en-US" dirty="0"/>
              <a:t>Compile list of clinicians who meaningfully participated and are eligible for credit</a:t>
            </a:r>
          </a:p>
          <a:p>
            <a:pPr marL="457200" indent="-457200">
              <a:buAutoNum type="arabicParenR"/>
            </a:pPr>
            <a:r>
              <a:rPr lang="en-US" dirty="0"/>
              <a:t>We will build an attestation site where participants can complete their evaluation requirement and provide their board information</a:t>
            </a:r>
          </a:p>
          <a:p>
            <a:pPr marL="457200" indent="-457200">
              <a:buAutoNum type="arabicParenR"/>
            </a:pPr>
            <a:r>
              <a:rPr lang="en-US" dirty="0"/>
              <a:t>We will report all participants by the end of the calendar year the project ends.</a:t>
            </a:r>
          </a:p>
          <a:p>
            <a:pPr marL="919163" lvl="1" indent="-4572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5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B2B4F-F56A-A5EC-8BD3-C4999A6C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Documents Needed to Arrange the Credit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57351B-CCE8-26FA-D554-022355B2858C}"/>
              </a:ext>
            </a:extLst>
          </p:cNvPr>
          <p:cNvGrpSpPr/>
          <p:nvPr/>
        </p:nvGrpSpPr>
        <p:grpSpPr>
          <a:xfrm>
            <a:off x="764931" y="1740876"/>
            <a:ext cx="8853854" cy="3182816"/>
            <a:chOff x="764931" y="1740876"/>
            <a:chExt cx="5413130" cy="168812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D23702-B22B-0697-5024-87F06124B6F8}"/>
                </a:ext>
              </a:extLst>
            </p:cNvPr>
            <p:cNvSpPr/>
            <p:nvPr/>
          </p:nvSpPr>
          <p:spPr>
            <a:xfrm>
              <a:off x="764931" y="1740876"/>
              <a:ext cx="1556238" cy="16881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Proposal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8E20E1D-3443-6F9E-CDCE-66B6665EED30}"/>
                </a:ext>
              </a:extLst>
            </p:cNvPr>
            <p:cNvSpPr/>
            <p:nvPr/>
          </p:nvSpPr>
          <p:spPr>
            <a:xfrm>
              <a:off x="2693377" y="1740876"/>
              <a:ext cx="1556238" cy="16881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/>
                <a:t>Final Project Report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5A4212-849E-C3F9-0289-E6FC53D666F9}"/>
                </a:ext>
              </a:extLst>
            </p:cNvPr>
            <p:cNvSpPr/>
            <p:nvPr/>
          </p:nvSpPr>
          <p:spPr>
            <a:xfrm>
              <a:off x="4621823" y="1740876"/>
              <a:ext cx="1556238" cy="16881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Participant List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135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BF7A-D473-3119-3564-3A2DCA46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6CBE-DE01-C0AC-03A1-307A78122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Series: </a:t>
            </a:r>
            <a:r>
              <a:rPr lang="en-US" dirty="0"/>
              <a:t>MGH Calcium Grand Rounds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Project Title: </a:t>
            </a:r>
            <a:r>
              <a:rPr lang="en-US" dirty="0"/>
              <a:t>Reducing Incidence of hypocalcemia in patients who have abnormal renal function and receive denosumab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Project Aim: </a:t>
            </a:r>
            <a:r>
              <a:rPr lang="en-US" dirty="0"/>
              <a:t>We will decrease the incidence of hypocalcemia (low blood calcium levels) in patients who have abnormal renal function and receive denosumab from several cases per quarter to 0-1 cases per quarter by 06/2024.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Project Outcomes: </a:t>
            </a:r>
            <a:r>
              <a:rPr lang="en-US" dirty="0"/>
              <a:t>Aim achieved </a:t>
            </a:r>
          </a:p>
          <a:p>
            <a:pPr marL="804863" lvl="1" indent="-342900"/>
            <a:r>
              <a:rPr lang="en-US" dirty="0"/>
              <a:t>Note: Not required to meet aim for people to receive credit. It is ok if you don’t meet your aim.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E3D83-08E4-CDD5-5776-9107E8CAA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Interventions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84FDA6-009F-5DDD-2F66-F4C0727D1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1304402"/>
            <a:ext cx="11315076" cy="480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59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B569-848C-752C-1A24-BFD0DB8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93A9C-BAD8-1F23-2670-9C99CA3A4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417320"/>
            <a:ext cx="10902950" cy="40233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Contact us if you want to add QI MOC to your series!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fee is $750 additional. This is compared to $2500 + for QI projects not attached to a series.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Many of you are doing education that helps support quality and safety goals – we want to give your participants credit for this work!</a:t>
            </a:r>
          </a:p>
        </p:txBody>
      </p:sp>
    </p:spTree>
    <p:extLst>
      <p:ext uri="{BB962C8B-B14F-4D97-AF65-F5344CB8AC3E}">
        <p14:creationId xmlns:p14="http://schemas.microsoft.com/office/powerpoint/2010/main" val="3205676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6A5E-5541-4465-8A28-987EAC40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Us On Social Media!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3545A-CBB5-491C-95DB-B86FA51A0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786872"/>
            <a:ext cx="10902950" cy="402336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We are growing our followers and standing on social media to:</a:t>
            </a:r>
          </a:p>
          <a:p>
            <a:endParaRPr lang="en-US" b="1" dirty="0"/>
          </a:p>
          <a:p>
            <a:pPr lvl="1"/>
            <a:r>
              <a:rPr lang="en-US" dirty="0"/>
              <a:t>Showcase all the great education projects being done around the system</a:t>
            </a:r>
          </a:p>
          <a:p>
            <a:pPr lvl="1"/>
            <a:r>
              <a:rPr lang="en-US" dirty="0"/>
              <a:t>Market courses to external participants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Follow us and share your news, to help grow the community!</a:t>
            </a:r>
          </a:p>
          <a:p>
            <a:endParaRPr lang="en-US" b="1" dirty="0"/>
          </a:p>
          <a:p>
            <a:pPr lvl="1"/>
            <a:r>
              <a:rPr lang="en-US" b="1" dirty="0"/>
              <a:t>Twitter: </a:t>
            </a:r>
          </a:p>
          <a:p>
            <a:pPr lvl="2"/>
            <a:r>
              <a:rPr lang="en-US" b="0" i="0" dirty="0">
                <a:effectLst/>
                <a:latin typeface="TwitterChirp"/>
              </a:rPr>
              <a:t>@MassGenBrighCPD</a:t>
            </a:r>
            <a:endParaRPr lang="en-US" dirty="0"/>
          </a:p>
          <a:p>
            <a:endParaRPr lang="en-US" b="1" dirty="0"/>
          </a:p>
          <a:p>
            <a:pPr lvl="1"/>
            <a:r>
              <a:rPr lang="en-US" b="1" dirty="0"/>
              <a:t>LinkedIn:</a:t>
            </a:r>
          </a:p>
          <a:p>
            <a:pPr lvl="2"/>
            <a:r>
              <a:rPr lang="en-US" i="0" dirty="0">
                <a:effectLst/>
                <a:latin typeface="-apple-system"/>
              </a:rPr>
              <a:t>Mass General Brigham Continuing Professional Development</a:t>
            </a:r>
          </a:p>
          <a:p>
            <a:pPr lvl="2"/>
            <a:r>
              <a:rPr lang="en-US" i="0" dirty="0">
                <a:effectLst/>
                <a:latin typeface="-apple-system"/>
                <a:hlinkClick r:id="rId2"/>
              </a:rPr>
              <a:t>https://www.linkedin.com/showcase/mass-general-brigham-office-of-continuing-professional-development</a:t>
            </a:r>
            <a:endParaRPr lang="en-US" i="0" dirty="0">
              <a:effectLst/>
              <a:latin typeface="-apple-system"/>
            </a:endParaRPr>
          </a:p>
          <a:p>
            <a:pPr lvl="2"/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1217C84-5FEB-4561-98D3-B9B40E094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531" y="322309"/>
            <a:ext cx="1459978" cy="14599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71768FD-FCB3-45A0-ADE4-6233F6988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509" y="326894"/>
            <a:ext cx="1450807" cy="145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74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C631D7D-CB72-6A4A-AF68-7EDA9A339C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C631D7D-CB72-6A4A-AF68-7EDA9A339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6F8EACE-76F2-7F4C-8853-5B564DB98D9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4139AC-DD48-4443-8001-58BE5149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29" y="835309"/>
            <a:ext cx="9163050" cy="5365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Thank you for attending today’s meeting!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FCBBE-773C-AB47-AFDD-8CE225676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329" y="2012090"/>
            <a:ext cx="8388203" cy="2689392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We will email you with our next webinar date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/>
              <a:t>Reminder to please send all questions to </a:t>
            </a:r>
            <a:r>
              <a:rPr lang="en-US" sz="2000" i="1" dirty="0">
                <a:hlinkClick r:id="rId6"/>
              </a:rPr>
              <a:t>mgbcpd@mgb.org</a:t>
            </a:r>
            <a:endParaRPr lang="en-US" sz="2000" i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slides will be available on the C</a:t>
            </a:r>
            <a:r>
              <a:rPr lang="en-US" dirty="0">
                <a:ea typeface="+mn-lt"/>
                <a:cs typeface="+mn-lt"/>
              </a:rPr>
              <a:t>ourse Coordinator Virtual Community: </a:t>
            </a:r>
            <a:r>
              <a:rPr lang="en-US" dirty="0">
                <a:ea typeface="+mn-lt"/>
                <a:cs typeface="+mn-lt"/>
                <a:hlinkClick r:id="rId7"/>
              </a:rPr>
              <a:t>https://cpd.partners.org/series-coordinators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B31729-788B-4F45-88EF-CF831AA4AA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1532" y="3695188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8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630FA1-F7BE-486F-BCDA-4DB2B1B1E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662" y="728662"/>
            <a:ext cx="54006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59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98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63F4507-1A52-3B49-A47A-AEF11172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449473"/>
            <a:ext cx="2206625" cy="58102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48E56-61CB-CB43-BCA5-E10B505A5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494" y="1030497"/>
            <a:ext cx="10220862" cy="5062077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Dates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Quality Improvement MOC?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Proposal</a:t>
            </a: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approval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to do throughout the series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Closing the project and receiving credit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Q&amp;A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en-US" sz="1600" i="1" dirty="0"/>
              <a:t>Please send  questions to </a:t>
            </a:r>
            <a:r>
              <a:rPr lang="en-US" sz="1600" i="1" dirty="0">
                <a:hlinkClick r:id="rId6"/>
              </a:rPr>
              <a:t>mgbcpd@mgb.org</a:t>
            </a:r>
            <a:endParaRPr lang="en-US" sz="1600" i="1" dirty="0"/>
          </a:p>
          <a:p>
            <a:pPr algn="ctr"/>
            <a:r>
              <a:rPr lang="en-US" sz="1600" i="1" dirty="0"/>
              <a:t>Slides will be provided by email and posted on the web site.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744C47-1FC9-4622-9503-6336BBEFF6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4475" y="580605"/>
            <a:ext cx="2505822" cy="250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7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C631D7D-CB72-6A4A-AF68-7EDA9A339C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C631D7D-CB72-6A4A-AF68-7EDA9A339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6F8EACE-76F2-7F4C-8853-5B564DB98D9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4139AC-DD48-4443-8001-58BE51496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FCBBE-773C-AB47-AFDD-8CE225676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036321"/>
            <a:ext cx="10902950" cy="5418666"/>
          </a:xfrm>
        </p:spPr>
        <p:txBody>
          <a:bodyPr/>
          <a:lstStyle/>
          <a:p>
            <a:r>
              <a:rPr lang="en-US" b="1" dirty="0"/>
              <a:t>Deadlines:</a:t>
            </a:r>
          </a:p>
          <a:p>
            <a:pPr lvl="1"/>
            <a:r>
              <a:rPr lang="en-US" sz="1800" dirty="0"/>
              <a:t>Check ins for 2023-2024 are past due.</a:t>
            </a:r>
          </a:p>
          <a:p>
            <a:pPr lvl="2"/>
            <a:r>
              <a:rPr lang="en-US" sz="1800" dirty="0"/>
              <a:t>Please contact Michelle with any questions about Check ins</a:t>
            </a:r>
          </a:p>
          <a:p>
            <a:pPr lvl="1"/>
            <a:endParaRPr lang="en-US" sz="1800" b="1" dirty="0"/>
          </a:p>
          <a:p>
            <a:r>
              <a:rPr lang="en-US" sz="1800" b="1" dirty="0"/>
              <a:t>Plan Ahead:</a:t>
            </a:r>
            <a:endParaRPr lang="en-US" sz="1800" dirty="0"/>
          </a:p>
          <a:p>
            <a:pPr lvl="1"/>
            <a:r>
              <a:rPr lang="en-US" sz="1800" dirty="0"/>
              <a:t>Proposals for </a:t>
            </a:r>
            <a:r>
              <a:rPr lang="en-US" sz="1800" i="1" dirty="0"/>
              <a:t>next year </a:t>
            </a:r>
            <a:r>
              <a:rPr lang="en-US" sz="1800" dirty="0"/>
              <a:t>will be due in:</a:t>
            </a:r>
          </a:p>
          <a:p>
            <a:pPr lvl="2"/>
            <a:r>
              <a:rPr lang="en-US" sz="1800" dirty="0"/>
              <a:t>March for series with a summer start date.</a:t>
            </a:r>
          </a:p>
          <a:p>
            <a:pPr lvl="2"/>
            <a:r>
              <a:rPr lang="en-US" sz="1800" dirty="0"/>
              <a:t>May for series with a fall start date.</a:t>
            </a:r>
          </a:p>
          <a:p>
            <a:pPr lvl="1"/>
            <a:endParaRPr lang="en-US" dirty="0"/>
          </a:p>
          <a:p>
            <a:r>
              <a:rPr lang="en-US" b="1" dirty="0"/>
              <a:t>Tuesday/Thursday Open Hours Meeting: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Tuesdays 10:30 to 11:30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Thursday 2:00 to 3:00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Support Meeting Zoom link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 tooltip="https://partners.zoom.us/j/85164198890"/>
              </a:rPr>
              <a:t>https://partners.zoom.us/j/85164198890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33363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5DC7955-2BBB-4603-ABFA-6603551A21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7289" y="580805"/>
            <a:ext cx="1866941" cy="186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8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2C96B3-A1AE-B991-DD05-BBB533C9B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305666"/>
              </p:ext>
            </p:extLst>
          </p:nvPr>
        </p:nvGraphicFramePr>
        <p:xfrm>
          <a:off x="647700" y="1343598"/>
          <a:ext cx="8736854" cy="3734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0419">
                  <a:extLst>
                    <a:ext uri="{9D8B030D-6E8A-4147-A177-3AD203B41FA5}">
                      <a16:colId xmlns:a16="http://schemas.microsoft.com/office/drawing/2014/main" val="2930723475"/>
                    </a:ext>
                  </a:extLst>
                </a:gridCol>
                <a:gridCol w="4075332">
                  <a:extLst>
                    <a:ext uri="{9D8B030D-6E8A-4147-A177-3AD203B41FA5}">
                      <a16:colId xmlns:a16="http://schemas.microsoft.com/office/drawing/2014/main" val="922350841"/>
                    </a:ext>
                  </a:extLst>
                </a:gridCol>
                <a:gridCol w="2371103">
                  <a:extLst>
                    <a:ext uri="{9D8B030D-6E8A-4147-A177-3AD203B41FA5}">
                      <a16:colId xmlns:a16="http://schemas.microsoft.com/office/drawing/2014/main" val="1957968811"/>
                    </a:ext>
                  </a:extLst>
                </a:gridCol>
              </a:tblGrid>
              <a:tr h="6324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Upcoming Trainings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Audience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Training 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866277"/>
                  </a:ext>
                </a:extLst>
              </a:tr>
              <a:tr h="9984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Nov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2023-2024 Follow up stats/reports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Nov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580707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Dec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RSS Teams Channel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Dec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687399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Jan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Systemwide Grand Rounds Phase 2: Archived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Jan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715238"/>
                  </a:ext>
                </a:extLst>
              </a:tr>
              <a:tr h="751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Feb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Proposal review/questions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Feb 2025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64731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E8A0D2B9-4FF8-7105-0C39-E3D6FF2B43FB}"/>
              </a:ext>
            </a:extLst>
          </p:cNvPr>
          <p:cNvSpPr txBox="1">
            <a:spLocks/>
          </p:cNvSpPr>
          <p:nvPr/>
        </p:nvSpPr>
        <p:spPr>
          <a:xfrm>
            <a:off x="641350" y="523875"/>
            <a:ext cx="10902950" cy="9565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Upcoming Trainings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1A17CE-4E91-70B9-5B38-80EFAF2EC0C3}"/>
              </a:ext>
            </a:extLst>
          </p:cNvPr>
          <p:cNvSpPr txBox="1"/>
          <p:nvPr/>
        </p:nvSpPr>
        <p:spPr>
          <a:xfrm>
            <a:off x="518160" y="5524263"/>
            <a:ext cx="1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Please let us know if there is any training/webinars that would interest you!!</a:t>
            </a:r>
          </a:p>
        </p:txBody>
      </p:sp>
    </p:spTree>
    <p:extLst>
      <p:ext uri="{BB962C8B-B14F-4D97-AF65-F5344CB8AC3E}">
        <p14:creationId xmlns:p14="http://schemas.microsoft.com/office/powerpoint/2010/main" val="148601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52AE0F2-4102-144F-8994-A80C28AFEAB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52AE0F2-4102-144F-8994-A80C28AFEA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7B35AC9-0294-7347-84E2-3F89EF7586B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A09BD-ACC0-BF4B-93E7-B64B4EC9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224862"/>
            <a:ext cx="10902950" cy="956516"/>
          </a:xfrm>
        </p:spPr>
        <p:txBody>
          <a:bodyPr/>
          <a:lstStyle/>
          <a:p>
            <a:r>
              <a:rPr lang="en-US" dirty="0"/>
              <a:t>Joint Accreditation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671B3-68B7-FF41-A00B-4A407CE22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868" y="778167"/>
            <a:ext cx="10902950" cy="5514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Mass General Brigham was awarded Joint Accreditation from December 6, 2021, through November 2025.</a:t>
            </a:r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</a:rPr>
              <a:t>Joint Accreditation for Interprofessional Continuing Education™ offers organizations the opportunity to be simultaneously accredited to provide continuing education activities for multiple professions through a single, unified application process, fee structure, and set of accreditation standards. 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</a:rPr>
              <a:t>Jointly accredited providers may choose to award single profession or interprofessional continuing education credit (IPCE) to:</a:t>
            </a:r>
          </a:p>
          <a:p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4863" lvl="1" indent="-342900"/>
            <a:r>
              <a:rPr lang="en-US" sz="1800" dirty="0"/>
              <a:t>Athletic Trainers</a:t>
            </a:r>
          </a:p>
          <a:p>
            <a:pPr marL="804863" lvl="1" indent="-342900"/>
            <a:r>
              <a:rPr lang="en-US" sz="1800" dirty="0"/>
              <a:t>Dentists </a:t>
            </a:r>
          </a:p>
          <a:p>
            <a:pPr marL="804863" lvl="1" indent="-342900"/>
            <a:r>
              <a:rPr lang="en-US" sz="1800" dirty="0"/>
              <a:t>Dietitians</a:t>
            </a:r>
          </a:p>
          <a:p>
            <a:pPr marL="804863" lvl="1" indent="-342900"/>
            <a:r>
              <a:rPr lang="en-US" sz="1800" dirty="0"/>
              <a:t>Nurses</a:t>
            </a:r>
          </a:p>
          <a:p>
            <a:pPr marL="804863" lvl="1" indent="-342900"/>
            <a:r>
              <a:rPr lang="en-US" sz="1800" dirty="0"/>
              <a:t>Optometrists</a:t>
            </a:r>
          </a:p>
          <a:p>
            <a:pPr marL="804863" lvl="1" indent="-342900"/>
            <a:r>
              <a:rPr lang="en-US" sz="1800" dirty="0"/>
              <a:t>Physician Assistants</a:t>
            </a:r>
          </a:p>
          <a:p>
            <a:pPr marL="804863" lvl="1" indent="-342900"/>
            <a:r>
              <a:rPr lang="en-US" sz="1800" dirty="0"/>
              <a:t>Pharmacists</a:t>
            </a:r>
          </a:p>
          <a:p>
            <a:pPr marL="804863" lvl="1" indent="-342900"/>
            <a:r>
              <a:rPr lang="en-US" sz="1800" dirty="0"/>
              <a:t>Physicians</a:t>
            </a:r>
          </a:p>
          <a:p>
            <a:pPr marL="804863" lvl="1" indent="-342900"/>
            <a:r>
              <a:rPr lang="en-US" sz="1800" dirty="0"/>
              <a:t>Psychologists</a:t>
            </a:r>
          </a:p>
          <a:p>
            <a:pPr marL="804863" lvl="1" indent="-342900"/>
            <a:r>
              <a:rPr lang="en-US" sz="1800" dirty="0"/>
              <a:t>Social Workers</a:t>
            </a:r>
          </a:p>
          <a:p>
            <a:endParaRPr lang="en-US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18ECB658-BFF9-45AE-A563-C878060879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8377" y="3530132"/>
            <a:ext cx="3711303" cy="254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9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0131-8A6D-52E9-6395-AACEA17D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Improvement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96749-40B9-CA3F-6FA2-A5AA626EF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458619"/>
            <a:ext cx="9961336" cy="1709928"/>
          </a:xfrm>
        </p:spPr>
        <p:txBody>
          <a:bodyPr/>
          <a:lstStyle/>
          <a:p>
            <a:r>
              <a:rPr lang="en-US" sz="2400" b="1" dirty="0"/>
              <a:t>Give your providers credit for work they are already doing.</a:t>
            </a:r>
          </a:p>
          <a:p>
            <a:endParaRPr lang="en-US" sz="2400" b="1" dirty="0"/>
          </a:p>
          <a:p>
            <a:r>
              <a:rPr lang="en-US" sz="2400" dirty="0"/>
              <a:t>Mass General Brigham Continuing Professional Development is the system-wide sponsor for the American Board of Medical Specialties (ABMS) Portfolio Program. We help Mass General Brigham-affiliated physicians and physician assistants fulfill ABMS Maintenance of Certification (ABMS MOC®) Improvement in Medical Practice (Part IV) requirements. Our goal is for providers to receive credit for work they are already doing and that is meaningful to them.</a:t>
            </a:r>
          </a:p>
          <a:p>
            <a:endParaRPr lang="en-US" sz="2400" dirty="0"/>
          </a:p>
          <a:p>
            <a:r>
              <a:rPr lang="en-US" sz="2400" dirty="0"/>
              <a:t>Projects receive both MOC and CE credits.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24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A7C2D-4032-EE77-3F99-99D2F4C47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Receive Credit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EAB5F9-6D61-86FF-F20F-84459D3CC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878822"/>
              </p:ext>
            </p:extLst>
          </p:nvPr>
        </p:nvGraphicFramePr>
        <p:xfrm>
          <a:off x="559777" y="1469974"/>
          <a:ext cx="8736854" cy="3734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0419">
                  <a:extLst>
                    <a:ext uri="{9D8B030D-6E8A-4147-A177-3AD203B41FA5}">
                      <a16:colId xmlns:a16="http://schemas.microsoft.com/office/drawing/2014/main" val="2930723475"/>
                    </a:ext>
                  </a:extLst>
                </a:gridCol>
                <a:gridCol w="4075332">
                  <a:extLst>
                    <a:ext uri="{9D8B030D-6E8A-4147-A177-3AD203B41FA5}">
                      <a16:colId xmlns:a16="http://schemas.microsoft.com/office/drawing/2014/main" val="922350841"/>
                    </a:ext>
                  </a:extLst>
                </a:gridCol>
                <a:gridCol w="2371103">
                  <a:extLst>
                    <a:ext uri="{9D8B030D-6E8A-4147-A177-3AD203B41FA5}">
                      <a16:colId xmlns:a16="http://schemas.microsoft.com/office/drawing/2014/main" val="1957968811"/>
                    </a:ext>
                  </a:extLst>
                </a:gridCol>
              </a:tblGrid>
              <a:tr h="6324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CME/CE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866277"/>
                  </a:ext>
                </a:extLst>
              </a:tr>
              <a:tr h="9984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Physicians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Up to 30 CME 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Up to 30 ABIM points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 ABP Improvement in Medical Practice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580707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Up to 30 CE 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687399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Physician Assistants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Up to 30 CE 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 PI CME Credits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715238"/>
                  </a:ext>
                </a:extLst>
              </a:tr>
              <a:tr h="751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Psychologists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Up to 30 CE 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647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2C350E-4FF1-9031-971E-C789240DEA8A}"/>
              </a:ext>
            </a:extLst>
          </p:cNvPr>
          <p:cNvSpPr txBox="1"/>
          <p:nvPr/>
        </p:nvSpPr>
        <p:spPr>
          <a:xfrm>
            <a:off x="559777" y="5624623"/>
            <a:ext cx="918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You can include QI MOC on series that already also have MOC 2/Lifelong Learning MOC.</a:t>
            </a:r>
          </a:p>
        </p:txBody>
      </p:sp>
    </p:spTree>
    <p:extLst>
      <p:ext uri="{BB962C8B-B14F-4D97-AF65-F5344CB8AC3E}">
        <p14:creationId xmlns:p14="http://schemas.microsoft.com/office/powerpoint/2010/main" val="249314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B34A-51F2-CED3-F353-5495D906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23875"/>
            <a:ext cx="5173888" cy="956516"/>
          </a:xfrm>
        </p:spPr>
        <p:txBody>
          <a:bodyPr/>
          <a:lstStyle/>
          <a:p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and Credit Translation for Continuing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AB6BD-85BD-E899-7FEE-93973453A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2250830"/>
            <a:ext cx="5454650" cy="4264270"/>
          </a:xfrm>
        </p:spPr>
        <p:txBody>
          <a:bodyPr/>
          <a:lstStyle/>
          <a:p>
            <a:r>
              <a:rPr lang="en-US" b="1" dirty="0"/>
              <a:t>Overview:</a:t>
            </a:r>
          </a:p>
          <a:p>
            <a:r>
              <a:rPr lang="en-US" dirty="0"/>
              <a:t>This table identifies the ABMS Member Boards and the National Commission on </a:t>
            </a:r>
            <a:r>
              <a:rPr lang="en-US" dirty="0" err="1"/>
              <a:t>Cetrification</a:t>
            </a:r>
            <a:r>
              <a:rPr lang="en-US" dirty="0"/>
              <a:t> of Physician Assistants’ (NCCPA) requirements for meeting continuing certification MOC) through the ABMS Portfolio Program.</a:t>
            </a:r>
          </a:p>
          <a:p>
            <a:endParaRPr lang="en-US" dirty="0"/>
          </a:p>
          <a:p>
            <a:r>
              <a:rPr lang="en-US" b="1" dirty="0"/>
              <a:t>Conclusion: </a:t>
            </a:r>
          </a:p>
          <a:p>
            <a:r>
              <a:rPr lang="en-US" dirty="0"/>
              <a:t>Diplomates can meet fully meeting their QI MOC requirements or substantially contribute to their MOC requirements by completing 1 QI project.</a:t>
            </a:r>
          </a:p>
          <a:p>
            <a:endParaRPr lang="en-US" dirty="0"/>
          </a:p>
          <a:p>
            <a:r>
              <a:rPr lang="en-US" sz="1600" i="1" dirty="0"/>
              <a:t>Last updated: May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2F4E33-5AC4-3106-8434-434682A4F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763" y="0"/>
            <a:ext cx="5751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012B9-1959-1AE8-227E-484F22DD5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ABMS portfolio program member boards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5CBE-2675-0C6D-14FD-B6150A02F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98" y="1719072"/>
            <a:ext cx="5135196" cy="3011352"/>
          </a:xfrm>
        </p:spPr>
        <p:txBody>
          <a:bodyPr/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American Board of Anesthesiology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American Board of Dermatology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American Board of Emergency Medicine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American Board of Family Medicine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American Board of Internal Medicine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American Board of Medical Genetics and Genomics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American Board of Obstetrics and Gynecology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American Board of Ophthalmology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American Board of Otolaryngology – Head and Neck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94586-EDD3-7603-F491-1707A6083CE1}"/>
              </a:ext>
            </a:extLst>
          </p:cNvPr>
          <p:cNvSpPr txBox="1"/>
          <p:nvPr/>
        </p:nvSpPr>
        <p:spPr>
          <a:xfrm>
            <a:off x="560510" y="1002133"/>
            <a:ext cx="10990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002F7A"/>
                </a:solidFill>
                <a:effectLst/>
                <a:latin typeface="Roboto Slab" pitchFamily="2" charset="0"/>
              </a:rPr>
              <a:t>We can submit quality improvement MOC projects for the following boards: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5B8A0-8D15-8372-CF28-D24D151795B6}"/>
              </a:ext>
            </a:extLst>
          </p:cNvPr>
          <p:cNvSpPr txBox="1"/>
          <p:nvPr/>
        </p:nvSpPr>
        <p:spPr>
          <a:xfrm>
            <a:off x="6092825" y="1719072"/>
            <a:ext cx="609746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American Board of Pathology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American Board of Pediatrics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American Board of Physical Medicine and Rehabilitation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American Board of Preventive Medicine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American Board of Psychiatry and Neurology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0000"/>
                </a:solidFill>
                <a:effectLst/>
              </a:rPr>
              <a:t>American Board of Radiology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American Board of Surgery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American Board of Thoracic Surgery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American Board of Urology</a:t>
            </a:r>
          </a:p>
        </p:txBody>
      </p:sp>
    </p:spTree>
    <p:extLst>
      <p:ext uri="{BB962C8B-B14F-4D97-AF65-F5344CB8AC3E}">
        <p14:creationId xmlns:p14="http://schemas.microsoft.com/office/powerpoint/2010/main" val="40092349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dV1N_Wwo7_yArPyzKmD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xCUTrzp..khx_FJMRB_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dV1N_Wwo7_yArPyzKmD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zlTMbGlF.8CsAglFCvhA"/>
</p:tagLst>
</file>

<file path=ppt/theme/theme1.xml><?xml version="1.0" encoding="utf-8"?>
<a:theme xmlns:a="http://schemas.openxmlformats.org/drawingml/2006/main" name="MGB_standard_template_082020">
  <a:themeElements>
    <a:clrScheme name="MGB">
      <a:dk1>
        <a:srgbClr val="000000"/>
      </a:dk1>
      <a:lt1>
        <a:srgbClr val="FFFFFF"/>
      </a:lt1>
      <a:dk2>
        <a:srgbClr val="B0E3E2"/>
      </a:dk2>
      <a:lt2>
        <a:srgbClr val="808080"/>
      </a:lt2>
      <a:accent1>
        <a:srgbClr val="009AA3"/>
      </a:accent1>
      <a:accent2>
        <a:srgbClr val="003A93"/>
      </a:accent2>
      <a:accent3>
        <a:srgbClr val="0077CA"/>
      </a:accent3>
      <a:accent4>
        <a:srgbClr val="CD7F00"/>
      </a:accent4>
      <a:accent5>
        <a:srgbClr val="5C068A"/>
      </a:accent5>
      <a:accent6>
        <a:srgbClr val="CC0037"/>
      </a:accent6>
      <a:hlink>
        <a:srgbClr val="0077CA"/>
      </a:hlink>
      <a:folHlink>
        <a:srgbClr val="5C068A"/>
      </a:folHlink>
    </a:clrScheme>
    <a:fontScheme name="MGB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2" id="{02AFB435-E4BC-5B40-A90F-4C49A970DE09}" vid="{08332808-3A56-FE44-AF20-BA7BC530ED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Mass General Brigham PowerPoint</Template>
  <TotalTime>9762</TotalTime>
  <Words>1144</Words>
  <Application>Microsoft Office PowerPoint</Application>
  <PresentationFormat>Widescreen</PresentationFormat>
  <Paragraphs>169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-apple-system</vt:lpstr>
      <vt:lpstr>Arial</vt:lpstr>
      <vt:lpstr>Calibri</vt:lpstr>
      <vt:lpstr>Georgia</vt:lpstr>
      <vt:lpstr>Roboto Slab</vt:lpstr>
      <vt:lpstr>System Font Regular</vt:lpstr>
      <vt:lpstr>TwitterChirp</vt:lpstr>
      <vt:lpstr>Wingdings</vt:lpstr>
      <vt:lpstr>MGB_standard_template_082020</vt:lpstr>
      <vt:lpstr>think-cell Slide</vt:lpstr>
      <vt:lpstr>Adding Quality Improvement MOC to Your Series</vt:lpstr>
      <vt:lpstr>Agenda</vt:lpstr>
      <vt:lpstr>Important Dates</vt:lpstr>
      <vt:lpstr>PowerPoint Presentation</vt:lpstr>
      <vt:lpstr>Joint Accreditation</vt:lpstr>
      <vt:lpstr>Quality Improvement Credits</vt:lpstr>
      <vt:lpstr>Who Can Receive Credit</vt:lpstr>
      <vt:lpstr>Requirements  and Credit Translation for Continuing Certification</vt:lpstr>
      <vt:lpstr>ABMS portfolio program member boards </vt:lpstr>
      <vt:lpstr>How to Attach QI MOC to a Series</vt:lpstr>
      <vt:lpstr>Documents Needed to Arrange the Credit</vt:lpstr>
      <vt:lpstr>Example</vt:lpstr>
      <vt:lpstr>Example Interventions</vt:lpstr>
      <vt:lpstr>Next steps</vt:lpstr>
      <vt:lpstr>Follow Us On Social Media!</vt:lpstr>
      <vt:lpstr>Thank you for attending today’s meeting!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</dc:title>
  <dc:creator>Gelardi, Mary</dc:creator>
  <cp:lastModifiedBy>Desilets, Rose</cp:lastModifiedBy>
  <cp:revision>263</cp:revision>
  <dcterms:created xsi:type="dcterms:W3CDTF">2020-10-30T14:00:47Z</dcterms:created>
  <dcterms:modified xsi:type="dcterms:W3CDTF">2024-10-28T13:21:16Z</dcterms:modified>
</cp:coreProperties>
</file>