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9" r:id="rId2"/>
    <p:sldId id="496" r:id="rId3"/>
    <p:sldId id="493" r:id="rId4"/>
    <p:sldId id="494" r:id="rId5"/>
    <p:sldId id="428" r:id="rId6"/>
    <p:sldId id="447" r:id="rId7"/>
    <p:sldId id="409" r:id="rId8"/>
    <p:sldId id="484" r:id="rId9"/>
    <p:sldId id="497" r:id="rId10"/>
    <p:sldId id="504" r:id="rId11"/>
    <p:sldId id="505" r:id="rId12"/>
    <p:sldId id="503" r:id="rId13"/>
    <p:sldId id="498" r:id="rId14"/>
    <p:sldId id="499" r:id="rId15"/>
    <p:sldId id="507" r:id="rId16"/>
    <p:sldId id="508" r:id="rId17"/>
    <p:sldId id="502" r:id="rId18"/>
    <p:sldId id="509" r:id="rId19"/>
    <p:sldId id="261" r:id="rId20"/>
    <p:sldId id="510" r:id="rId21"/>
    <p:sldId id="511" r:id="rId22"/>
    <p:sldId id="401" r:id="rId23"/>
    <p:sldId id="423" r:id="rId24"/>
    <p:sldId id="413" r:id="rId25"/>
    <p:sldId id="280"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1C1C-2294-D5FE-06AB-DE60B37852B7}" name="Desilets, Rose" initials="DR" userId="S::rdesilets@mgb.org::49560a7b-b4e1-4c9c-9697-5f334620b403" providerId="AD"/>
  <p188:author id="{23741545-B06E-9030-0D33-16772E4A055B}" name="Desilets, Rose" initials="DR" userId="S::RDESILETS@PARTNERS.ORG::49560a7b-b4e1-4c9c-9697-5f334620b403" providerId="AD"/>
  <p188:author id="{270A9ABD-F6E3-6918-E39B-0F41B69D0212}" name="Alley, Michelle" initials="MA" userId="S::malley2@mgb.org::2bf1802d-b022-4f95-952b-f37ef995ba1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81055" autoAdjust="0"/>
  </p:normalViewPr>
  <p:slideViewPr>
    <p:cSldViewPr snapToGrid="0" snapToObjects="1">
      <p:cViewPr varScale="1">
        <p:scale>
          <a:sx n="87" d="100"/>
          <a:sy n="87" d="100"/>
        </p:scale>
        <p:origin x="1830" y="78"/>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j496\Desktop\Followup%20presentation%202025\All%20Follow%20Up%20RSS%202023-2024%20survey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[All Follow Up RSS 2023-2024 surveys.xlsx]Changes team practice!PivotTable2</c:name>
    <c:fmtId val="4"/>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9.5782094861093181E-2"/>
              <c:y val="2.859587466820884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dLbl>
          <c:idx val="0"/>
          <c:layout>
            <c:manualLayout>
              <c:x val="-0.1783664644378469"/>
              <c:y val="-4.410279223571629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dLbl>
          <c:idx val="0"/>
          <c:layout>
            <c:manualLayout>
              <c:x val="9.3299700242387665E-2"/>
              <c:y val="-5.257707193380490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dLbl>
          <c:idx val="0"/>
          <c:layout>
            <c:manualLayout>
              <c:x val="9.5782094861093181E-2"/>
              <c:y val="2.859587466820884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dLbl>
          <c:idx val="0"/>
          <c:layout>
            <c:manualLayout>
              <c:x val="-0.1783664644378469"/>
              <c:y val="-4.410279223571629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dLbl>
          <c:idx val="0"/>
          <c:layout>
            <c:manualLayout>
              <c:x val="9.3299700242387665E-2"/>
              <c:y val="-5.257707193380490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dLbl>
          <c:idx val="0"/>
          <c:layout>
            <c:manualLayout>
              <c:x val="9.5782094861093181E-2"/>
              <c:y val="2.859587466820884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dLbl>
          <c:idx val="0"/>
          <c:layout>
            <c:manualLayout>
              <c:x val="-0.1783664644378469"/>
              <c:y val="-4.410279223571629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dLbl>
          <c:idx val="0"/>
          <c:layout>
            <c:manualLayout>
              <c:x val="9.3299700242387665E-2"/>
              <c:y val="-5.257707193380490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s>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1/24/2025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211362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6658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58018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135126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144782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30146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336974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187760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103774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39265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4135314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20</a:t>
            </a:fld>
            <a:endParaRPr lang="en-US" dirty="0"/>
          </a:p>
        </p:txBody>
      </p:sp>
    </p:spTree>
    <p:extLst>
      <p:ext uri="{BB962C8B-B14F-4D97-AF65-F5344CB8AC3E}">
        <p14:creationId xmlns:p14="http://schemas.microsoft.com/office/powerpoint/2010/main" val="3402955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21</a:t>
            </a:fld>
            <a:endParaRPr lang="en-US" dirty="0"/>
          </a:p>
        </p:txBody>
      </p:sp>
    </p:spTree>
    <p:extLst>
      <p:ext uri="{BB962C8B-B14F-4D97-AF65-F5344CB8AC3E}">
        <p14:creationId xmlns:p14="http://schemas.microsoft.com/office/powerpoint/2010/main" val="3128167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22</a:t>
            </a:fld>
            <a:endParaRPr lang="en-US" dirty="0"/>
          </a:p>
        </p:txBody>
      </p:sp>
    </p:spTree>
    <p:extLst>
      <p:ext uri="{BB962C8B-B14F-4D97-AF65-F5344CB8AC3E}">
        <p14:creationId xmlns:p14="http://schemas.microsoft.com/office/powerpoint/2010/main" val="272524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23</a:t>
            </a:fld>
            <a:endParaRPr lang="en-US" dirty="0"/>
          </a:p>
        </p:txBody>
      </p:sp>
    </p:spTree>
    <p:extLst>
      <p:ext uri="{BB962C8B-B14F-4D97-AF65-F5344CB8AC3E}">
        <p14:creationId xmlns:p14="http://schemas.microsoft.com/office/powerpoint/2010/main" val="283245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24</a:t>
            </a:fld>
            <a:endParaRPr lang="en-US" dirty="0"/>
          </a:p>
        </p:txBody>
      </p:sp>
    </p:spTree>
    <p:extLst>
      <p:ext uri="{BB962C8B-B14F-4D97-AF65-F5344CB8AC3E}">
        <p14:creationId xmlns:p14="http://schemas.microsoft.com/office/powerpoint/2010/main" val="409934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25</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47790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244058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7</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dirty="0"/>
          </a:p>
        </p:txBody>
      </p:sp>
    </p:spTree>
    <p:extLst>
      <p:ext uri="{BB962C8B-B14F-4D97-AF65-F5344CB8AC3E}">
        <p14:creationId xmlns:p14="http://schemas.microsoft.com/office/powerpoint/2010/main" val="36129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1891018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1/24/2025</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323533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hyperlink" Target="https://cpd.partners.org/series-coordinators" TargetMode="External"/><Relationship Id="rId3" Type="http://schemas.openxmlformats.org/officeDocument/2006/relationships/slideLayout" Target="../slideLayouts/slideLayout2.xml"/><Relationship Id="rId7" Type="http://schemas.openxmlformats.org/officeDocument/2006/relationships/hyperlink" Target="mailto:mgbcpd@mgb.org"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notesSlide" Target="../notesSlides/notesSlide22.xm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showcase/mass-general-brigham-office-of-continuing-professional-develop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www.acehp.org/Your-Community/Healthcare-Continuing-Education-Professionals-Day"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mailto:mgbcpd@mgb.org" TargetMode="External"/><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hyperlink" Target="https://partners.zoom.us/j/85164198890"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650713" y="3233451"/>
            <a:ext cx="8591915" cy="1727673"/>
          </a:xfrm>
        </p:spPr>
        <p:txBody>
          <a:bodyPr/>
          <a:lstStyle/>
          <a:p>
            <a:r>
              <a:rPr lang="en-US" dirty="0"/>
              <a:t>2023-2024 Follow-up Survey Results</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985838" y="5479135"/>
            <a:ext cx="5508747" cy="737220"/>
          </a:xfrm>
        </p:spPr>
        <p:txBody>
          <a:bodyPr/>
          <a:lstStyle/>
          <a:p>
            <a:r>
              <a:rPr lang="en-US" dirty="0"/>
              <a:t>Continuing Professional Development</a:t>
            </a:r>
            <a:br>
              <a:rPr lang="en-US" dirty="0"/>
            </a:br>
            <a:r>
              <a:rPr lang="en-US" dirty="0"/>
              <a:t>January 24, 2025</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9395028" y="3851726"/>
            <a:ext cx="2489114" cy="2218796"/>
          </a:xfrm>
          <a:prstGeom prst="rect">
            <a:avLst/>
          </a:prstGeom>
          <a:effectLst>
            <a:softEdge rad="63500"/>
          </a:effectLst>
        </p:spPr>
      </p:pic>
      <p:sp>
        <p:nvSpPr>
          <p:cNvPr id="5" name="TextBox 4">
            <a:extLst>
              <a:ext uri="{FF2B5EF4-FFF2-40B4-BE49-F238E27FC236}">
                <a16:creationId xmlns:a16="http://schemas.microsoft.com/office/drawing/2014/main" id="{1842770A-9EF5-D5DD-FC24-50696DB92D66}"/>
              </a:ext>
            </a:extLst>
          </p:cNvPr>
          <p:cNvSpPr txBox="1"/>
          <p:nvPr/>
        </p:nvSpPr>
        <p:spPr>
          <a:xfrm>
            <a:off x="650713" y="1289293"/>
            <a:ext cx="10768664" cy="1938992"/>
          </a:xfrm>
          <a:prstGeom prst="rect">
            <a:avLst/>
          </a:prstGeom>
          <a:noFill/>
        </p:spPr>
        <p:txBody>
          <a:bodyPr wrap="square">
            <a:spAutoFit/>
          </a:bodyPr>
          <a:lstStyle/>
          <a:p>
            <a:r>
              <a:rPr lang="en-US" sz="6000" dirty="0">
                <a:solidFill>
                  <a:schemeClr val="accent2"/>
                </a:solidFill>
                <a:latin typeface="+mj-lt"/>
                <a:ea typeface="+mj-ea"/>
                <a:cs typeface="+mj-cs"/>
              </a:rPr>
              <a:t>Healthcare Continuing Education Professionals Day &amp; </a:t>
            </a:r>
          </a:p>
        </p:txBody>
      </p:sp>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a:xfrm>
            <a:off x="641350" y="523875"/>
            <a:ext cx="10909300" cy="956516"/>
          </a:xfrm>
        </p:spPr>
        <p:txBody>
          <a:bodyPr/>
          <a:lstStyle/>
          <a:p>
            <a:pPr algn="ctr"/>
            <a:r>
              <a:rPr lang="en-US" dirty="0"/>
              <a:t>Did any Changes in your Team Practice occur as </a:t>
            </a:r>
            <a:br>
              <a:rPr lang="en-US" dirty="0"/>
            </a:br>
            <a:r>
              <a:rPr lang="en-US" dirty="0"/>
              <a:t>a result of this activity?</a:t>
            </a:r>
          </a:p>
        </p:txBody>
      </p:sp>
      <p:graphicFrame>
        <p:nvGraphicFramePr>
          <p:cNvPr id="12" name="Chart 11">
            <a:extLst>
              <a:ext uri="{FF2B5EF4-FFF2-40B4-BE49-F238E27FC236}">
                <a16:creationId xmlns:a16="http://schemas.microsoft.com/office/drawing/2014/main" id="{52D19BCF-5E54-35A9-0470-096145609CEB}"/>
              </a:ext>
            </a:extLst>
          </p:cNvPr>
          <p:cNvGraphicFramePr>
            <a:graphicFrameLocks/>
          </p:cNvGraphicFramePr>
          <p:nvPr>
            <p:extLst>
              <p:ext uri="{D42A27DB-BD31-4B8C-83A1-F6EECF244321}">
                <p14:modId xmlns:p14="http://schemas.microsoft.com/office/powerpoint/2010/main" val="2331509977"/>
              </p:ext>
            </p:extLst>
          </p:nvPr>
        </p:nvGraphicFramePr>
        <p:xfrm>
          <a:off x="2609849" y="1743074"/>
          <a:ext cx="7968095" cy="3878407"/>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a:extLst>
              <a:ext uri="{FF2B5EF4-FFF2-40B4-BE49-F238E27FC236}">
                <a16:creationId xmlns:a16="http://schemas.microsoft.com/office/drawing/2014/main" id="{F8EB62D6-AC1F-FB69-1C01-07F4DAD3FC1B}"/>
              </a:ext>
            </a:extLst>
          </p:cNvPr>
          <p:cNvPicPr>
            <a:picLocks noChangeAspect="1"/>
          </p:cNvPicPr>
          <p:nvPr/>
        </p:nvPicPr>
        <p:blipFill>
          <a:blip r:embed="rId4"/>
          <a:stretch>
            <a:fillRect/>
          </a:stretch>
        </p:blipFill>
        <p:spPr>
          <a:xfrm>
            <a:off x="2102358" y="1461516"/>
            <a:ext cx="7987284" cy="3934968"/>
          </a:xfrm>
          <a:prstGeom prst="rect">
            <a:avLst/>
          </a:prstGeom>
        </p:spPr>
      </p:pic>
    </p:spTree>
    <p:extLst>
      <p:ext uri="{BB962C8B-B14F-4D97-AF65-F5344CB8AC3E}">
        <p14:creationId xmlns:p14="http://schemas.microsoft.com/office/powerpoint/2010/main" val="14935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a:xfrm>
            <a:off x="641350" y="523875"/>
            <a:ext cx="10909300" cy="956516"/>
          </a:xfrm>
        </p:spPr>
        <p:txBody>
          <a:bodyPr/>
          <a:lstStyle/>
          <a:p>
            <a:pPr algn="ctr"/>
            <a:r>
              <a:rPr lang="en-US" dirty="0"/>
              <a:t>What changes in your Team Practice occur as </a:t>
            </a:r>
            <a:br>
              <a:rPr lang="en-US" dirty="0"/>
            </a:br>
            <a:r>
              <a:rPr lang="en-US" dirty="0"/>
              <a:t>a result of this activity?</a:t>
            </a:r>
          </a:p>
        </p:txBody>
      </p:sp>
      <p:pic>
        <p:nvPicPr>
          <p:cNvPr id="5" name="Picture 4">
            <a:extLst>
              <a:ext uri="{FF2B5EF4-FFF2-40B4-BE49-F238E27FC236}">
                <a16:creationId xmlns:a16="http://schemas.microsoft.com/office/drawing/2014/main" id="{1F5CADE2-BF6B-D6CF-6572-3105AD14C97E}"/>
              </a:ext>
            </a:extLst>
          </p:cNvPr>
          <p:cNvPicPr>
            <a:picLocks noChangeAspect="1"/>
          </p:cNvPicPr>
          <p:nvPr/>
        </p:nvPicPr>
        <p:blipFill>
          <a:blip r:embed="rId3"/>
          <a:stretch>
            <a:fillRect/>
          </a:stretch>
        </p:blipFill>
        <p:spPr>
          <a:xfrm>
            <a:off x="2100847" y="1594449"/>
            <a:ext cx="7433986" cy="4240799"/>
          </a:xfrm>
          <a:prstGeom prst="rect">
            <a:avLst/>
          </a:prstGeom>
        </p:spPr>
      </p:pic>
    </p:spTree>
    <p:extLst>
      <p:ext uri="{BB962C8B-B14F-4D97-AF65-F5344CB8AC3E}">
        <p14:creationId xmlns:p14="http://schemas.microsoft.com/office/powerpoint/2010/main" val="371976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a:xfrm>
            <a:off x="641350" y="523875"/>
            <a:ext cx="10902950" cy="619745"/>
          </a:xfrm>
        </p:spPr>
        <p:txBody>
          <a:bodyPr/>
          <a:lstStyle/>
          <a:p>
            <a:r>
              <a:rPr lang="en-US" dirty="0"/>
              <a:t>Examples of Team Practice Changes responses</a:t>
            </a:r>
          </a:p>
        </p:txBody>
      </p:sp>
      <p:sp>
        <p:nvSpPr>
          <p:cNvPr id="12" name="TextBox 11">
            <a:extLst>
              <a:ext uri="{FF2B5EF4-FFF2-40B4-BE49-F238E27FC236}">
                <a16:creationId xmlns:a16="http://schemas.microsoft.com/office/drawing/2014/main" id="{8E1BAD64-4BD6-0E96-AAF5-9110B18B4DA5}"/>
              </a:ext>
            </a:extLst>
          </p:cNvPr>
          <p:cNvSpPr txBox="1"/>
          <p:nvPr/>
        </p:nvSpPr>
        <p:spPr>
          <a:xfrm rot="20556895">
            <a:off x="181812" y="1582348"/>
            <a:ext cx="4486616" cy="830997"/>
          </a:xfrm>
          <a:prstGeom prst="rect">
            <a:avLst/>
          </a:prstGeom>
          <a:noFill/>
        </p:spPr>
        <p:txBody>
          <a:bodyPr wrap="square">
            <a:spAutoFit/>
          </a:bodyPr>
          <a:lstStyle/>
          <a:p>
            <a:r>
              <a:rPr lang="en-US" sz="1200" dirty="0">
                <a:solidFill>
                  <a:srgbClr val="000000"/>
                </a:solidFill>
                <a:effectLst/>
                <a:latin typeface="Calibri" panose="020F0502020204030204" pitchFamily="34" charset="0"/>
                <a:ea typeface="Calibri" panose="020F0502020204030204" pitchFamily="34" charset="0"/>
              </a:rPr>
              <a:t>“As a division, we have focused on improving communication within our team as well as with the patients and their caregivers. We have discussed personal challenges and strategies to mitigate conflict. We have improved safety reporting of events within the division as well.”</a:t>
            </a:r>
            <a:endParaRPr lang="en-US" sz="1200" dirty="0"/>
          </a:p>
        </p:txBody>
      </p:sp>
      <p:sp>
        <p:nvSpPr>
          <p:cNvPr id="14" name="TextBox 13">
            <a:extLst>
              <a:ext uri="{FF2B5EF4-FFF2-40B4-BE49-F238E27FC236}">
                <a16:creationId xmlns:a16="http://schemas.microsoft.com/office/drawing/2014/main" id="{D7A0F1AA-A428-9E17-AE22-D1C8731E0254}"/>
              </a:ext>
            </a:extLst>
          </p:cNvPr>
          <p:cNvSpPr txBox="1"/>
          <p:nvPr/>
        </p:nvSpPr>
        <p:spPr>
          <a:xfrm rot="1104560">
            <a:off x="7497800" y="3974508"/>
            <a:ext cx="3670505" cy="1991186"/>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Better communication”: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about patient side effect management.”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about resident health.”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about results.”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between ED and accepting team.”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between teams.”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between specialties with blood bank.”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with consulting teams.”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with study participants.”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FB1D8EF-B6B1-3FA9-47B1-EB748BB72508}"/>
              </a:ext>
            </a:extLst>
          </p:cNvPr>
          <p:cNvSpPr txBox="1"/>
          <p:nvPr/>
        </p:nvSpPr>
        <p:spPr>
          <a:xfrm rot="1628795">
            <a:off x="9405846" y="2995608"/>
            <a:ext cx="2232113" cy="646331"/>
          </a:xfrm>
          <a:prstGeom prst="rect">
            <a:avLst/>
          </a:prstGeom>
          <a:noFill/>
        </p:spPr>
        <p:txBody>
          <a:bodyPr wrap="square">
            <a:spAutoFit/>
          </a:bodyPr>
          <a:lstStyle/>
          <a:p>
            <a:r>
              <a:rPr lang="en-US" sz="1200" dirty="0">
                <a:solidFill>
                  <a:srgbClr val="000000"/>
                </a:solidFill>
                <a:effectLst/>
                <a:latin typeface="Calibri" panose="020F0502020204030204" pitchFamily="34" charset="0"/>
                <a:ea typeface="Calibri" panose="020F0502020204030204" pitchFamily="34" charset="0"/>
              </a:rPr>
              <a:t>“Better safety huddles with targeted focus on potential case concerns.”</a:t>
            </a:r>
            <a:endParaRPr lang="en-US" sz="1200" dirty="0"/>
          </a:p>
        </p:txBody>
      </p:sp>
      <p:sp>
        <p:nvSpPr>
          <p:cNvPr id="18" name="TextBox 17">
            <a:extLst>
              <a:ext uri="{FF2B5EF4-FFF2-40B4-BE49-F238E27FC236}">
                <a16:creationId xmlns:a16="http://schemas.microsoft.com/office/drawing/2014/main" id="{E6EB2154-D45A-AEB5-C0B3-57C58300F394}"/>
              </a:ext>
            </a:extLst>
          </p:cNvPr>
          <p:cNvSpPr txBox="1"/>
          <p:nvPr/>
        </p:nvSpPr>
        <p:spPr>
          <a:xfrm rot="939459">
            <a:off x="8628175" y="1526622"/>
            <a:ext cx="3307232" cy="1141723"/>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“Communication improvement would be the best example, primarily as it relates to surgeon's interactions with other disciplines especially the operating room interactions to maximize patient's quality of care.”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24659BA-CEEF-951E-8996-BAB12B48B126}"/>
              </a:ext>
            </a:extLst>
          </p:cNvPr>
          <p:cNvSpPr txBox="1"/>
          <p:nvPr/>
        </p:nvSpPr>
        <p:spPr>
          <a:xfrm rot="292579">
            <a:off x="6117594" y="1269780"/>
            <a:ext cx="1930198" cy="716991"/>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“Decreased flow rate on anesthesia gas to reduce greenhouse gas impact.”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147207F-1F8E-C00C-F772-9619FAB01751}"/>
              </a:ext>
            </a:extLst>
          </p:cNvPr>
          <p:cNvSpPr txBox="1"/>
          <p:nvPr/>
        </p:nvSpPr>
        <p:spPr>
          <a:xfrm rot="20907341">
            <a:off x="3305227" y="5189788"/>
            <a:ext cx="2509069" cy="504625"/>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“During critical events, participants learned to clearly call out their roles.”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59EA5FB7-402A-F11A-5E07-5FC6A0288371}"/>
              </a:ext>
            </a:extLst>
          </p:cNvPr>
          <p:cNvSpPr txBox="1"/>
          <p:nvPr/>
        </p:nvSpPr>
        <p:spPr>
          <a:xfrm rot="19682105">
            <a:off x="661675" y="4047035"/>
            <a:ext cx="2885153" cy="929357"/>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changed our intensive care unit (ICU) hand-off form to standardize communication during ICU admissions across role groups.”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C315FDA-7A8C-CDF9-B2F4-3F6990708FFE}"/>
              </a:ext>
            </a:extLst>
          </p:cNvPr>
          <p:cNvSpPr txBox="1"/>
          <p:nvPr/>
        </p:nvSpPr>
        <p:spPr>
          <a:xfrm>
            <a:off x="3331877" y="2620056"/>
            <a:ext cx="4149980" cy="716991"/>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real-time debriefs and use of the Reliability Response Guide to see risk and determine if a system concern or human concern. Our approach is more open and objective.”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E287754-87AA-8CC1-7802-EF65504FCE85}"/>
              </a:ext>
            </a:extLst>
          </p:cNvPr>
          <p:cNvSpPr txBox="1"/>
          <p:nvPr/>
        </p:nvSpPr>
        <p:spPr>
          <a:xfrm>
            <a:off x="4237261" y="4038408"/>
            <a:ext cx="3197422" cy="716991"/>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“Improved communication and interprofessional approaches to patients taking GLP1 and other weight loss medications.”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80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pPr algn="ctr"/>
            <a:r>
              <a:rPr lang="en-US" dirty="0"/>
              <a:t>Did any changes in your Team Members’ Roles occurred as a result of this activity?</a:t>
            </a:r>
          </a:p>
        </p:txBody>
      </p:sp>
      <p:pic>
        <p:nvPicPr>
          <p:cNvPr id="12" name="Picture 11">
            <a:extLst>
              <a:ext uri="{FF2B5EF4-FFF2-40B4-BE49-F238E27FC236}">
                <a16:creationId xmlns:a16="http://schemas.microsoft.com/office/drawing/2014/main" id="{02335ECE-B140-E537-A9D5-16ACF1D66A72}"/>
              </a:ext>
            </a:extLst>
          </p:cNvPr>
          <p:cNvPicPr>
            <a:picLocks noChangeAspect="1"/>
          </p:cNvPicPr>
          <p:nvPr/>
        </p:nvPicPr>
        <p:blipFill>
          <a:blip r:embed="rId3"/>
          <a:stretch>
            <a:fillRect/>
          </a:stretch>
        </p:blipFill>
        <p:spPr>
          <a:xfrm>
            <a:off x="2481398" y="1491239"/>
            <a:ext cx="7229204" cy="4116683"/>
          </a:xfrm>
          <a:prstGeom prst="rect">
            <a:avLst/>
          </a:prstGeom>
        </p:spPr>
      </p:pic>
    </p:spTree>
    <p:extLst>
      <p:ext uri="{BB962C8B-B14F-4D97-AF65-F5344CB8AC3E}">
        <p14:creationId xmlns:p14="http://schemas.microsoft.com/office/powerpoint/2010/main" val="289804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What changes in your Team Members’ Roles occurred as a result of this activity?</a:t>
            </a:r>
          </a:p>
        </p:txBody>
      </p:sp>
      <p:pic>
        <p:nvPicPr>
          <p:cNvPr id="3" name="Picture 2">
            <a:extLst>
              <a:ext uri="{FF2B5EF4-FFF2-40B4-BE49-F238E27FC236}">
                <a16:creationId xmlns:a16="http://schemas.microsoft.com/office/drawing/2014/main" id="{D3A04C31-E31D-A27F-08AB-D8D7177A2612}"/>
              </a:ext>
            </a:extLst>
          </p:cNvPr>
          <p:cNvPicPr>
            <a:picLocks noChangeAspect="1"/>
          </p:cNvPicPr>
          <p:nvPr/>
        </p:nvPicPr>
        <p:blipFill>
          <a:blip r:embed="rId3"/>
          <a:stretch>
            <a:fillRect/>
          </a:stretch>
        </p:blipFill>
        <p:spPr>
          <a:xfrm>
            <a:off x="1373777" y="1506842"/>
            <a:ext cx="8497592" cy="4400405"/>
          </a:xfrm>
          <a:prstGeom prst="rect">
            <a:avLst/>
          </a:prstGeom>
        </p:spPr>
      </p:pic>
    </p:spTree>
    <p:extLst>
      <p:ext uri="{BB962C8B-B14F-4D97-AF65-F5344CB8AC3E}">
        <p14:creationId xmlns:p14="http://schemas.microsoft.com/office/powerpoint/2010/main" val="223375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a:xfrm>
            <a:off x="641350" y="523875"/>
            <a:ext cx="10902950" cy="619745"/>
          </a:xfrm>
        </p:spPr>
        <p:txBody>
          <a:bodyPr/>
          <a:lstStyle/>
          <a:p>
            <a:r>
              <a:rPr lang="en-US" dirty="0"/>
              <a:t>Examples of Team Members Roles Changes responses</a:t>
            </a:r>
          </a:p>
        </p:txBody>
      </p:sp>
      <p:sp>
        <p:nvSpPr>
          <p:cNvPr id="4" name="TextBox 3">
            <a:extLst>
              <a:ext uri="{FF2B5EF4-FFF2-40B4-BE49-F238E27FC236}">
                <a16:creationId xmlns:a16="http://schemas.microsoft.com/office/drawing/2014/main" id="{B5E824A2-A67D-6969-A3AB-64185063A813}"/>
              </a:ext>
            </a:extLst>
          </p:cNvPr>
          <p:cNvSpPr txBox="1"/>
          <p:nvPr/>
        </p:nvSpPr>
        <p:spPr>
          <a:xfrm>
            <a:off x="4667284" y="2322101"/>
            <a:ext cx="2638698" cy="716991"/>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“Altered the role of physician assistants in our group related to post-op patients.”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14363DD-CCDF-7387-4093-0FE375A0D460}"/>
              </a:ext>
            </a:extLst>
          </p:cNvPr>
          <p:cNvSpPr txBox="1"/>
          <p:nvPr/>
        </p:nvSpPr>
        <p:spPr>
          <a:xfrm>
            <a:off x="4415248" y="3627357"/>
            <a:ext cx="3840479" cy="504625"/>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“Attending took on a leadership role in debriefing about inefficiencies.”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C51BEA3-6988-34D1-71CE-1D4D9E2392CC}"/>
              </a:ext>
            </a:extLst>
          </p:cNvPr>
          <p:cNvSpPr txBox="1"/>
          <p:nvPr/>
        </p:nvSpPr>
        <p:spPr>
          <a:xfrm rot="20801952">
            <a:off x="648451" y="3002351"/>
            <a:ext cx="3007632" cy="716991"/>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“Better communication with my CRNA colleagues when taking care of sicker patients.”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AA52E68-949C-566D-70D7-64F908B1964A}"/>
              </a:ext>
            </a:extLst>
          </p:cNvPr>
          <p:cNvSpPr txBox="1"/>
          <p:nvPr/>
        </p:nvSpPr>
        <p:spPr>
          <a:xfrm rot="1166205">
            <a:off x="8908688" y="4858363"/>
            <a:ext cx="2635612" cy="504625"/>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“Empowering all people in perioperative period to speak up.”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CA99FF1-B866-D9A8-7AF0-2CF714C0D9BA}"/>
              </a:ext>
            </a:extLst>
          </p:cNvPr>
          <p:cNvSpPr txBox="1"/>
          <p:nvPr/>
        </p:nvSpPr>
        <p:spPr>
          <a:xfrm rot="973241">
            <a:off x="8579032" y="3107695"/>
            <a:ext cx="3294924" cy="929357"/>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“Involvement of frontline staff in the debrief versus leadership only. The role of leadership taking a step back and listening to debriefs versus driving or leading the debrief.”</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FAE74C5-B15A-E753-2D4E-9E5780CE944D}"/>
              </a:ext>
            </a:extLst>
          </p:cNvPr>
          <p:cNvSpPr txBox="1"/>
          <p:nvPr/>
        </p:nvSpPr>
        <p:spPr>
          <a:xfrm rot="20706950">
            <a:off x="600897" y="1491450"/>
            <a:ext cx="3773898" cy="504625"/>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“Medical assistants became very involved in efforts towards JC Accreditation preparation.”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504FEC2-90FB-AC72-974F-B66364AF48D8}"/>
              </a:ext>
            </a:extLst>
          </p:cNvPr>
          <p:cNvSpPr txBox="1"/>
          <p:nvPr/>
        </p:nvSpPr>
        <p:spPr>
          <a:xfrm>
            <a:off x="3844693" y="4672725"/>
            <a:ext cx="2638698" cy="461665"/>
          </a:xfrm>
          <a:prstGeom prst="rect">
            <a:avLst/>
          </a:prstGeom>
          <a:noFill/>
        </p:spPr>
        <p:txBody>
          <a:bodyPr wrap="square">
            <a:spAutoFit/>
          </a:bodyPr>
          <a:lstStyle/>
          <a:p>
            <a:r>
              <a:rPr lang="en-US" sz="1200" dirty="0">
                <a:solidFill>
                  <a:srgbClr val="000000"/>
                </a:solidFill>
                <a:effectLst/>
                <a:latin typeface="Calibri" panose="020F0502020204030204" pitchFamily="34" charset="0"/>
                <a:ea typeface="Calibri" panose="020F0502020204030204" pitchFamily="34" charset="0"/>
              </a:rPr>
              <a:t>“Nurse now participates in the timeout prior to the block being placed.”</a:t>
            </a:r>
            <a:endParaRPr lang="en-US" sz="1200" dirty="0"/>
          </a:p>
        </p:txBody>
      </p:sp>
      <p:sp>
        <p:nvSpPr>
          <p:cNvPr id="25" name="TextBox 24">
            <a:extLst>
              <a:ext uri="{FF2B5EF4-FFF2-40B4-BE49-F238E27FC236}">
                <a16:creationId xmlns:a16="http://schemas.microsoft.com/office/drawing/2014/main" id="{0A082D20-510A-5923-676B-957DF3946802}"/>
              </a:ext>
            </a:extLst>
          </p:cNvPr>
          <p:cNvSpPr txBox="1"/>
          <p:nvPr/>
        </p:nvSpPr>
        <p:spPr>
          <a:xfrm>
            <a:off x="7062650" y="5223675"/>
            <a:ext cx="1950721" cy="504625"/>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“Nurses able to do more patient education.”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BED8A87-D748-7601-740F-F9FC0D4DCB6A}"/>
              </a:ext>
            </a:extLst>
          </p:cNvPr>
          <p:cNvSpPr txBox="1"/>
          <p:nvPr/>
        </p:nvSpPr>
        <p:spPr>
          <a:xfrm>
            <a:off x="8038010" y="2011277"/>
            <a:ext cx="3030584" cy="461665"/>
          </a:xfrm>
          <a:prstGeom prst="rect">
            <a:avLst/>
          </a:prstGeom>
          <a:noFill/>
        </p:spPr>
        <p:txBody>
          <a:bodyPr wrap="square">
            <a:spAutoFit/>
          </a:bodyPr>
          <a:lstStyle/>
          <a:p>
            <a:r>
              <a:rPr lang="en-US" sz="1200" dirty="0">
                <a:solidFill>
                  <a:srgbClr val="000000"/>
                </a:solidFill>
                <a:effectLst/>
                <a:latin typeface="Calibri" panose="020F0502020204030204" pitchFamily="34" charset="0"/>
                <a:ea typeface="Calibri" panose="020F0502020204030204" pitchFamily="34" charset="0"/>
              </a:rPr>
              <a:t>Part of preop discussion now includes guidelines for communication.“</a:t>
            </a:r>
            <a:endParaRPr lang="en-US" sz="1200" dirty="0"/>
          </a:p>
        </p:txBody>
      </p:sp>
      <p:sp>
        <p:nvSpPr>
          <p:cNvPr id="31" name="TextBox 30">
            <a:extLst>
              <a:ext uri="{FF2B5EF4-FFF2-40B4-BE49-F238E27FC236}">
                <a16:creationId xmlns:a16="http://schemas.microsoft.com/office/drawing/2014/main" id="{09CD08F6-ACCB-7DB7-884C-E814ED28EE02}"/>
              </a:ext>
            </a:extLst>
          </p:cNvPr>
          <p:cNvSpPr txBox="1"/>
          <p:nvPr/>
        </p:nvSpPr>
        <p:spPr>
          <a:xfrm rot="20270643">
            <a:off x="348344" y="4572042"/>
            <a:ext cx="2751908" cy="504625"/>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have better organized the structure of our quality and safety governance.”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811C1458-DE0B-4CF4-8631-711CB0EA1542}"/>
              </a:ext>
            </a:extLst>
          </p:cNvPr>
          <p:cNvSpPr txBox="1"/>
          <p:nvPr/>
        </p:nvSpPr>
        <p:spPr>
          <a:xfrm>
            <a:off x="6518363" y="1205249"/>
            <a:ext cx="2638698" cy="716991"/>
          </a:xfrm>
          <a:prstGeom prst="rect">
            <a:avLst/>
          </a:prstGeom>
          <a:noFill/>
        </p:spPr>
        <p:txBody>
          <a:bodyPr wrap="square">
            <a:spAutoFit/>
          </a:bodyPr>
          <a:lstStyle/>
          <a:p>
            <a:pPr marR="0" lvl="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now have a direct contact for seizure management for the Heart Center.”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94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a:xfrm>
            <a:off x="641350" y="523875"/>
            <a:ext cx="10902950" cy="619745"/>
          </a:xfrm>
        </p:spPr>
        <p:txBody>
          <a:bodyPr/>
          <a:lstStyle/>
          <a:p>
            <a:r>
              <a:rPr lang="en-US" dirty="0"/>
              <a:t>Examples of Patient Outcome Changes responses</a:t>
            </a:r>
          </a:p>
        </p:txBody>
      </p:sp>
      <p:sp>
        <p:nvSpPr>
          <p:cNvPr id="5" name="TextBox 4">
            <a:extLst>
              <a:ext uri="{FF2B5EF4-FFF2-40B4-BE49-F238E27FC236}">
                <a16:creationId xmlns:a16="http://schemas.microsoft.com/office/drawing/2014/main" id="{275AB218-54D7-1A94-9FDB-68A00920CBC1}"/>
              </a:ext>
            </a:extLst>
          </p:cNvPr>
          <p:cNvSpPr txBox="1"/>
          <p:nvPr/>
        </p:nvSpPr>
        <p:spPr>
          <a:xfrm>
            <a:off x="641350" y="2915043"/>
            <a:ext cx="4397830" cy="664926"/>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patient received advice from multiple providers in different disciplines (surgery, pain, behavioral medicine, radiology) without having to coordinate separate appointments and retell their history and exam.”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318CF7C-97C9-1212-A039-24AD1E71AD32}"/>
              </a:ext>
            </a:extLst>
          </p:cNvPr>
          <p:cNvSpPr txBox="1"/>
          <p:nvPr/>
        </p:nvSpPr>
        <p:spPr>
          <a:xfrm>
            <a:off x="5860869" y="3291504"/>
            <a:ext cx="2011680" cy="430887"/>
          </a:xfrm>
          <a:prstGeom prst="rect">
            <a:avLst/>
          </a:prstGeom>
          <a:noFill/>
        </p:spPr>
        <p:txBody>
          <a:bodyPr wrap="square">
            <a:spAutoFit/>
          </a:bodyPr>
          <a:lstStyle/>
          <a:p>
            <a:r>
              <a:rPr lang="en-US" sz="1100" dirty="0">
                <a:solidFill>
                  <a:srgbClr val="000000"/>
                </a:solidFill>
                <a:effectLst/>
                <a:latin typeface="Calibri" panose="020F0502020204030204" pitchFamily="34" charset="0"/>
                <a:ea typeface="Calibri" panose="020F0502020204030204" pitchFamily="34" charset="0"/>
              </a:rPr>
              <a:t>“A patient with insomnia got better after light therapy.”</a:t>
            </a:r>
            <a:endParaRPr lang="en-US" sz="1100" dirty="0"/>
          </a:p>
        </p:txBody>
      </p:sp>
      <p:sp>
        <p:nvSpPr>
          <p:cNvPr id="12" name="TextBox 11">
            <a:extLst>
              <a:ext uri="{FF2B5EF4-FFF2-40B4-BE49-F238E27FC236}">
                <a16:creationId xmlns:a16="http://schemas.microsoft.com/office/drawing/2014/main" id="{EC2F2840-A1ED-4C09-97B0-5CDE663F9317}"/>
              </a:ext>
            </a:extLst>
          </p:cNvPr>
          <p:cNvSpPr txBox="1"/>
          <p:nvPr/>
        </p:nvSpPr>
        <p:spPr>
          <a:xfrm>
            <a:off x="641350" y="5631190"/>
            <a:ext cx="3117668" cy="261610"/>
          </a:xfrm>
          <a:prstGeom prst="rect">
            <a:avLst/>
          </a:prstGeom>
          <a:noFill/>
        </p:spPr>
        <p:txBody>
          <a:bodyPr wrap="square">
            <a:spAutoFit/>
          </a:bodyPr>
          <a:lstStyle/>
          <a:p>
            <a:r>
              <a:rPr lang="en-US" sz="1100" dirty="0">
                <a:solidFill>
                  <a:srgbClr val="000000"/>
                </a:solidFill>
                <a:effectLst/>
                <a:latin typeface="Calibri" panose="020F0502020204030204" pitchFamily="34" charset="0"/>
                <a:ea typeface="Calibri" panose="020F0502020204030204" pitchFamily="34" charset="0"/>
              </a:rPr>
              <a:t>Avoided an unnecessary ER visit using more SGT's.”</a:t>
            </a:r>
            <a:endParaRPr lang="en-US" sz="1100" dirty="0"/>
          </a:p>
        </p:txBody>
      </p:sp>
      <p:sp>
        <p:nvSpPr>
          <p:cNvPr id="15" name="TextBox 14">
            <a:extLst>
              <a:ext uri="{FF2B5EF4-FFF2-40B4-BE49-F238E27FC236}">
                <a16:creationId xmlns:a16="http://schemas.microsoft.com/office/drawing/2014/main" id="{8A45625B-7F0D-2424-3317-FFE70A6F3E0D}"/>
              </a:ext>
            </a:extLst>
          </p:cNvPr>
          <p:cNvSpPr txBox="1"/>
          <p:nvPr/>
        </p:nvSpPr>
        <p:spPr>
          <a:xfrm>
            <a:off x="5490753" y="2680742"/>
            <a:ext cx="2194559" cy="261610"/>
          </a:xfrm>
          <a:prstGeom prst="rect">
            <a:avLst/>
          </a:prstGeom>
          <a:noFill/>
        </p:spPr>
        <p:txBody>
          <a:bodyPr wrap="square">
            <a:spAutoFit/>
          </a:bodyPr>
          <a:lstStyle/>
          <a:p>
            <a:r>
              <a:rPr lang="en-US" sz="1100" dirty="0">
                <a:solidFill>
                  <a:srgbClr val="000000"/>
                </a:solidFill>
                <a:effectLst/>
                <a:latin typeface="Calibri" panose="020F0502020204030204" pitchFamily="34" charset="0"/>
                <a:ea typeface="Calibri" panose="020F0502020204030204" pitchFamily="34" charset="0"/>
              </a:rPr>
              <a:t>“Better adherence to guidelines.” </a:t>
            </a:r>
            <a:endParaRPr lang="en-US" sz="1100" dirty="0"/>
          </a:p>
        </p:txBody>
      </p:sp>
      <p:sp>
        <p:nvSpPr>
          <p:cNvPr id="18" name="TextBox 17">
            <a:extLst>
              <a:ext uri="{FF2B5EF4-FFF2-40B4-BE49-F238E27FC236}">
                <a16:creationId xmlns:a16="http://schemas.microsoft.com/office/drawing/2014/main" id="{D3EF8684-EABA-7DA4-3282-42C01A333E6F}"/>
              </a:ext>
            </a:extLst>
          </p:cNvPr>
          <p:cNvSpPr txBox="1"/>
          <p:nvPr/>
        </p:nvSpPr>
        <p:spPr>
          <a:xfrm>
            <a:off x="4885508" y="4367040"/>
            <a:ext cx="2159725" cy="275588"/>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“Better blood glucose control.”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EFDF600-9545-9FF8-8126-66CC319A8A73}"/>
              </a:ext>
            </a:extLst>
          </p:cNvPr>
          <p:cNvSpPr txBox="1"/>
          <p:nvPr/>
        </p:nvSpPr>
        <p:spPr>
          <a:xfrm>
            <a:off x="705394" y="4931806"/>
            <a:ext cx="2316479"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“Better discussions of end-of-life care via multidisciplinary family meeting.”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6A5F483-4BCF-7D63-1A3C-F2E4208CF976}"/>
              </a:ext>
            </a:extLst>
          </p:cNvPr>
          <p:cNvSpPr txBox="1"/>
          <p:nvPr/>
        </p:nvSpPr>
        <p:spPr>
          <a:xfrm>
            <a:off x="9431382" y="3797679"/>
            <a:ext cx="2229394"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“Better quality radiology reports, less misses or misinterpretations.”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7E91693-7033-96B2-56A1-0DB2D43C9686}"/>
              </a:ext>
            </a:extLst>
          </p:cNvPr>
          <p:cNvSpPr txBox="1"/>
          <p:nvPr/>
        </p:nvSpPr>
        <p:spPr>
          <a:xfrm>
            <a:off x="7310846" y="6170646"/>
            <a:ext cx="3654335" cy="275588"/>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“Better pain control for patient in perioperative period.”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4DE07CB-7442-3CF6-11B8-3C8B016B4CC0}"/>
              </a:ext>
            </a:extLst>
          </p:cNvPr>
          <p:cNvSpPr txBox="1"/>
          <p:nvPr/>
        </p:nvSpPr>
        <p:spPr>
          <a:xfrm>
            <a:off x="3759427" y="6293278"/>
            <a:ext cx="2725782" cy="275588"/>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“Decreased post-operative ventilator time.”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8505CDA7-C40E-93BD-2C63-E23C886B10D0}"/>
              </a:ext>
            </a:extLst>
          </p:cNvPr>
          <p:cNvSpPr txBox="1"/>
          <p:nvPr/>
        </p:nvSpPr>
        <p:spPr>
          <a:xfrm>
            <a:off x="7985760" y="2186076"/>
            <a:ext cx="3988526"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“Communication between front desk and treatment fine-tuned to give higher quality and coordination of care between providers.”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0AC840C-1F7B-4850-3183-A1558DC510B7}"/>
              </a:ext>
            </a:extLst>
          </p:cNvPr>
          <p:cNvSpPr txBox="1"/>
          <p:nvPr/>
        </p:nvSpPr>
        <p:spPr>
          <a:xfrm>
            <a:off x="5490753" y="5423910"/>
            <a:ext cx="3518262"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have noted improved communication amongst trainees, advanced practitioners, surgeons, and ED teams.”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B31404F2-AE2A-F289-FCA9-092AF4347411}"/>
              </a:ext>
            </a:extLst>
          </p:cNvPr>
          <p:cNvSpPr txBox="1"/>
          <p:nvPr/>
        </p:nvSpPr>
        <p:spPr>
          <a:xfrm>
            <a:off x="3698466" y="1453550"/>
            <a:ext cx="2786743" cy="275588"/>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“Expedited referral for urgent surgical cases.”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EE638065-C1BD-77CF-10AA-76BB61FAB3DF}"/>
              </a:ext>
            </a:extLst>
          </p:cNvPr>
          <p:cNvSpPr txBox="1"/>
          <p:nvPr/>
        </p:nvSpPr>
        <p:spPr>
          <a:xfrm>
            <a:off x="9239794" y="5591765"/>
            <a:ext cx="2734492"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“Earlier antibiotic coverage correlated with rapid improvement from probable sepsis.”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783AAFAC-A892-D06C-45A9-6BA59B7DDEB2}"/>
              </a:ext>
            </a:extLst>
          </p:cNvPr>
          <p:cNvSpPr txBox="1"/>
          <p:nvPr/>
        </p:nvSpPr>
        <p:spPr>
          <a:xfrm>
            <a:off x="1001485" y="3985112"/>
            <a:ext cx="2569029"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“Huge increase in patient access to appropriate eye care provider.”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F40BA065-A338-44CA-B69B-7B22DD824995}"/>
              </a:ext>
            </a:extLst>
          </p:cNvPr>
          <p:cNvSpPr txBox="1"/>
          <p:nvPr/>
        </p:nvSpPr>
        <p:spPr>
          <a:xfrm>
            <a:off x="8826135" y="3040545"/>
            <a:ext cx="3065416"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“Improved communication/handoff between APP from Blake 8 to El-8 when pt. transferring units.”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335AFDCD-E269-18BD-3D64-AECBD7B0949A}"/>
              </a:ext>
            </a:extLst>
          </p:cNvPr>
          <p:cNvSpPr txBox="1"/>
          <p:nvPr/>
        </p:nvSpPr>
        <p:spPr>
          <a:xfrm>
            <a:off x="740228" y="1945122"/>
            <a:ext cx="5847805"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“Improved interdisciplinary conversation allowed us to move pt's goals forward at a quicker pace, ensuring them more time where they wanted to be (home) with less hospital-based intervention.”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F8F2B5BD-C032-2645-FBF3-951A353F4120}"/>
              </a:ext>
            </a:extLst>
          </p:cNvPr>
          <p:cNvSpPr txBox="1"/>
          <p:nvPr/>
        </p:nvSpPr>
        <p:spPr>
          <a:xfrm>
            <a:off x="3817619" y="3879046"/>
            <a:ext cx="2400300" cy="275588"/>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“Improved vascular access outcomes.”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F42DEEA6-5E47-7CD2-E24B-7A5D8B41F43A}"/>
              </a:ext>
            </a:extLst>
          </p:cNvPr>
          <p:cNvSpPr txBox="1"/>
          <p:nvPr/>
        </p:nvSpPr>
        <p:spPr>
          <a:xfrm>
            <a:off x="7419702" y="4367040"/>
            <a:ext cx="3953692" cy="664926"/>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example is the talk on disability and the resources available for our disabled patients in the hospital. One patient was thankful for being able to connect with the appropriate providers.”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626FA36-F20B-7524-610B-D8207CDF622F}"/>
              </a:ext>
            </a:extLst>
          </p:cNvPr>
          <p:cNvSpPr txBox="1"/>
          <p:nvPr/>
        </p:nvSpPr>
        <p:spPr>
          <a:xfrm>
            <a:off x="7068095" y="1171998"/>
            <a:ext cx="4476205" cy="664926"/>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realization that there were not specific guidelines to explain how to discontinue a device and a multidisciplinary team came together to develop step by step procedure and team members listed for that process.”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6D56DE1-F7B4-500A-A5E3-2C8CC485DE41}"/>
              </a:ext>
            </a:extLst>
          </p:cNvPr>
          <p:cNvSpPr txBox="1"/>
          <p:nvPr/>
        </p:nvSpPr>
        <p:spPr>
          <a:xfrm>
            <a:off x="3579224" y="4708434"/>
            <a:ext cx="2725782"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“Streamlined access for patients lead to better patient outcomes/satisfaction.”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AE7BB841-3190-3CAD-2F33-1B78F669131C}"/>
              </a:ext>
            </a:extLst>
          </p:cNvPr>
          <p:cNvSpPr txBox="1"/>
          <p:nvPr/>
        </p:nvSpPr>
        <p:spPr>
          <a:xfrm>
            <a:off x="309153" y="1115590"/>
            <a:ext cx="3108960" cy="470257"/>
          </a:xfrm>
          <a:prstGeom prst="rect">
            <a:avLst/>
          </a:prstGeom>
          <a:noFill/>
        </p:spPr>
        <p:txBody>
          <a:bodyPr wrap="square">
            <a:spAutoFit/>
          </a:bodyPr>
          <a:lstStyle/>
          <a:p>
            <a:pPr marR="0" lvl="0">
              <a:lnSpc>
                <a:spcPct val="115000"/>
              </a:lnSpc>
              <a:spcBef>
                <a:spcPts val="0"/>
              </a:spcBef>
              <a:spcAft>
                <a:spcPts val="0"/>
              </a:spcAft>
            </a:pPr>
            <a:r>
              <a:rPr lang="en-US" sz="1100" spc="-20" dirty="0">
                <a:effectLst/>
                <a:latin typeface="Calibri" panose="020F0502020204030204" pitchFamily="34" charset="0"/>
                <a:ea typeface="Times New Roman" panose="02020603050405020304" pitchFamily="18" charset="0"/>
                <a:cs typeface="Times New Roman" panose="02020603050405020304" pitchFamily="18" charset="0"/>
              </a:rPr>
              <a:t>“We were able to decrease our readmission rates as well as our overall complications over the past year.”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6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pPr algn="ctr"/>
            <a:r>
              <a:rPr lang="en-US" dirty="0"/>
              <a:t>Did you encounter any Barriers in making Changes or Improvements?</a:t>
            </a:r>
          </a:p>
        </p:txBody>
      </p:sp>
      <p:pic>
        <p:nvPicPr>
          <p:cNvPr id="4" name="Picture 3">
            <a:extLst>
              <a:ext uri="{FF2B5EF4-FFF2-40B4-BE49-F238E27FC236}">
                <a16:creationId xmlns:a16="http://schemas.microsoft.com/office/drawing/2014/main" id="{B3E800F4-0BCA-AD71-EEDB-C8A5E9FAFB3B}"/>
              </a:ext>
            </a:extLst>
          </p:cNvPr>
          <p:cNvPicPr>
            <a:picLocks noChangeAspect="1"/>
          </p:cNvPicPr>
          <p:nvPr/>
        </p:nvPicPr>
        <p:blipFill>
          <a:blip r:embed="rId3"/>
          <a:stretch>
            <a:fillRect/>
          </a:stretch>
        </p:blipFill>
        <p:spPr>
          <a:xfrm>
            <a:off x="2377548" y="1585504"/>
            <a:ext cx="7794063" cy="4120844"/>
          </a:xfrm>
          <a:prstGeom prst="rect">
            <a:avLst/>
          </a:prstGeom>
        </p:spPr>
      </p:pic>
    </p:spTree>
    <p:extLst>
      <p:ext uri="{BB962C8B-B14F-4D97-AF65-F5344CB8AC3E}">
        <p14:creationId xmlns:p14="http://schemas.microsoft.com/office/powerpoint/2010/main" val="350538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a:xfrm>
            <a:off x="641350" y="448758"/>
            <a:ext cx="10902950" cy="875808"/>
          </a:xfrm>
        </p:spPr>
        <p:txBody>
          <a:bodyPr/>
          <a:lstStyle/>
          <a:p>
            <a:r>
              <a:rPr lang="en-US" dirty="0"/>
              <a:t>Examples of Barriers in making Changes and Improvements responses</a:t>
            </a:r>
          </a:p>
        </p:txBody>
      </p:sp>
      <p:sp>
        <p:nvSpPr>
          <p:cNvPr id="5" name="TextBox 4">
            <a:extLst>
              <a:ext uri="{FF2B5EF4-FFF2-40B4-BE49-F238E27FC236}">
                <a16:creationId xmlns:a16="http://schemas.microsoft.com/office/drawing/2014/main" id="{25CAC011-31CB-609D-49FC-738B14A901EC}"/>
              </a:ext>
            </a:extLst>
          </p:cNvPr>
          <p:cNvSpPr txBox="1"/>
          <p:nvPr/>
        </p:nvSpPr>
        <p:spPr>
          <a:xfrm>
            <a:off x="2969623" y="5544799"/>
            <a:ext cx="2403566"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“Ability to look at the data as we have no resources to evaluate our work.”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5D6135-03F8-DF89-4B9D-3AC6053925E7}"/>
              </a:ext>
            </a:extLst>
          </p:cNvPr>
          <p:cNvSpPr txBox="1"/>
          <p:nvPr/>
        </p:nvSpPr>
        <p:spPr>
          <a:xfrm>
            <a:off x="3547096" y="1381950"/>
            <a:ext cx="4150814" cy="1054263"/>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“Because attending these incredibly valuable conferences is “volunteer” time, people often have clinical conflicts and cannot attend. These conferences are so incredibly valuable for streamlining and improving patient care that the institution should support people's time to attend.”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CC0DC15-B856-71F2-010D-848D4650161C}"/>
              </a:ext>
            </a:extLst>
          </p:cNvPr>
          <p:cNvSpPr txBox="1"/>
          <p:nvPr/>
        </p:nvSpPr>
        <p:spPr>
          <a:xfrm>
            <a:off x="3493762" y="2901112"/>
            <a:ext cx="1614261" cy="275588"/>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management.”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6B76DED-19A2-1A22-887C-853D4B3AA69B}"/>
              </a:ext>
            </a:extLst>
          </p:cNvPr>
          <p:cNvSpPr txBox="1"/>
          <p:nvPr/>
        </p:nvSpPr>
        <p:spPr>
          <a:xfrm rot="1216399">
            <a:off x="8549708" y="1705600"/>
            <a:ext cx="2847702" cy="664926"/>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 patients who crowd our emergency department hallways make it difficult to conduct private, complete evaluations.”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31F57B5-1748-40FA-E393-9568A8EA015B}"/>
              </a:ext>
            </a:extLst>
          </p:cNvPr>
          <p:cNvSpPr txBox="1"/>
          <p:nvPr/>
        </p:nvSpPr>
        <p:spPr>
          <a:xfrm>
            <a:off x="7697910" y="3038906"/>
            <a:ext cx="3522617"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neurologic evaluation including autonomic function tests are difficult to arrange (long waiting time).”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6F8629B-3260-00FE-CC4D-F7CB33DF52DE}"/>
              </a:ext>
            </a:extLst>
          </p:cNvPr>
          <p:cNvSpPr txBox="1"/>
          <p:nvPr/>
        </p:nvSpPr>
        <p:spPr>
          <a:xfrm rot="20364621">
            <a:off x="943655" y="4531447"/>
            <a:ext cx="2847702"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“Insurances don't always cover medications needed even when there are no alternatives.”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65028C9-88BD-64C5-FFD1-7069493DEFC9}"/>
              </a:ext>
            </a:extLst>
          </p:cNvPr>
          <p:cNvSpPr txBox="1"/>
          <p:nvPr/>
        </p:nvSpPr>
        <p:spPr>
          <a:xfrm rot="20764100">
            <a:off x="4184468" y="3360349"/>
            <a:ext cx="2377441" cy="470257"/>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hard to find psychologists who will be involved in pain management.”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F2774D7-25B1-1C3C-DC9A-B998B907638D}"/>
              </a:ext>
            </a:extLst>
          </p:cNvPr>
          <p:cNvSpPr txBox="1"/>
          <p:nvPr/>
        </p:nvSpPr>
        <p:spPr>
          <a:xfrm rot="1053650">
            <a:off x="5665286" y="5011798"/>
            <a:ext cx="3545400" cy="664926"/>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“Preop discussions take place late at night due to late </a:t>
            </a:r>
            <a:r>
              <a:rPr lang="en-US"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daysheet</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release for the last 4-5 years after 10-12 hour day of work. This is not sustainable.”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8EAFADD7-7C22-1568-951C-DC275A62C5B8}"/>
              </a:ext>
            </a:extLst>
          </p:cNvPr>
          <p:cNvSpPr txBox="1"/>
          <p:nvPr/>
        </p:nvSpPr>
        <p:spPr>
          <a:xfrm rot="20882615">
            <a:off x="545492" y="3657246"/>
            <a:ext cx="2238102" cy="664926"/>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are just access based, either insurance issues or provider wait times.”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9603033-CC51-1F0E-87F0-69CF8550B981}"/>
              </a:ext>
            </a:extLst>
          </p:cNvPr>
          <p:cNvSpPr txBox="1"/>
          <p:nvPr/>
        </p:nvSpPr>
        <p:spPr>
          <a:xfrm rot="644728">
            <a:off x="8288449" y="4315382"/>
            <a:ext cx="3370218" cy="664926"/>
          </a:xfrm>
          <a:prstGeom prst="rect">
            <a:avLst/>
          </a:prstGeom>
          <a:noFill/>
        </p:spPr>
        <p:txBody>
          <a:bodyPr wrap="square">
            <a:spAutoFit/>
          </a:bodyPr>
          <a:lstStyle/>
          <a:p>
            <a:pPr>
              <a:lnSpc>
                <a:spcPct val="115000"/>
              </a:lnSpc>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some resistance to admitting cardiac patients in the E4 ICU. With dedication and persistence, we were able to get this across the finish line.”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3380E93-4B8D-7A47-57E2-9FD3539EE764}"/>
              </a:ext>
            </a:extLst>
          </p:cNvPr>
          <p:cNvSpPr txBox="1"/>
          <p:nvPr/>
        </p:nvSpPr>
        <p:spPr>
          <a:xfrm rot="20700946">
            <a:off x="648029" y="1689901"/>
            <a:ext cx="2130425" cy="664926"/>
          </a:xfrm>
          <a:prstGeom prst="rect">
            <a:avLst/>
          </a:prstGeom>
          <a:noFill/>
        </p:spPr>
        <p:txBody>
          <a:bodyPr wrap="square">
            <a:spAutoFit/>
          </a:bodyPr>
          <a:lstStyle/>
          <a:p>
            <a:pPr marR="0" lvl="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“Patients continue to expect antibiotic treatment for protracted viral symptoms.”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1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6F1C-9A1C-55C9-7D31-1031ABA15159}"/>
              </a:ext>
            </a:extLst>
          </p:cNvPr>
          <p:cNvSpPr>
            <a:spLocks noGrp="1"/>
          </p:cNvSpPr>
          <p:nvPr>
            <p:ph type="title"/>
          </p:nvPr>
        </p:nvSpPr>
        <p:spPr>
          <a:xfrm>
            <a:off x="676148" y="398441"/>
            <a:ext cx="10506456" cy="747268"/>
          </a:xfrm>
        </p:spPr>
        <p:txBody>
          <a:bodyPr anchor="t" anchorCtr="0">
            <a:normAutofit fontScale="90000"/>
          </a:bodyPr>
          <a:lstStyle/>
          <a:p>
            <a:pPr algn="ctr"/>
            <a:r>
              <a:rPr lang="en-US" dirty="0"/>
              <a:t>System Wide Grand Rounds Data Comparison</a:t>
            </a:r>
            <a:br>
              <a:rPr lang="en-US" dirty="0"/>
            </a:br>
            <a:r>
              <a:rPr lang="en-US" dirty="0"/>
              <a:t>AY 23/24 vs AY 24/25</a:t>
            </a:r>
          </a:p>
        </p:txBody>
      </p:sp>
      <p:graphicFrame>
        <p:nvGraphicFramePr>
          <p:cNvPr id="4" name="Content Placeholder 3">
            <a:extLst>
              <a:ext uri="{FF2B5EF4-FFF2-40B4-BE49-F238E27FC236}">
                <a16:creationId xmlns:a16="http://schemas.microsoft.com/office/drawing/2014/main" id="{786FCB62-E3B4-1489-9F98-D7D66C9B8B35}"/>
              </a:ext>
            </a:extLst>
          </p:cNvPr>
          <p:cNvGraphicFramePr>
            <a:graphicFrameLocks noGrp="1"/>
          </p:cNvGraphicFramePr>
          <p:nvPr>
            <p:ph idx="1"/>
            <p:extLst>
              <p:ext uri="{D42A27DB-BD31-4B8C-83A1-F6EECF244321}">
                <p14:modId xmlns:p14="http://schemas.microsoft.com/office/powerpoint/2010/main" val="3712233184"/>
              </p:ext>
            </p:extLst>
          </p:nvPr>
        </p:nvGraphicFramePr>
        <p:xfrm>
          <a:off x="1164982" y="1354766"/>
          <a:ext cx="9862039" cy="4357525"/>
        </p:xfrm>
        <a:graphic>
          <a:graphicData uri="http://schemas.openxmlformats.org/drawingml/2006/table">
            <a:tbl>
              <a:tblPr firstRow="1" bandRow="1">
                <a:tableStyleId>{5C22544A-7EE6-4342-B048-85BDC9FD1C3A}</a:tableStyleId>
              </a:tblPr>
              <a:tblGrid>
                <a:gridCol w="2522203">
                  <a:extLst>
                    <a:ext uri="{9D8B030D-6E8A-4147-A177-3AD203B41FA5}">
                      <a16:colId xmlns:a16="http://schemas.microsoft.com/office/drawing/2014/main" val="2701560726"/>
                    </a:ext>
                  </a:extLst>
                </a:gridCol>
                <a:gridCol w="2190429">
                  <a:extLst>
                    <a:ext uri="{9D8B030D-6E8A-4147-A177-3AD203B41FA5}">
                      <a16:colId xmlns:a16="http://schemas.microsoft.com/office/drawing/2014/main" val="2002839085"/>
                    </a:ext>
                  </a:extLst>
                </a:gridCol>
                <a:gridCol w="2190429">
                  <a:extLst>
                    <a:ext uri="{9D8B030D-6E8A-4147-A177-3AD203B41FA5}">
                      <a16:colId xmlns:a16="http://schemas.microsoft.com/office/drawing/2014/main" val="1064146396"/>
                    </a:ext>
                  </a:extLst>
                </a:gridCol>
                <a:gridCol w="1479489">
                  <a:extLst>
                    <a:ext uri="{9D8B030D-6E8A-4147-A177-3AD203B41FA5}">
                      <a16:colId xmlns:a16="http://schemas.microsoft.com/office/drawing/2014/main" val="2852244868"/>
                    </a:ext>
                  </a:extLst>
                </a:gridCol>
                <a:gridCol w="1479489">
                  <a:extLst>
                    <a:ext uri="{9D8B030D-6E8A-4147-A177-3AD203B41FA5}">
                      <a16:colId xmlns:a16="http://schemas.microsoft.com/office/drawing/2014/main" val="122726871"/>
                    </a:ext>
                  </a:extLst>
                </a:gridCol>
              </a:tblGrid>
              <a:tr h="871505">
                <a:tc>
                  <a:txBody>
                    <a:bodyPr/>
                    <a:lstStyle/>
                    <a:p>
                      <a:pPr algn="l" fontAlgn="b"/>
                      <a:r>
                        <a:rPr lang="en-US" sz="2500" u="none" strike="noStrike">
                          <a:effectLst/>
                        </a:rPr>
                        <a:t> </a:t>
                      </a:r>
                      <a:endParaRPr lang="en-US" sz="2500" b="0" i="0" u="none" strike="noStrike">
                        <a:solidFill>
                          <a:srgbClr val="000000"/>
                        </a:solidFill>
                        <a:effectLst/>
                        <a:latin typeface="Calibri" panose="020F0502020204030204" pitchFamily="34" charset="0"/>
                      </a:endParaRPr>
                    </a:p>
                  </a:txBody>
                  <a:tcPr marL="17500" marR="17500" marT="17500" marB="0" anchor="b"/>
                </a:tc>
                <a:tc>
                  <a:txBody>
                    <a:bodyPr/>
                    <a:lstStyle/>
                    <a:p>
                      <a:pPr algn="l" fontAlgn="b"/>
                      <a:r>
                        <a:rPr lang="en-US" sz="2500" u="none" strike="noStrike" dirty="0">
                          <a:effectLst/>
                        </a:rPr>
                        <a:t>AY 23/24 until Nov 30</a:t>
                      </a:r>
                      <a:endParaRPr lang="en-US" sz="2500" b="1" i="0" u="none" strike="noStrike" dirty="0">
                        <a:solidFill>
                          <a:srgbClr val="000000"/>
                        </a:solidFill>
                        <a:effectLst/>
                        <a:latin typeface="Calibri" panose="020F0502020204030204" pitchFamily="34" charset="0"/>
                      </a:endParaRPr>
                    </a:p>
                  </a:txBody>
                  <a:tcPr marL="17500" marR="17500" marT="17500" marB="0" anchor="b"/>
                </a:tc>
                <a:tc>
                  <a:txBody>
                    <a:bodyPr/>
                    <a:lstStyle/>
                    <a:p>
                      <a:pPr algn="l" fontAlgn="b"/>
                      <a:r>
                        <a:rPr lang="en-US" sz="2500" u="none" strike="noStrike" dirty="0">
                          <a:effectLst/>
                        </a:rPr>
                        <a:t>AY 24/25 until Nov 30</a:t>
                      </a:r>
                      <a:endParaRPr lang="en-US" sz="2500" b="1" i="0" u="none" strike="noStrike" dirty="0">
                        <a:solidFill>
                          <a:srgbClr val="000000"/>
                        </a:solidFill>
                        <a:effectLst/>
                        <a:latin typeface="Calibri" panose="020F0502020204030204" pitchFamily="34" charset="0"/>
                      </a:endParaRPr>
                    </a:p>
                  </a:txBody>
                  <a:tcPr marL="17500" marR="17500" marT="17500" marB="0" anchor="b"/>
                </a:tc>
                <a:tc>
                  <a:txBody>
                    <a:bodyPr/>
                    <a:lstStyle/>
                    <a:p>
                      <a:pPr algn="l" fontAlgn="b"/>
                      <a:r>
                        <a:rPr lang="en-US" sz="2500" u="none" strike="noStrike" dirty="0">
                          <a:effectLst/>
                        </a:rPr>
                        <a:t>Number increase</a:t>
                      </a:r>
                      <a:endParaRPr lang="en-US" sz="2500" b="1" i="0" u="none" strike="noStrike" dirty="0">
                        <a:solidFill>
                          <a:srgbClr val="000000"/>
                        </a:solidFill>
                        <a:effectLst/>
                        <a:latin typeface="Calibri" panose="020F0502020204030204" pitchFamily="34" charset="0"/>
                      </a:endParaRPr>
                    </a:p>
                  </a:txBody>
                  <a:tcPr marL="17500" marR="17500" marT="17500" marB="0" anchor="b"/>
                </a:tc>
                <a:tc>
                  <a:txBody>
                    <a:bodyPr/>
                    <a:lstStyle/>
                    <a:p>
                      <a:pPr algn="l" fontAlgn="b"/>
                      <a:r>
                        <a:rPr lang="en-US" sz="2500" u="none" strike="noStrike" dirty="0">
                          <a:effectLst/>
                        </a:rPr>
                        <a:t>Percent increase</a:t>
                      </a:r>
                      <a:endParaRPr lang="en-US" sz="2500" b="1" i="0" u="none" strike="noStrike" dirty="0">
                        <a:solidFill>
                          <a:srgbClr val="000000"/>
                        </a:solidFill>
                        <a:effectLst/>
                        <a:latin typeface="Calibri" panose="020F0502020204030204" pitchFamily="34" charset="0"/>
                      </a:endParaRPr>
                    </a:p>
                  </a:txBody>
                  <a:tcPr marL="17500" marR="17500" marT="17500" marB="0" anchor="b"/>
                </a:tc>
                <a:extLst>
                  <a:ext uri="{0D108BD9-81ED-4DB2-BD59-A6C34878D82A}">
                    <a16:rowId xmlns:a16="http://schemas.microsoft.com/office/drawing/2014/main" val="1024086424"/>
                  </a:ext>
                </a:extLst>
              </a:tr>
              <a:tr h="871505">
                <a:tc>
                  <a:txBody>
                    <a:bodyPr/>
                    <a:lstStyle/>
                    <a:p>
                      <a:pPr algn="l" fontAlgn="b"/>
                      <a:r>
                        <a:rPr lang="en-US" sz="2500" u="none" strike="noStrike">
                          <a:effectLst/>
                        </a:rPr>
                        <a:t>Total number of enrollments</a:t>
                      </a:r>
                      <a:endParaRPr lang="en-US" sz="2500" b="1" i="0" u="none" strike="noStrike">
                        <a:solidFill>
                          <a:srgbClr val="000000"/>
                        </a:solidFill>
                        <a:effectLst/>
                        <a:latin typeface="Calibri" panose="020F0502020204030204" pitchFamily="34" charset="0"/>
                      </a:endParaRPr>
                    </a:p>
                  </a:txBody>
                  <a:tcPr marL="17500" marR="17500" marT="17500" marB="0" anchor="b"/>
                </a:tc>
                <a:tc>
                  <a:txBody>
                    <a:bodyPr/>
                    <a:lstStyle/>
                    <a:p>
                      <a:pPr algn="ctr" fontAlgn="b"/>
                      <a:r>
                        <a:rPr lang="en-US" sz="2500" u="none" strike="noStrike" dirty="0">
                          <a:effectLst/>
                        </a:rPr>
                        <a:t>17,657</a:t>
                      </a:r>
                      <a:endParaRPr lang="en-US" sz="2500" b="0" i="0" u="none" strike="noStrike" dirty="0">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dirty="0">
                          <a:solidFill>
                            <a:srgbClr val="FF0000"/>
                          </a:solidFill>
                          <a:effectLst/>
                        </a:rPr>
                        <a:t>18,569</a:t>
                      </a:r>
                      <a:endParaRPr lang="en-US" sz="2500" b="0" i="0" u="none" strike="noStrike" dirty="0">
                        <a:solidFill>
                          <a:srgbClr val="FF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a:effectLst/>
                        </a:rPr>
                        <a:t>912</a:t>
                      </a:r>
                      <a:endParaRPr lang="en-US" sz="2500" b="0" i="0" u="none" strike="noStrike">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a:effectLst/>
                        </a:rPr>
                        <a:t>5%</a:t>
                      </a:r>
                      <a:endParaRPr lang="en-US" sz="2500" b="0" i="0" u="none" strike="noStrike">
                        <a:solidFill>
                          <a:srgbClr val="000000"/>
                        </a:solidFill>
                        <a:effectLst/>
                        <a:latin typeface="Calibri" panose="020F0502020204030204" pitchFamily="34" charset="0"/>
                      </a:endParaRPr>
                    </a:p>
                  </a:txBody>
                  <a:tcPr marL="17500" marR="17500" marT="17500" marB="0" anchor="ctr"/>
                </a:tc>
                <a:extLst>
                  <a:ext uri="{0D108BD9-81ED-4DB2-BD59-A6C34878D82A}">
                    <a16:rowId xmlns:a16="http://schemas.microsoft.com/office/drawing/2014/main" val="2531758298"/>
                  </a:ext>
                </a:extLst>
              </a:tr>
              <a:tr h="871505">
                <a:tc>
                  <a:txBody>
                    <a:bodyPr/>
                    <a:lstStyle/>
                    <a:p>
                      <a:pPr algn="l" fontAlgn="b"/>
                      <a:r>
                        <a:rPr lang="en-US" sz="2500" u="none" strike="noStrike">
                          <a:effectLst/>
                        </a:rPr>
                        <a:t>Total number of participants</a:t>
                      </a:r>
                      <a:endParaRPr lang="en-US" sz="2500" b="1" i="0" u="none" strike="noStrike">
                        <a:solidFill>
                          <a:srgbClr val="000000"/>
                        </a:solidFill>
                        <a:effectLst/>
                        <a:latin typeface="Calibri" panose="020F0502020204030204" pitchFamily="34" charset="0"/>
                      </a:endParaRPr>
                    </a:p>
                  </a:txBody>
                  <a:tcPr marL="17500" marR="17500" marT="17500" marB="0" anchor="b"/>
                </a:tc>
                <a:tc>
                  <a:txBody>
                    <a:bodyPr/>
                    <a:lstStyle/>
                    <a:p>
                      <a:pPr algn="ctr" fontAlgn="b"/>
                      <a:r>
                        <a:rPr lang="en-US" sz="2500" u="none" strike="noStrike" dirty="0">
                          <a:effectLst/>
                        </a:rPr>
                        <a:t>3,925</a:t>
                      </a:r>
                      <a:endParaRPr lang="en-US" sz="2500" b="0" i="0" u="none" strike="noStrike" dirty="0">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dirty="0">
                          <a:solidFill>
                            <a:srgbClr val="FF0000"/>
                          </a:solidFill>
                          <a:effectLst/>
                        </a:rPr>
                        <a:t>4,150</a:t>
                      </a:r>
                      <a:endParaRPr lang="en-US" sz="2500" b="0" i="0" u="none" strike="noStrike" dirty="0">
                        <a:solidFill>
                          <a:srgbClr val="FF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a:effectLst/>
                        </a:rPr>
                        <a:t>225</a:t>
                      </a:r>
                      <a:endParaRPr lang="en-US" sz="2500" b="0" i="0" u="none" strike="noStrike">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a:effectLst/>
                        </a:rPr>
                        <a:t>6%</a:t>
                      </a:r>
                      <a:endParaRPr lang="en-US" sz="2500" b="0" i="0" u="none" strike="noStrike">
                        <a:solidFill>
                          <a:srgbClr val="000000"/>
                        </a:solidFill>
                        <a:effectLst/>
                        <a:latin typeface="Calibri" panose="020F0502020204030204" pitchFamily="34" charset="0"/>
                      </a:endParaRPr>
                    </a:p>
                  </a:txBody>
                  <a:tcPr marL="17500" marR="17500" marT="17500" marB="0" anchor="ctr"/>
                </a:tc>
                <a:extLst>
                  <a:ext uri="{0D108BD9-81ED-4DB2-BD59-A6C34878D82A}">
                    <a16:rowId xmlns:a16="http://schemas.microsoft.com/office/drawing/2014/main" val="203967359"/>
                  </a:ext>
                </a:extLst>
              </a:tr>
              <a:tr h="871505">
                <a:tc>
                  <a:txBody>
                    <a:bodyPr/>
                    <a:lstStyle/>
                    <a:p>
                      <a:pPr algn="l" fontAlgn="b"/>
                      <a:r>
                        <a:rPr lang="en-US" sz="2500" u="none" strike="noStrike">
                          <a:effectLst/>
                        </a:rPr>
                        <a:t>Total number of grand rounds</a:t>
                      </a:r>
                      <a:endParaRPr lang="en-US" sz="2500" b="1" i="0" u="none" strike="noStrike">
                        <a:solidFill>
                          <a:srgbClr val="000000"/>
                        </a:solidFill>
                        <a:effectLst/>
                        <a:latin typeface="Calibri" panose="020F0502020204030204" pitchFamily="34" charset="0"/>
                      </a:endParaRPr>
                    </a:p>
                  </a:txBody>
                  <a:tcPr marL="17500" marR="17500" marT="17500" marB="0" anchor="b"/>
                </a:tc>
                <a:tc>
                  <a:txBody>
                    <a:bodyPr/>
                    <a:lstStyle/>
                    <a:p>
                      <a:pPr algn="ctr" fontAlgn="b"/>
                      <a:r>
                        <a:rPr lang="en-US" sz="2500" u="none" strike="noStrike">
                          <a:effectLst/>
                        </a:rPr>
                        <a:t>95</a:t>
                      </a:r>
                      <a:endParaRPr lang="en-US" sz="2500" b="0" i="0" u="none" strike="noStrike">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dirty="0">
                          <a:solidFill>
                            <a:srgbClr val="FF0000"/>
                          </a:solidFill>
                          <a:effectLst/>
                        </a:rPr>
                        <a:t>102</a:t>
                      </a:r>
                      <a:endParaRPr lang="en-US" sz="2500" b="0" i="0" u="none" strike="noStrike" dirty="0">
                        <a:solidFill>
                          <a:srgbClr val="FF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dirty="0">
                          <a:effectLst/>
                        </a:rPr>
                        <a:t>7</a:t>
                      </a:r>
                      <a:endParaRPr lang="en-US" sz="2500" b="0" i="0" u="none" strike="noStrike" dirty="0">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a:effectLst/>
                        </a:rPr>
                        <a:t>7%</a:t>
                      </a:r>
                      <a:endParaRPr lang="en-US" sz="2500" b="0" i="0" u="none" strike="noStrike">
                        <a:solidFill>
                          <a:srgbClr val="000000"/>
                        </a:solidFill>
                        <a:effectLst/>
                        <a:latin typeface="Calibri" panose="020F0502020204030204" pitchFamily="34" charset="0"/>
                      </a:endParaRPr>
                    </a:p>
                  </a:txBody>
                  <a:tcPr marL="17500" marR="17500" marT="17500" marB="0" anchor="ctr"/>
                </a:tc>
                <a:extLst>
                  <a:ext uri="{0D108BD9-81ED-4DB2-BD59-A6C34878D82A}">
                    <a16:rowId xmlns:a16="http://schemas.microsoft.com/office/drawing/2014/main" val="891759359"/>
                  </a:ext>
                </a:extLst>
              </a:tr>
              <a:tr h="871505">
                <a:tc>
                  <a:txBody>
                    <a:bodyPr/>
                    <a:lstStyle/>
                    <a:p>
                      <a:pPr algn="l" fontAlgn="b"/>
                      <a:r>
                        <a:rPr lang="en-US" sz="2500" u="none" strike="noStrike">
                          <a:effectLst/>
                        </a:rPr>
                        <a:t>Total number of sessions</a:t>
                      </a:r>
                      <a:endParaRPr lang="en-US" sz="2500" b="1" i="0" u="none" strike="noStrike">
                        <a:solidFill>
                          <a:srgbClr val="000000"/>
                        </a:solidFill>
                        <a:effectLst/>
                        <a:latin typeface="Calibri" panose="020F0502020204030204" pitchFamily="34" charset="0"/>
                      </a:endParaRPr>
                    </a:p>
                  </a:txBody>
                  <a:tcPr marL="17500" marR="17500" marT="17500" marB="0" anchor="b"/>
                </a:tc>
                <a:tc>
                  <a:txBody>
                    <a:bodyPr/>
                    <a:lstStyle/>
                    <a:p>
                      <a:pPr algn="ctr" fontAlgn="b"/>
                      <a:r>
                        <a:rPr lang="en-US" sz="2500" u="none" strike="noStrike">
                          <a:effectLst/>
                        </a:rPr>
                        <a:t>836</a:t>
                      </a:r>
                      <a:endParaRPr lang="en-US" sz="2500" b="0" i="0" u="none" strike="noStrike">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dirty="0">
                          <a:solidFill>
                            <a:srgbClr val="FF0000"/>
                          </a:solidFill>
                          <a:effectLst/>
                        </a:rPr>
                        <a:t>877</a:t>
                      </a:r>
                      <a:endParaRPr lang="en-US" sz="2500" b="0" i="0" u="none" strike="noStrike" dirty="0">
                        <a:solidFill>
                          <a:srgbClr val="FF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dirty="0">
                          <a:effectLst/>
                        </a:rPr>
                        <a:t>41</a:t>
                      </a:r>
                      <a:endParaRPr lang="en-US" sz="2500" b="0" i="0" u="none" strike="noStrike" dirty="0">
                        <a:solidFill>
                          <a:srgbClr val="000000"/>
                        </a:solidFill>
                        <a:effectLst/>
                        <a:latin typeface="Calibri" panose="020F0502020204030204" pitchFamily="34" charset="0"/>
                      </a:endParaRPr>
                    </a:p>
                  </a:txBody>
                  <a:tcPr marL="17500" marR="17500" marT="17500" marB="0" anchor="ctr"/>
                </a:tc>
                <a:tc>
                  <a:txBody>
                    <a:bodyPr/>
                    <a:lstStyle/>
                    <a:p>
                      <a:pPr algn="ctr" fontAlgn="b"/>
                      <a:r>
                        <a:rPr lang="en-US" sz="2500" u="none" strike="noStrike" dirty="0">
                          <a:effectLst/>
                        </a:rPr>
                        <a:t>5%</a:t>
                      </a:r>
                      <a:endParaRPr lang="en-US" sz="2500" b="0" i="0" u="none" strike="noStrike" dirty="0">
                        <a:solidFill>
                          <a:srgbClr val="000000"/>
                        </a:solidFill>
                        <a:effectLst/>
                        <a:latin typeface="Calibri" panose="020F0502020204030204" pitchFamily="34" charset="0"/>
                      </a:endParaRPr>
                    </a:p>
                  </a:txBody>
                  <a:tcPr marL="17500" marR="17500" marT="17500" marB="0" anchor="ctr"/>
                </a:tc>
                <a:extLst>
                  <a:ext uri="{0D108BD9-81ED-4DB2-BD59-A6C34878D82A}">
                    <a16:rowId xmlns:a16="http://schemas.microsoft.com/office/drawing/2014/main" val="978163952"/>
                  </a:ext>
                </a:extLst>
              </a:tr>
            </a:tbl>
          </a:graphicData>
        </a:graphic>
      </p:graphicFrame>
      <p:sp>
        <p:nvSpPr>
          <p:cNvPr id="3" name="TextBox 2">
            <a:extLst>
              <a:ext uri="{FF2B5EF4-FFF2-40B4-BE49-F238E27FC236}">
                <a16:creationId xmlns:a16="http://schemas.microsoft.com/office/drawing/2014/main" id="{BDD31C8D-2E1E-3952-D1EF-7EA69DDED3C3}"/>
              </a:ext>
            </a:extLst>
          </p:cNvPr>
          <p:cNvSpPr txBox="1"/>
          <p:nvPr/>
        </p:nvSpPr>
        <p:spPr>
          <a:xfrm>
            <a:off x="1057620" y="5841561"/>
            <a:ext cx="5568576" cy="369332"/>
          </a:xfrm>
          <a:prstGeom prst="rect">
            <a:avLst/>
          </a:prstGeom>
          <a:noFill/>
        </p:spPr>
        <p:txBody>
          <a:bodyPr wrap="none" rtlCol="0">
            <a:spAutoFit/>
          </a:bodyPr>
          <a:lstStyle/>
          <a:p>
            <a:r>
              <a:rPr lang="en-US" i="1" dirty="0"/>
              <a:t>NOTE: Confidential series are excluded from this initiative</a:t>
            </a:r>
          </a:p>
        </p:txBody>
      </p:sp>
    </p:spTree>
    <p:extLst>
      <p:ext uri="{BB962C8B-B14F-4D97-AF65-F5344CB8AC3E}">
        <p14:creationId xmlns:p14="http://schemas.microsoft.com/office/powerpoint/2010/main" val="377476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9">
            <a:extLst>
              <a:ext uri="{FF2B5EF4-FFF2-40B4-BE49-F238E27FC236}">
                <a16:creationId xmlns:a16="http://schemas.microsoft.com/office/drawing/2014/main" id="{CF07F28B-B041-95F9-4143-6434F1D4DC24}"/>
              </a:ext>
            </a:extLst>
          </p:cNvPr>
          <p:cNvSpPr txBox="1">
            <a:spLocks/>
          </p:cNvSpPr>
          <p:nvPr/>
        </p:nvSpPr>
        <p:spPr>
          <a:xfrm>
            <a:off x="359416" y="2100709"/>
            <a:ext cx="10902950" cy="201338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gn="ctr"/>
            <a:r>
              <a:rPr lang="en-US" sz="6000" b="1" dirty="0">
                <a:solidFill>
                  <a:srgbClr val="002438"/>
                </a:solidFill>
                <a:latin typeface="+mn-lt"/>
              </a:rPr>
              <a:t>H</a:t>
            </a:r>
            <a:r>
              <a:rPr lang="en-US" sz="6000" b="1" i="0" dirty="0">
                <a:solidFill>
                  <a:srgbClr val="002438"/>
                </a:solidFill>
                <a:effectLst/>
                <a:latin typeface="+mn-lt"/>
              </a:rPr>
              <a:t>ealthcare Continuing</a:t>
            </a:r>
          </a:p>
          <a:p>
            <a:pPr algn="ctr"/>
            <a:r>
              <a:rPr lang="en-US" sz="6000" b="1" dirty="0">
                <a:solidFill>
                  <a:srgbClr val="002438"/>
                </a:solidFill>
                <a:latin typeface="+mn-lt"/>
              </a:rPr>
              <a:t>E</a:t>
            </a:r>
            <a:r>
              <a:rPr lang="en-US" sz="6000" b="1" i="0" dirty="0">
                <a:solidFill>
                  <a:srgbClr val="002438"/>
                </a:solidFill>
                <a:effectLst/>
                <a:latin typeface="+mn-lt"/>
              </a:rPr>
              <a:t>ducation </a:t>
            </a:r>
            <a:r>
              <a:rPr lang="en-US" sz="6000" b="1" dirty="0">
                <a:solidFill>
                  <a:srgbClr val="002438"/>
                </a:solidFill>
                <a:latin typeface="+mn-lt"/>
              </a:rPr>
              <a:t>P</a:t>
            </a:r>
            <a:r>
              <a:rPr lang="en-US" sz="6000" b="1" i="0" dirty="0">
                <a:solidFill>
                  <a:srgbClr val="002438"/>
                </a:solidFill>
                <a:effectLst/>
                <a:latin typeface="+mn-lt"/>
              </a:rPr>
              <a:t>rofessionals Day</a:t>
            </a:r>
            <a:br>
              <a:rPr lang="en-US" sz="6000" b="1" dirty="0">
                <a:solidFill>
                  <a:schemeClr val="tx1"/>
                </a:solidFill>
                <a:latin typeface="+mn-lt"/>
              </a:rPr>
            </a:br>
            <a:r>
              <a:rPr lang="en-US" b="1" dirty="0">
                <a:solidFill>
                  <a:schemeClr val="tx1"/>
                </a:solidFill>
                <a:latin typeface="+mn-lt"/>
              </a:rPr>
              <a:t>January 24, 2025</a:t>
            </a:r>
          </a:p>
        </p:txBody>
      </p:sp>
      <p:sp>
        <p:nvSpPr>
          <p:cNvPr id="8" name="Title 9">
            <a:extLst>
              <a:ext uri="{FF2B5EF4-FFF2-40B4-BE49-F238E27FC236}">
                <a16:creationId xmlns:a16="http://schemas.microsoft.com/office/drawing/2014/main" id="{E75CF2D2-4D8B-DE64-505B-87CD638829CC}"/>
              </a:ext>
            </a:extLst>
          </p:cNvPr>
          <p:cNvSpPr txBox="1">
            <a:spLocks/>
          </p:cNvSpPr>
          <p:nvPr/>
        </p:nvSpPr>
        <p:spPr>
          <a:xfrm>
            <a:off x="2783880" y="692259"/>
            <a:ext cx="6898084" cy="9565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gn="ctr"/>
            <a:r>
              <a:rPr lang="en-US" sz="6000" b="1" dirty="0">
                <a:solidFill>
                  <a:schemeClr val="tx1"/>
                </a:solidFill>
              </a:rPr>
              <a:t>THANK YOU!!!</a:t>
            </a:r>
            <a:endParaRPr lang="en-US" b="1" dirty="0">
              <a:solidFill>
                <a:schemeClr val="tx1"/>
              </a:solidFill>
            </a:endParaRPr>
          </a:p>
        </p:txBody>
      </p:sp>
      <p:sp>
        <p:nvSpPr>
          <p:cNvPr id="11" name="TextBox 10">
            <a:extLst>
              <a:ext uri="{FF2B5EF4-FFF2-40B4-BE49-F238E27FC236}">
                <a16:creationId xmlns:a16="http://schemas.microsoft.com/office/drawing/2014/main" id="{298F2A73-4867-C6CE-D36C-85A5C2AE1F92}"/>
              </a:ext>
            </a:extLst>
          </p:cNvPr>
          <p:cNvSpPr txBox="1"/>
          <p:nvPr/>
        </p:nvSpPr>
        <p:spPr>
          <a:xfrm>
            <a:off x="2661138" y="4929442"/>
            <a:ext cx="6869723" cy="923330"/>
          </a:xfrm>
          <a:prstGeom prst="rect">
            <a:avLst/>
          </a:prstGeom>
          <a:noFill/>
        </p:spPr>
        <p:txBody>
          <a:bodyPr wrap="square">
            <a:spAutoFit/>
          </a:bodyPr>
          <a:lstStyle/>
          <a:p>
            <a:pPr algn="ctr"/>
            <a:r>
              <a:rPr lang="en-US" b="1" i="0" dirty="0">
                <a:effectLst/>
                <a:latin typeface="Manrope"/>
              </a:rPr>
              <a:t>Healthcare Continuing Education Professionals Day </a:t>
            </a:r>
            <a:r>
              <a:rPr lang="en-US" b="0" i="0" dirty="0">
                <a:solidFill>
                  <a:srgbClr val="002438"/>
                </a:solidFill>
                <a:effectLst/>
                <a:latin typeface="Manrope"/>
              </a:rPr>
              <a:t>is an opportunity to recognize and show our appreciation for our exceptional CE professionals.</a:t>
            </a:r>
          </a:p>
        </p:txBody>
      </p:sp>
    </p:spTree>
    <p:extLst>
      <p:ext uri="{BB962C8B-B14F-4D97-AF65-F5344CB8AC3E}">
        <p14:creationId xmlns:p14="http://schemas.microsoft.com/office/powerpoint/2010/main" val="137429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A196749-40B9-CA3F-6FA2-A5AA626EF1AD}"/>
              </a:ext>
            </a:extLst>
          </p:cNvPr>
          <p:cNvSpPr>
            <a:spLocks noGrp="1"/>
          </p:cNvSpPr>
          <p:nvPr>
            <p:ph idx="1"/>
          </p:nvPr>
        </p:nvSpPr>
        <p:spPr>
          <a:xfrm>
            <a:off x="641350" y="1188652"/>
            <a:ext cx="9961336" cy="4692799"/>
          </a:xfrm>
        </p:spPr>
        <p:txBody>
          <a:bodyPr/>
          <a:lstStyle/>
          <a:p>
            <a:pPr marL="285750" marR="0" indent="-28575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RSS have a positive impact on team performance and patient outcomes. </a:t>
            </a:r>
          </a:p>
          <a:p>
            <a:pPr marL="285750" marR="0" indent="-28575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Approximately half of the 2023-2024 series were interprofessional. </a:t>
            </a:r>
          </a:p>
          <a:p>
            <a:pPr marL="285750" marR="0" indent="-28575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Providers reported improvements in teamwork</a:t>
            </a:r>
          </a:p>
          <a:p>
            <a:pPr marL="747713" lvl="1" indent="-285750">
              <a:lnSpc>
                <a:spcPct val="115000"/>
              </a:lnSpc>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Improvement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was seen in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communication and role definition, in various responses. </a:t>
            </a:r>
          </a:p>
          <a:p>
            <a:pPr marL="285750" marR="0" indent="-28575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were numerous examples of tying the education directly to quality measures.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pPr marL="342900" indent="-342900"/>
            <a:endParaRPr lang="en-US" sz="2400" dirty="0"/>
          </a:p>
          <a:p>
            <a:endParaRPr lang="en-US" dirty="0"/>
          </a:p>
        </p:txBody>
      </p:sp>
    </p:spTree>
    <p:extLst>
      <p:ext uri="{BB962C8B-B14F-4D97-AF65-F5344CB8AC3E}">
        <p14:creationId xmlns:p14="http://schemas.microsoft.com/office/powerpoint/2010/main" val="45010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Title 9">
            <a:extLst>
              <a:ext uri="{FF2B5EF4-FFF2-40B4-BE49-F238E27FC236}">
                <a16:creationId xmlns:a16="http://schemas.microsoft.com/office/drawing/2014/main" id="{98587262-4545-EEBB-08E9-D187E4CA1E0A}"/>
              </a:ext>
            </a:extLst>
          </p:cNvPr>
          <p:cNvSpPr txBox="1">
            <a:spLocks/>
          </p:cNvSpPr>
          <p:nvPr/>
        </p:nvSpPr>
        <p:spPr>
          <a:xfrm>
            <a:off x="550863" y="2496607"/>
            <a:ext cx="10902950" cy="9565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gn="ctr"/>
            <a:endParaRPr lang="en-US" b="1" dirty="0">
              <a:solidFill>
                <a:schemeClr val="tx1"/>
              </a:solidFill>
            </a:endParaRPr>
          </a:p>
        </p:txBody>
      </p:sp>
      <p:sp>
        <p:nvSpPr>
          <p:cNvPr id="10" name="Title 9">
            <a:extLst>
              <a:ext uri="{FF2B5EF4-FFF2-40B4-BE49-F238E27FC236}">
                <a16:creationId xmlns:a16="http://schemas.microsoft.com/office/drawing/2014/main" id="{E409F2B4-CED1-4D66-86CB-8FCA0333FDA5}"/>
              </a:ext>
            </a:extLst>
          </p:cNvPr>
          <p:cNvSpPr txBox="1">
            <a:spLocks/>
          </p:cNvSpPr>
          <p:nvPr/>
        </p:nvSpPr>
        <p:spPr>
          <a:xfrm>
            <a:off x="2487789" y="1479131"/>
            <a:ext cx="6898084" cy="365021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gn="ctr"/>
            <a:r>
              <a:rPr lang="en-US" sz="6000" b="1" dirty="0">
                <a:solidFill>
                  <a:schemeClr val="tx1"/>
                </a:solidFill>
              </a:rPr>
              <a:t>Great JOB!!!</a:t>
            </a:r>
          </a:p>
          <a:p>
            <a:pPr algn="ctr"/>
            <a:endParaRPr lang="en-US" sz="6000" b="1" dirty="0">
              <a:solidFill>
                <a:schemeClr val="tx1"/>
              </a:solidFill>
            </a:endParaRPr>
          </a:p>
          <a:p>
            <a:pPr algn="ctr"/>
            <a:r>
              <a:rPr lang="en-US" sz="6000" b="1" dirty="0">
                <a:solidFill>
                  <a:schemeClr val="tx1"/>
                </a:solidFill>
              </a:rPr>
              <a:t>Keep up the</a:t>
            </a:r>
          </a:p>
          <a:p>
            <a:pPr algn="ctr"/>
            <a:r>
              <a:rPr lang="en-US" sz="6000" b="1" dirty="0">
                <a:solidFill>
                  <a:schemeClr val="tx1"/>
                </a:solidFill>
              </a:rPr>
              <a:t>good work!!</a:t>
            </a:r>
          </a:p>
        </p:txBody>
      </p:sp>
    </p:spTree>
    <p:extLst>
      <p:ext uri="{BB962C8B-B14F-4D97-AF65-F5344CB8AC3E}">
        <p14:creationId xmlns:p14="http://schemas.microsoft.com/office/powerpoint/2010/main" val="290499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800100" lvl="1" indent="-342900">
              <a:lnSpc>
                <a:spcPct val="107000"/>
              </a:lnSpc>
              <a:buFont typeface="Arial" panose="020B0604020202020204" pitchFamily="34" charset="0"/>
              <a:buChar char="•"/>
              <a:tabLst>
                <a:tab pos="457200" algn="l"/>
              </a:tabLst>
            </a:pPr>
            <a:r>
              <a:rPr lang="en-US" dirty="0"/>
              <a:t>Reminder to please send all questions to </a:t>
            </a:r>
            <a:r>
              <a:rPr lang="en-US" sz="2000" i="1" dirty="0">
                <a:hlinkClick r:id="rId7"/>
              </a:rPr>
              <a:t>mgbcpd@mgb.org</a:t>
            </a:r>
            <a:endParaRPr lang="en-US" sz="2000" i="1"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8"/>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9"/>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786872"/>
            <a:ext cx="10902950" cy="4023360"/>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3"/>
              </a:rPr>
              <a:t>https://www.linkedin.com/showcase/mass-general-brigham-office-of-continuing-professional-development</a:t>
            </a:r>
            <a:endParaRPr lang="en-US" i="0" dirty="0">
              <a:effectLst/>
              <a:latin typeface="-apple-system"/>
            </a:endParaRPr>
          </a:p>
          <a:p>
            <a:pPr lvl="2"/>
            <a:endParaRPr lang="en-US" dirty="0"/>
          </a:p>
        </p:txBody>
      </p:sp>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4"/>
          <a:stretch>
            <a:fillRect/>
          </a:stretch>
        </p:blipFill>
        <p:spPr>
          <a:xfrm>
            <a:off x="8100509" y="326894"/>
            <a:ext cx="1450807" cy="1450807"/>
          </a:xfrm>
          <a:prstGeom prst="rect">
            <a:avLst/>
          </a:prstGeom>
        </p:spPr>
      </p:pic>
      <p:pic>
        <p:nvPicPr>
          <p:cNvPr id="5" name="Picture 4">
            <a:extLst>
              <a:ext uri="{FF2B5EF4-FFF2-40B4-BE49-F238E27FC236}">
                <a16:creationId xmlns:a16="http://schemas.microsoft.com/office/drawing/2014/main" id="{96C43A19-D418-672D-0231-F9F3B7677569}"/>
              </a:ext>
            </a:extLst>
          </p:cNvPr>
          <p:cNvPicPr>
            <a:picLocks noChangeAspect="1"/>
          </p:cNvPicPr>
          <p:nvPr/>
        </p:nvPicPr>
        <p:blipFill>
          <a:blip r:embed="rId5"/>
          <a:stretch>
            <a:fillRect/>
          </a:stretch>
        </p:blipFill>
        <p:spPr>
          <a:xfrm>
            <a:off x="7055372" y="418646"/>
            <a:ext cx="1214985" cy="1214985"/>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3"/>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E6CBE-DE01-C0AC-03A1-307A78122988}"/>
              </a:ext>
            </a:extLst>
          </p:cNvPr>
          <p:cNvSpPr>
            <a:spLocks noGrp="1"/>
          </p:cNvSpPr>
          <p:nvPr>
            <p:ph idx="1"/>
          </p:nvPr>
        </p:nvSpPr>
        <p:spPr>
          <a:xfrm>
            <a:off x="438578" y="1728618"/>
            <a:ext cx="11060964" cy="3795366"/>
          </a:xfrm>
        </p:spPr>
        <p:txBody>
          <a:bodyPr/>
          <a:lstStyle/>
          <a:p>
            <a:pPr algn="l"/>
            <a:r>
              <a:rPr lang="en-US" b="0" i="0" dirty="0">
                <a:effectLst/>
              </a:rPr>
              <a:t>We’re delighted to announce this new day of recognition for healthcare continuing education professionals.</a:t>
            </a:r>
            <a:r>
              <a:rPr lang="en-US" dirty="0"/>
              <a:t> Healthcare Continuing Education Professionals Day is </a:t>
            </a:r>
            <a:r>
              <a:rPr lang="en-US" b="0" i="0" dirty="0">
                <a:effectLst/>
              </a:rPr>
              <a:t>an opportunity to recognize and show appreciation for exceptional CE professionals.</a:t>
            </a:r>
          </a:p>
          <a:p>
            <a:pPr algn="l"/>
            <a:endParaRPr lang="en-US" b="0" i="0" dirty="0">
              <a:solidFill>
                <a:srgbClr val="002438"/>
              </a:solidFill>
              <a:effectLst/>
              <a:latin typeface="Manrope"/>
            </a:endParaRPr>
          </a:p>
          <a:p>
            <a:pPr algn="l"/>
            <a:r>
              <a:rPr lang="en-US" b="0" i="0" dirty="0">
                <a:effectLst/>
              </a:rPr>
              <a:t>Each year, the celebration will be on Friday during the third full</a:t>
            </a:r>
          </a:p>
          <a:p>
            <a:pPr algn="l"/>
            <a:r>
              <a:rPr lang="en-US" b="0" i="0" dirty="0">
                <a:effectLst/>
              </a:rPr>
              <a:t>Week of January, beginning today </a:t>
            </a:r>
            <a:r>
              <a:rPr lang="en-US" b="1" i="0" dirty="0">
                <a:effectLst/>
              </a:rPr>
              <a:t>Friday, January 24, 2025.</a:t>
            </a:r>
            <a:endParaRPr lang="en-US" b="0" i="0" dirty="0">
              <a:effectLst/>
            </a:endParaRPr>
          </a:p>
        </p:txBody>
      </p:sp>
      <p:pic>
        <p:nvPicPr>
          <p:cNvPr id="1026" name="Picture 2">
            <a:extLst>
              <a:ext uri="{FF2B5EF4-FFF2-40B4-BE49-F238E27FC236}">
                <a16:creationId xmlns:a16="http://schemas.microsoft.com/office/drawing/2014/main" id="{2C3F0FB6-5A58-0E49-DB8B-1DA554CFA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7" y="504825"/>
            <a:ext cx="4267200" cy="923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94DDC7-5A24-F810-1FD2-11B5C0864E1E}"/>
              </a:ext>
            </a:extLst>
          </p:cNvPr>
          <p:cNvSpPr txBox="1"/>
          <p:nvPr/>
        </p:nvSpPr>
        <p:spPr>
          <a:xfrm>
            <a:off x="339346" y="3810704"/>
            <a:ext cx="5557408" cy="1323439"/>
          </a:xfrm>
          <a:prstGeom prst="rect">
            <a:avLst/>
          </a:prstGeom>
          <a:noFill/>
        </p:spPr>
        <p:txBody>
          <a:bodyPr wrap="square">
            <a:spAutoFit/>
          </a:bodyPr>
          <a:lstStyle/>
          <a:p>
            <a:r>
              <a:rPr lang="en-US" sz="2000" dirty="0">
                <a:effectLst/>
                <a:latin typeface="Calibri" panose="020F0502020204030204" pitchFamily="34" charset="0"/>
                <a:ea typeface="Calibri" panose="020F0502020204030204" pitchFamily="34" charset="0"/>
              </a:rPr>
              <a:t>Today is dedicated to celebrating the clinical and administrative professionals who ensure clinicians stay informed, competent, and capable of delivering the best possible care to their patients.</a:t>
            </a:r>
            <a:endParaRPr lang="en-US" sz="2000" dirty="0"/>
          </a:p>
        </p:txBody>
      </p:sp>
      <p:sp>
        <p:nvSpPr>
          <p:cNvPr id="6" name="TextBox 5">
            <a:extLst>
              <a:ext uri="{FF2B5EF4-FFF2-40B4-BE49-F238E27FC236}">
                <a16:creationId xmlns:a16="http://schemas.microsoft.com/office/drawing/2014/main" id="{0C958827-931F-E01B-D8C0-ECAC49B90925}"/>
              </a:ext>
            </a:extLst>
          </p:cNvPr>
          <p:cNvSpPr txBox="1"/>
          <p:nvPr/>
        </p:nvSpPr>
        <p:spPr>
          <a:xfrm>
            <a:off x="400595" y="5304025"/>
            <a:ext cx="6396773" cy="830997"/>
          </a:xfrm>
          <a:prstGeom prst="rect">
            <a:avLst/>
          </a:prstGeom>
          <a:noFill/>
        </p:spPr>
        <p:txBody>
          <a:bodyPr wrap="square">
            <a:spAutoFit/>
          </a:bodyPr>
          <a:lstStyle/>
          <a:p>
            <a:pPr algn="ctr"/>
            <a:r>
              <a:rPr lang="en-US" sz="1600" i="1" dirty="0"/>
              <a:t>To learn more please visit the website: </a:t>
            </a:r>
          </a:p>
          <a:p>
            <a:pPr algn="ctr"/>
            <a:r>
              <a:rPr lang="en-US" sz="1600" i="1" dirty="0"/>
              <a:t> </a:t>
            </a:r>
            <a:r>
              <a:rPr lang="en-US" sz="1600" dirty="0">
                <a:hlinkClick r:id="rId4"/>
              </a:rPr>
              <a:t>https://www.acehp.org/Your-Community/Healthcare-Continuing-Education-Professionals-Day</a:t>
            </a:r>
            <a:endParaRPr lang="en-US" sz="1600" dirty="0"/>
          </a:p>
        </p:txBody>
      </p:sp>
      <p:pic>
        <p:nvPicPr>
          <p:cNvPr id="5" name="Picture 4">
            <a:extLst>
              <a:ext uri="{FF2B5EF4-FFF2-40B4-BE49-F238E27FC236}">
                <a16:creationId xmlns:a16="http://schemas.microsoft.com/office/drawing/2014/main" id="{62768892-9968-57EF-3C5C-2DF0174DFC5F}"/>
              </a:ext>
            </a:extLst>
          </p:cNvPr>
          <p:cNvPicPr>
            <a:picLocks noChangeAspect="1"/>
          </p:cNvPicPr>
          <p:nvPr/>
        </p:nvPicPr>
        <p:blipFill>
          <a:blip r:embed="rId5"/>
          <a:stretch>
            <a:fillRect/>
          </a:stretch>
        </p:blipFill>
        <p:spPr>
          <a:xfrm>
            <a:off x="6955678" y="2504509"/>
            <a:ext cx="4835727" cy="3324994"/>
          </a:xfrm>
          <a:prstGeom prst="rect">
            <a:avLst/>
          </a:prstGeom>
        </p:spPr>
      </p:pic>
    </p:spTree>
    <p:extLst>
      <p:ext uri="{BB962C8B-B14F-4D97-AF65-F5344CB8AC3E}">
        <p14:creationId xmlns:p14="http://schemas.microsoft.com/office/powerpoint/2010/main" val="51857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029593" y="1169870"/>
            <a:ext cx="8570937" cy="4518260"/>
          </a:xfrm>
        </p:spPr>
        <p:txBody>
          <a:bodyPr/>
          <a:lstStyle/>
          <a:p>
            <a:pPr marL="342900" indent="-342900">
              <a:buFont typeface="Symbol" panose="05050102010706020507" pitchFamily="18" charset="2"/>
              <a:buChar char=""/>
            </a:pPr>
            <a:r>
              <a:rPr lang="en-US" sz="2800" dirty="0">
                <a:latin typeface="Calibri" panose="020F0502020204030204" pitchFamily="34" charset="0"/>
              </a:rPr>
              <a:t>Thank you to all of you for your continuous hard work on Healthcare Continuing Education Professional Day</a:t>
            </a:r>
          </a:p>
          <a:p>
            <a:pPr marL="342900" indent="-342900">
              <a:buFont typeface="Symbol" panose="05050102010706020507" pitchFamily="18" charset="2"/>
              <a:buChar char=""/>
              <a:tabLst>
                <a:tab pos="457200" algn="l"/>
              </a:tabLst>
            </a:pPr>
            <a:r>
              <a:rPr lang="en-US" sz="2800" dirty="0">
                <a:latin typeface="Calibri" panose="020F0502020204030204" pitchFamily="34" charset="0"/>
              </a:rPr>
              <a:t>Important Dates</a:t>
            </a:r>
          </a:p>
          <a:p>
            <a:pPr marL="342900" indent="-342900">
              <a:buFont typeface="Symbol" panose="05050102010706020507" pitchFamily="18" charset="2"/>
              <a:buChar char=""/>
            </a:pPr>
            <a:r>
              <a:rPr lang="en-US" sz="2800" dirty="0">
                <a:latin typeface="Calibri" panose="020F0502020204030204" pitchFamily="34" charset="0"/>
              </a:rPr>
              <a:t>Review results from the 2023-2024 Follow-up Surveys</a:t>
            </a:r>
          </a:p>
          <a:p>
            <a:pPr marL="342900" indent="-342900">
              <a:buFont typeface="Symbol" panose="05050102010706020507" pitchFamily="18" charset="2"/>
              <a:buChar char=""/>
            </a:pPr>
            <a:r>
              <a:rPr lang="en-US" sz="2800" dirty="0">
                <a:latin typeface="Calibri" panose="020F0502020204030204" pitchFamily="34" charset="0"/>
              </a:rPr>
              <a:t>Review Comparison System Wide Grand Rounds Data</a:t>
            </a:r>
          </a:p>
          <a:p>
            <a:pPr marL="342900" indent="-342900">
              <a:buFont typeface="Symbol" panose="05050102010706020507" pitchFamily="18" charset="2"/>
              <a:buChar char=""/>
              <a:tabLst>
                <a:tab pos="457200" algn="l"/>
              </a:tabLst>
            </a:pPr>
            <a:r>
              <a:rPr lang="en-US" sz="2800" dirty="0">
                <a:latin typeface="Calibri" panose="020F0502020204030204" pitchFamily="34" charset="0"/>
              </a:rPr>
              <a:t>Q&amp;A</a:t>
            </a:r>
          </a:p>
          <a:p>
            <a:pPr>
              <a:tabLst>
                <a:tab pos="457200" algn="l"/>
              </a:tabLst>
            </a:pPr>
            <a:endParaRPr lang="en-US" sz="2800" dirty="0">
              <a:latin typeface="Calibri" panose="020F050202020403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ctr">
              <a:lnSpc>
                <a:spcPct val="107000"/>
              </a:lnSpc>
              <a:buNone/>
              <a:tabLst>
                <a:tab pos="457200" algn="l"/>
              </a:tabLst>
            </a:pPr>
            <a:r>
              <a:rPr lang="en-US" sz="1600" i="1" dirty="0"/>
              <a:t>Please send  questions to </a:t>
            </a:r>
            <a:r>
              <a:rPr lang="en-US" sz="1600" i="1" dirty="0">
                <a:hlinkClick r:id="rId6"/>
              </a:rPr>
              <a:t>mgbcpd@mgb.org</a:t>
            </a:r>
            <a:endParaRPr lang="en-US" sz="1600" i="1" dirty="0"/>
          </a:p>
          <a:p>
            <a:pPr algn="ctr"/>
            <a:r>
              <a:rPr lang="en-US" sz="1600" i="1" dirty="0"/>
              <a:t>Slides will be provided by email and posted on the web 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239983" y="3086427"/>
            <a:ext cx="2505822" cy="2505822"/>
          </a:xfrm>
          <a:prstGeom prst="rect">
            <a:avLst/>
          </a:prstGeom>
        </p:spPr>
      </p:pic>
    </p:spTree>
    <p:extLst>
      <p:ext uri="{BB962C8B-B14F-4D97-AF65-F5344CB8AC3E}">
        <p14:creationId xmlns:p14="http://schemas.microsoft.com/office/powerpoint/2010/main" val="195953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7700" y="1266091"/>
            <a:ext cx="8022004" cy="2590801"/>
          </a:xfrm>
        </p:spPr>
        <p:txBody>
          <a:bodyPr/>
          <a:lstStyle/>
          <a:p>
            <a:r>
              <a:rPr lang="en-US" b="1" dirty="0"/>
              <a:t>Plan Ahead:</a:t>
            </a:r>
            <a:endParaRPr lang="en-US" dirty="0"/>
          </a:p>
          <a:p>
            <a:pPr lvl="1"/>
            <a:r>
              <a:rPr lang="en-US" sz="1800" dirty="0"/>
              <a:t>Call for proposals for </a:t>
            </a:r>
            <a:r>
              <a:rPr lang="en-US" sz="1800" i="1" dirty="0"/>
              <a:t>next year </a:t>
            </a:r>
            <a:r>
              <a:rPr lang="en-US" sz="1800" dirty="0"/>
              <a:t>will be going out in February 2025:</a:t>
            </a:r>
          </a:p>
          <a:p>
            <a:pPr lvl="2"/>
            <a:r>
              <a:rPr lang="en-US" sz="1800" dirty="0"/>
              <a:t>Proposals</a:t>
            </a:r>
          </a:p>
          <a:p>
            <a:pPr lvl="2"/>
            <a:r>
              <a:rPr lang="en-US" sz="1800" dirty="0"/>
              <a:t>Evaluations</a:t>
            </a:r>
          </a:p>
          <a:p>
            <a:pPr lvl="2"/>
            <a:r>
              <a:rPr lang="en-US" sz="1800" dirty="0"/>
              <a:t>System Wide Grand Rounds for Recordings/Archive Credits</a:t>
            </a:r>
          </a:p>
          <a:p>
            <a:pPr marL="233363" lvl="1" indent="0">
              <a:buNone/>
            </a:pPr>
            <a:endParaRPr lang="en-US" dirty="0"/>
          </a:p>
          <a:p>
            <a:r>
              <a:rPr lang="en-US" b="1" dirty="0"/>
              <a:t>Tuesday/Thursday Open Hours Meeting:</a:t>
            </a:r>
          </a:p>
          <a:p>
            <a:pPr marR="0" lvl="1">
              <a:spcAft>
                <a:spcPts val="0"/>
              </a:spcAft>
            </a:pPr>
            <a:r>
              <a:rPr lang="en-US" sz="1800" dirty="0"/>
              <a:t>Tuesdays 9:00AM  to 10:00AM</a:t>
            </a:r>
          </a:p>
          <a:p>
            <a:pPr marR="0" lvl="1">
              <a:spcAft>
                <a:spcPts val="0"/>
              </a:spcAft>
            </a:pPr>
            <a:r>
              <a:rPr lang="en-US" sz="1800" dirty="0"/>
              <a:t>Thursday 2:00PM to 3:00PM</a:t>
            </a:r>
            <a:br>
              <a:rPr lang="en-US" sz="1800"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Support Meeting Zoom link</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7" tooltip="https://partners.zoom.us/j/85164198890"/>
              </a:rPr>
              <a:t>https://partners.zoom.us/j/85164198890</a:t>
            </a:r>
            <a:endParaRPr lang="en-US" sz="1800" u="sng" dirty="0">
              <a:solidFill>
                <a:srgbClr val="0563C1"/>
              </a:solidFill>
              <a:effectLst/>
              <a:latin typeface="Calibri" panose="020F0502020204030204" pitchFamily="34" charset="0"/>
              <a:ea typeface="Times New Roman" panose="02020603050405020304" pitchFamily="18" charset="0"/>
            </a:endParaRPr>
          </a:p>
          <a:p>
            <a:pPr marL="233363" lvl="1" indent="0">
              <a:buNone/>
            </a:pPr>
            <a:endParaRPr lang="en-US" dirty="0"/>
          </a:p>
          <a:p>
            <a:pPr lvl="1"/>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267289" y="580805"/>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2C96B3-A1AE-B991-DD05-BBB533C9B52F}"/>
              </a:ext>
            </a:extLst>
          </p:cNvPr>
          <p:cNvGraphicFramePr>
            <a:graphicFrameLocks noGrp="1"/>
          </p:cNvGraphicFramePr>
          <p:nvPr>
            <p:extLst>
              <p:ext uri="{D42A27DB-BD31-4B8C-83A1-F6EECF244321}">
                <p14:modId xmlns:p14="http://schemas.microsoft.com/office/powerpoint/2010/main" val="2322674297"/>
              </p:ext>
            </p:extLst>
          </p:nvPr>
        </p:nvGraphicFramePr>
        <p:xfrm>
          <a:off x="753206" y="1038366"/>
          <a:ext cx="9680330" cy="4261620"/>
        </p:xfrm>
        <a:graphic>
          <a:graphicData uri="http://schemas.openxmlformats.org/drawingml/2006/table">
            <a:tbl>
              <a:tblPr firstRow="1" firstCol="1" bandRow="1">
                <a:tableStyleId>{5C22544A-7EE6-4342-B048-85BDC9FD1C3A}</a:tableStyleId>
              </a:tblPr>
              <a:tblGrid>
                <a:gridCol w="2537757">
                  <a:extLst>
                    <a:ext uri="{9D8B030D-6E8A-4147-A177-3AD203B41FA5}">
                      <a16:colId xmlns:a16="http://schemas.microsoft.com/office/drawing/2014/main" val="2930723475"/>
                    </a:ext>
                  </a:extLst>
                </a:gridCol>
                <a:gridCol w="5330349">
                  <a:extLst>
                    <a:ext uri="{9D8B030D-6E8A-4147-A177-3AD203B41FA5}">
                      <a16:colId xmlns:a16="http://schemas.microsoft.com/office/drawing/2014/main" val="922350841"/>
                    </a:ext>
                  </a:extLst>
                </a:gridCol>
                <a:gridCol w="1812224">
                  <a:extLst>
                    <a:ext uri="{9D8B030D-6E8A-4147-A177-3AD203B41FA5}">
                      <a16:colId xmlns:a16="http://schemas.microsoft.com/office/drawing/2014/main" val="1957968811"/>
                    </a:ext>
                  </a:extLst>
                </a:gridCol>
              </a:tblGrid>
              <a:tr h="632484">
                <a:tc>
                  <a:txBody>
                    <a:bodyPr/>
                    <a:lstStyle/>
                    <a:p>
                      <a:pPr marL="0" marR="0">
                        <a:spcBef>
                          <a:spcPts val="0"/>
                        </a:spcBef>
                        <a:spcAft>
                          <a:spcPts val="0"/>
                        </a:spcAft>
                      </a:pPr>
                      <a:r>
                        <a:rPr lang="en-US" sz="1600" dirty="0">
                          <a:effectLst/>
                        </a:rPr>
                        <a:t>Upcoming Trainings</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a:effectLst/>
                        </a:rPr>
                        <a:t>Audience</a:t>
                      </a:r>
                      <a:endParaRPr lang="en-US" sz="16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Training Date</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166866277"/>
                  </a:ext>
                </a:extLst>
              </a:tr>
              <a:tr h="774176">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Feb training</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RSS Teams Channel review / Adding Risk Management to sessions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Feb 2025</a:t>
                      </a:r>
                    </a:p>
                  </a:txBody>
                  <a:tcPr/>
                </a:tc>
                <a:extLst>
                  <a:ext uri="{0D108BD9-81ED-4DB2-BD59-A6C34878D82A}">
                    <a16:rowId xmlns:a16="http://schemas.microsoft.com/office/drawing/2014/main" val="617580707"/>
                  </a:ext>
                </a:extLst>
              </a:tr>
              <a:tr h="6502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March training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rPr>
                        <a:t>In-Hospital 2024-2025 Proposal review/questions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March 2025</a:t>
                      </a:r>
                    </a:p>
                  </a:txBody>
                  <a:tcPr/>
                </a:tc>
                <a:extLst>
                  <a:ext uri="{0D108BD9-81ED-4DB2-BD59-A6C34878D82A}">
                    <a16:rowId xmlns:a16="http://schemas.microsoft.com/office/drawing/2014/main" val="1932687399"/>
                  </a:ext>
                </a:extLst>
              </a:tr>
              <a:tr h="7010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April training</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Systemwide Grand Rounds Phase 2: Archived Library </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April 2025</a:t>
                      </a:r>
                    </a:p>
                  </a:txBody>
                  <a:tcPr/>
                </a:tc>
                <a:extLst>
                  <a:ext uri="{0D108BD9-81ED-4DB2-BD59-A6C34878D82A}">
                    <a16:rowId xmlns:a16="http://schemas.microsoft.com/office/drawing/2014/main" val="4077715238"/>
                  </a:ext>
                </a:extLst>
              </a:tr>
              <a:tr h="7518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May training</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Required RSS training</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May 2025</a:t>
                      </a:r>
                    </a:p>
                  </a:txBody>
                  <a:tcPr/>
                </a:tc>
                <a:extLst>
                  <a:ext uri="{0D108BD9-81ED-4DB2-BD59-A6C34878D82A}">
                    <a16:rowId xmlns:a16="http://schemas.microsoft.com/office/drawing/2014/main" val="78364731"/>
                  </a:ext>
                </a:extLst>
              </a:tr>
              <a:tr h="7518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June training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rPr>
                        <a:t>OPTIONAL (BASICS) RSS Webinar</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June 2025</a:t>
                      </a:r>
                    </a:p>
                  </a:txBody>
                  <a:tcPr/>
                </a:tc>
                <a:extLst>
                  <a:ext uri="{0D108BD9-81ED-4DB2-BD59-A6C34878D82A}">
                    <a16:rowId xmlns:a16="http://schemas.microsoft.com/office/drawing/2014/main" val="174566967"/>
                  </a:ext>
                </a:extLst>
              </a:tr>
            </a:tbl>
          </a:graphicData>
        </a:graphic>
      </p:graphicFrame>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Upcoming Trainings</a:t>
            </a:r>
          </a:p>
        </p:txBody>
      </p:sp>
      <p:sp>
        <p:nvSpPr>
          <p:cNvPr id="2" name="TextBox 1">
            <a:extLst>
              <a:ext uri="{FF2B5EF4-FFF2-40B4-BE49-F238E27FC236}">
                <a16:creationId xmlns:a16="http://schemas.microsoft.com/office/drawing/2014/main" id="{521A17CE-4E91-70B9-5B38-80EFAF2EC0C3}"/>
              </a:ext>
            </a:extLst>
          </p:cNvPr>
          <p:cNvSpPr txBox="1"/>
          <p:nvPr/>
        </p:nvSpPr>
        <p:spPr>
          <a:xfrm>
            <a:off x="518160" y="5524263"/>
            <a:ext cx="11440160" cy="523220"/>
          </a:xfrm>
          <a:prstGeom prst="rect">
            <a:avLst/>
          </a:prstGeom>
          <a:noFill/>
        </p:spPr>
        <p:txBody>
          <a:bodyPr wrap="square" rtlCol="0">
            <a:spAutoFit/>
          </a:bodyPr>
          <a:lstStyle/>
          <a:p>
            <a:r>
              <a:rPr lang="en-US" sz="2800" dirty="0"/>
              <a:t>Please let us know if there is any training/webinars that would interest you!!</a:t>
            </a:r>
          </a:p>
        </p:txBody>
      </p:sp>
    </p:spTree>
    <p:extLst>
      <p:ext uri="{BB962C8B-B14F-4D97-AF65-F5344CB8AC3E}">
        <p14:creationId xmlns:p14="http://schemas.microsoft.com/office/powerpoint/2010/main" val="148601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2023-2024 Follow-up Survey Details</a:t>
            </a:r>
          </a:p>
        </p:txBody>
      </p:sp>
      <p:sp>
        <p:nvSpPr>
          <p:cNvPr id="3" name="Content Placeholder 2">
            <a:extLst>
              <a:ext uri="{FF2B5EF4-FFF2-40B4-BE49-F238E27FC236}">
                <a16:creationId xmlns:a16="http://schemas.microsoft.com/office/drawing/2014/main" id="{7A196749-40B9-CA3F-6FA2-A5AA626EF1AD}"/>
              </a:ext>
            </a:extLst>
          </p:cNvPr>
          <p:cNvSpPr>
            <a:spLocks noGrp="1"/>
          </p:cNvSpPr>
          <p:nvPr>
            <p:ph idx="1"/>
          </p:nvPr>
        </p:nvSpPr>
        <p:spPr>
          <a:xfrm>
            <a:off x="641350" y="1458618"/>
            <a:ext cx="9961336" cy="4692799"/>
          </a:xfrm>
        </p:spPr>
        <p:txBody>
          <a:bodyPr/>
          <a:lstStyle/>
          <a:p>
            <a:pPr marL="342900" indent="-342900">
              <a:buFont typeface="Arial" panose="020B0604020202020204" pitchFamily="34" charset="0"/>
              <a:buChar char="•"/>
            </a:pPr>
            <a:r>
              <a:rPr lang="en-US" sz="2400" dirty="0"/>
              <a:t>The survey was sent to </a:t>
            </a:r>
          </a:p>
          <a:p>
            <a:pPr marL="804863" lvl="1" indent="-342900"/>
            <a:r>
              <a:rPr lang="en-US" sz="2400" dirty="0"/>
              <a:t>The participants of 72 Interprofessional Series</a:t>
            </a:r>
          </a:p>
          <a:p>
            <a:pPr marL="804863" lvl="1" indent="-342900"/>
            <a:r>
              <a:rPr lang="en-US" sz="2400" dirty="0"/>
              <a:t>6319 surveys were sent out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were 11 questions on the survey focusing on team and patient outcomes</a:t>
            </a:r>
          </a:p>
          <a:p>
            <a:endParaRPr lang="en-US" sz="2400" dirty="0"/>
          </a:p>
          <a:p>
            <a:endParaRPr lang="en-US" sz="2400" dirty="0"/>
          </a:p>
          <a:p>
            <a:pPr algn="ctr"/>
            <a:r>
              <a:rPr lang="en-US" sz="2400" dirty="0"/>
              <a:t>Let’s review the results…</a:t>
            </a:r>
          </a:p>
          <a:p>
            <a:pPr marL="342900" indent="-342900">
              <a:buFont typeface="Arial" panose="020B0604020202020204" pitchFamily="34" charset="0"/>
              <a:buChar char="•"/>
            </a:pPr>
            <a:endParaRPr lang="en-US" sz="2400" dirty="0"/>
          </a:p>
          <a:p>
            <a:pPr marL="342900" indent="-342900"/>
            <a:endParaRPr lang="en-US" sz="2400" dirty="0"/>
          </a:p>
          <a:p>
            <a:endParaRPr lang="en-US" dirty="0"/>
          </a:p>
        </p:txBody>
      </p:sp>
    </p:spTree>
    <p:extLst>
      <p:ext uri="{BB962C8B-B14F-4D97-AF65-F5344CB8AC3E}">
        <p14:creationId xmlns:p14="http://schemas.microsoft.com/office/powerpoint/2010/main" val="141082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Survey Sent vs Responses Received?</a:t>
            </a:r>
          </a:p>
        </p:txBody>
      </p:sp>
      <p:pic>
        <p:nvPicPr>
          <p:cNvPr id="3" name="Picture 2">
            <a:extLst>
              <a:ext uri="{FF2B5EF4-FFF2-40B4-BE49-F238E27FC236}">
                <a16:creationId xmlns:a16="http://schemas.microsoft.com/office/drawing/2014/main" id="{389A6097-F610-4450-3C26-5F6EBEB5D146}"/>
              </a:ext>
            </a:extLst>
          </p:cNvPr>
          <p:cNvPicPr>
            <a:picLocks noChangeAspect="1"/>
          </p:cNvPicPr>
          <p:nvPr/>
        </p:nvPicPr>
        <p:blipFill>
          <a:blip r:embed="rId3"/>
          <a:stretch>
            <a:fillRect/>
          </a:stretch>
        </p:blipFill>
        <p:spPr>
          <a:xfrm>
            <a:off x="2024104" y="1138329"/>
            <a:ext cx="7666548" cy="4828024"/>
          </a:xfrm>
          <a:prstGeom prst="rect">
            <a:avLst/>
          </a:prstGeom>
        </p:spPr>
      </p:pic>
    </p:spTree>
    <p:extLst>
      <p:ext uri="{BB962C8B-B14F-4D97-AF65-F5344CB8AC3E}">
        <p14:creationId xmlns:p14="http://schemas.microsoft.com/office/powerpoint/2010/main" val="918020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10652</TotalTime>
  <Words>1825</Words>
  <Application>Microsoft Office PowerPoint</Application>
  <PresentationFormat>Widescreen</PresentationFormat>
  <Paragraphs>233</Paragraphs>
  <Slides>25</Slides>
  <Notes>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-apple-system</vt:lpstr>
      <vt:lpstr>Arial</vt:lpstr>
      <vt:lpstr>Calibri</vt:lpstr>
      <vt:lpstr>Georgia</vt:lpstr>
      <vt:lpstr>Manrope</vt:lpstr>
      <vt:lpstr>Symbol</vt:lpstr>
      <vt:lpstr>System Font Regular</vt:lpstr>
      <vt:lpstr>TwitterChirp</vt:lpstr>
      <vt:lpstr>Wingdings</vt:lpstr>
      <vt:lpstr>MGB_standard_template_082020</vt:lpstr>
      <vt:lpstr>think-cell Slide</vt:lpstr>
      <vt:lpstr>2023-2024 Follow-up Survey Results</vt:lpstr>
      <vt:lpstr>PowerPoint Presentation</vt:lpstr>
      <vt:lpstr>PowerPoint Presentation</vt:lpstr>
      <vt:lpstr>Agenda</vt:lpstr>
      <vt:lpstr>Important Dates</vt:lpstr>
      <vt:lpstr>PowerPoint Presentation</vt:lpstr>
      <vt:lpstr>Joint Accreditation</vt:lpstr>
      <vt:lpstr>2023-2024 Follow-up Survey Details</vt:lpstr>
      <vt:lpstr>Survey Sent vs Responses Received?</vt:lpstr>
      <vt:lpstr>Did any Changes in your Team Practice occur as  a result of this activity?</vt:lpstr>
      <vt:lpstr>What changes in your Team Practice occur as  a result of this activity?</vt:lpstr>
      <vt:lpstr>Examples of Team Practice Changes responses</vt:lpstr>
      <vt:lpstr>Did any changes in your Team Members’ Roles occurred as a result of this activity?</vt:lpstr>
      <vt:lpstr>What changes in your Team Members’ Roles occurred as a result of this activity?</vt:lpstr>
      <vt:lpstr>Examples of Team Members Roles Changes responses</vt:lpstr>
      <vt:lpstr>Examples of Patient Outcome Changes responses</vt:lpstr>
      <vt:lpstr>Did you encounter any Barriers in making Changes or Improvements?</vt:lpstr>
      <vt:lpstr>Examples of Barriers in making Changes and Improvements responses</vt:lpstr>
      <vt:lpstr>System Wide Grand Rounds Data Comparison AY 23/24 vs AY 24/25</vt:lpstr>
      <vt:lpstr>Conclusion</vt:lpstr>
      <vt:lpstr>PowerPoint Presentation</vt:lpstr>
      <vt:lpstr>Thank you for attending today’s meeting!</vt:lpstr>
      <vt:lpstr>Follow Us On Social Media!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308</cp:revision>
  <dcterms:created xsi:type="dcterms:W3CDTF">2020-10-30T14:00:47Z</dcterms:created>
  <dcterms:modified xsi:type="dcterms:W3CDTF">2025-01-24T20:26:19Z</dcterms:modified>
</cp:coreProperties>
</file>