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9" r:id="rId2"/>
    <p:sldId id="512" r:id="rId3"/>
    <p:sldId id="494" r:id="rId4"/>
    <p:sldId id="428" r:id="rId5"/>
    <p:sldId id="447" r:id="rId6"/>
    <p:sldId id="409" r:id="rId7"/>
    <p:sldId id="513" r:id="rId8"/>
    <p:sldId id="514" r:id="rId9"/>
    <p:sldId id="515" r:id="rId10"/>
    <p:sldId id="516" r:id="rId11"/>
    <p:sldId id="510" r:id="rId12"/>
    <p:sldId id="401" r:id="rId13"/>
    <p:sldId id="423" r:id="rId14"/>
    <p:sldId id="413" r:id="rId15"/>
    <p:sldId id="28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431C1C-2294-D5FE-06AB-DE60B37852B7}" name="Desilets, Rose" initials="DR" userId="S::rdesilets@mgb.org::49560a7b-b4e1-4c9c-9697-5f334620b403" providerId="AD"/>
  <p188:author id="{23741545-B06E-9030-0D33-16772E4A055B}" name="Desilets, Rose" initials="DR" userId="S::RDESILETS@PARTNERS.ORG::49560a7b-b4e1-4c9c-9697-5f334620b403" providerId="AD"/>
  <p188:author id="{270A9ABD-F6E3-6918-E39B-0F41B69D0212}" name="Alley, Michelle" initials="MA" userId="S::malley2@mgb.org::2bf1802d-b022-4f95-952b-f37ef995ba13" providerId="AD"/>
  <p188:author id="{52C556D9-A173-CDAC-0474-E19498C8E486}" name="Alley, Michelle" initials="AM" userId="S::MALLEY2@PARTNERS.ORG::2bf1802d-b022-4f95-952b-f37ef995ba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Welch" initials="EW" lastIdx="5" clrIdx="0">
    <p:extLst>
      <p:ext uri="{19B8F6BF-5375-455C-9EA6-DF929625EA0E}">
        <p15:presenceInfo xmlns:p15="http://schemas.microsoft.com/office/powerpoint/2012/main" userId="Emily Welch" providerId="None"/>
      </p:ext>
    </p:extLst>
  </p:cmAuthor>
  <p:cmAuthor id="2" name="Desilets, Rose" initials="DR" lastIdx="1" clrIdx="1">
    <p:extLst>
      <p:ext uri="{19B8F6BF-5375-455C-9EA6-DF929625EA0E}">
        <p15:presenceInfo xmlns:p15="http://schemas.microsoft.com/office/powerpoint/2012/main" userId="S::RDESILETS@PARTNERS.ORG::49560a7b-b4e1-4c9c-9697-5f334620b403" providerId="AD"/>
      </p:ext>
    </p:extLst>
  </p:cmAuthor>
  <p:cmAuthor id="3" name="Gelardi, Mary" initials="GM" lastIdx="1" clrIdx="2">
    <p:extLst>
      <p:ext uri="{19B8F6BF-5375-455C-9EA6-DF929625EA0E}">
        <p15:presenceInfo xmlns:p15="http://schemas.microsoft.com/office/powerpoint/2012/main" userId="Gelardi, Ma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1049" autoAdjust="0"/>
  </p:normalViewPr>
  <p:slideViewPr>
    <p:cSldViewPr snapToGrid="0" snapToObjects="1">
      <p:cViewPr>
        <p:scale>
          <a:sx n="60" d="100"/>
          <a:sy n="60" d="100"/>
        </p:scale>
        <p:origin x="1104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6543-5EF1-DA4A-8415-0A3EFD492F07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A62D3-769D-F349-A3F8-B6F214D63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60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49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want to start with the most important point – Happy St Patrick’s Day everyone!! Best holiday ever – or at least according to my mom -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9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84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````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5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75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55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44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6A62D3-769D-F349-A3F8-B6F214D63D0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5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4"/>
            <a:ext cx="9522781" cy="1680909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/>
              <a:t>Presenter or subtitle goes here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3"/>
            <a:ext cx="1832218" cy="243349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D5D98F-B901-4040-88CE-DBE6B1D7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424" y="635936"/>
            <a:ext cx="3172963" cy="4399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7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56A7-D588-4A4A-9743-81A8FDEA0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63015DA-BAD6-D641-B5F3-2ED5079D3C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 b="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5473F-D95C-3441-AFDD-17B1087611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2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5F6962C-2D7D-9C4E-A349-25554E83F8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69E62-1DA9-CD45-BB12-5DDC2926A42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0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24406D9-1546-F048-999E-B1C3935E3C50}"/>
              </a:ext>
            </a:extLst>
          </p:cNvPr>
          <p:cNvGrpSpPr/>
          <p:nvPr/>
        </p:nvGrpSpPr>
        <p:grpSpPr>
          <a:xfrm>
            <a:off x="8157625" y="524289"/>
            <a:ext cx="4034375" cy="5796153"/>
            <a:chOff x="7627349" y="524289"/>
            <a:chExt cx="4034375" cy="5796153"/>
          </a:xfrm>
          <a:solidFill>
            <a:schemeClr val="bg1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D84C793A-4639-4F48-91B8-FD66287147D7}"/>
                </a:ext>
              </a:extLst>
            </p:cNvPr>
            <p:cNvSpPr/>
            <p:nvPr/>
          </p:nvSpPr>
          <p:spPr>
            <a:xfrm>
              <a:off x="7627349" y="2695674"/>
              <a:ext cx="541849" cy="1751874"/>
            </a:xfrm>
            <a:custGeom>
              <a:avLst/>
              <a:gdLst>
                <a:gd name="connsiteX0" fmla="*/ 541850 w 541849"/>
                <a:gd name="connsiteY0" fmla="*/ 0 h 1751874"/>
                <a:gd name="connsiteX1" fmla="*/ 0 w 541849"/>
                <a:gd name="connsiteY1" fmla="*/ 0 h 1751874"/>
                <a:gd name="connsiteX2" fmla="*/ 0 w 541849"/>
                <a:gd name="connsiteY2" fmla="*/ 919195 h 1751874"/>
                <a:gd name="connsiteX3" fmla="*/ 0 w 541849"/>
                <a:gd name="connsiteY3" fmla="*/ 1751874 h 1751874"/>
                <a:gd name="connsiteX4" fmla="*/ 541850 w 541849"/>
                <a:gd name="connsiteY4" fmla="*/ 1751874 h 1751874"/>
                <a:gd name="connsiteX5" fmla="*/ 54185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541850" y="0"/>
                  </a:moveTo>
                  <a:lnTo>
                    <a:pt x="0" y="0"/>
                  </a:ln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7DF4404-7F59-6C45-BC46-3436E9AA2E4D}"/>
                </a:ext>
              </a:extLst>
            </p:cNvPr>
            <p:cNvSpPr/>
            <p:nvPr/>
          </p:nvSpPr>
          <p:spPr>
            <a:xfrm>
              <a:off x="8791354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4618A3F-A28E-5C47-B782-E34CDA443E92}"/>
                </a:ext>
              </a:extLst>
            </p:cNvPr>
            <p:cNvSpPr/>
            <p:nvPr/>
          </p:nvSpPr>
          <p:spPr>
            <a:xfrm>
              <a:off x="9955360" y="2695674"/>
              <a:ext cx="541849" cy="1751874"/>
            </a:xfrm>
            <a:custGeom>
              <a:avLst/>
              <a:gdLst>
                <a:gd name="connsiteX0" fmla="*/ 0 w 541849"/>
                <a:gd name="connsiteY0" fmla="*/ 0 h 1751874"/>
                <a:gd name="connsiteX1" fmla="*/ 0 w 541849"/>
                <a:gd name="connsiteY1" fmla="*/ 919195 h 1751874"/>
                <a:gd name="connsiteX2" fmla="*/ 0 w 541849"/>
                <a:gd name="connsiteY2" fmla="*/ 1751874 h 1751874"/>
                <a:gd name="connsiteX3" fmla="*/ 541850 w 541849"/>
                <a:gd name="connsiteY3" fmla="*/ 1751874 h 1751874"/>
                <a:gd name="connsiteX4" fmla="*/ 541850 w 541849"/>
                <a:gd name="connsiteY4" fmla="*/ 0 h 1751874"/>
                <a:gd name="connsiteX5" fmla="*/ 0 w 541849"/>
                <a:gd name="connsiteY5" fmla="*/ 0 h 1751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849" h="1751874">
                  <a:moveTo>
                    <a:pt x="0" y="0"/>
                  </a:moveTo>
                  <a:lnTo>
                    <a:pt x="0" y="919195"/>
                  </a:lnTo>
                  <a:lnTo>
                    <a:pt x="0" y="1751874"/>
                  </a:lnTo>
                  <a:lnTo>
                    <a:pt x="541850" y="1751874"/>
                  </a:lnTo>
                  <a:lnTo>
                    <a:pt x="5418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8396A27-49EC-F348-860F-8E26802DC608}"/>
                </a:ext>
              </a:extLst>
            </p:cNvPr>
            <p:cNvSpPr/>
            <p:nvPr/>
          </p:nvSpPr>
          <p:spPr>
            <a:xfrm>
              <a:off x="7627349" y="1874158"/>
              <a:ext cx="4033867" cy="493467"/>
            </a:xfrm>
            <a:custGeom>
              <a:avLst/>
              <a:gdLst>
                <a:gd name="connsiteX0" fmla="*/ 0 w 4033867"/>
                <a:gd name="connsiteY0" fmla="*/ 493468 h 493467"/>
                <a:gd name="connsiteX1" fmla="*/ 2016934 w 4033867"/>
                <a:gd name="connsiteY1" fmla="*/ 493468 h 493467"/>
                <a:gd name="connsiteX2" fmla="*/ 4033868 w 4033867"/>
                <a:gd name="connsiteY2" fmla="*/ 493468 h 493467"/>
                <a:gd name="connsiteX3" fmla="*/ 4033868 w 4033867"/>
                <a:gd name="connsiteY3" fmla="*/ 0 h 493467"/>
                <a:gd name="connsiteX4" fmla="*/ 0 w 4033867"/>
                <a:gd name="connsiteY4" fmla="*/ 0 h 493467"/>
                <a:gd name="connsiteX5" fmla="*/ 0 w 4033867"/>
                <a:gd name="connsiteY5" fmla="*/ 493468 h 49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867" h="493467">
                  <a:moveTo>
                    <a:pt x="0" y="493468"/>
                  </a:moveTo>
                  <a:lnTo>
                    <a:pt x="2016934" y="493468"/>
                  </a:lnTo>
                  <a:lnTo>
                    <a:pt x="4033868" y="493468"/>
                  </a:lnTo>
                  <a:lnTo>
                    <a:pt x="4033868" y="0"/>
                  </a:lnTo>
                  <a:lnTo>
                    <a:pt x="0" y="0"/>
                  </a:lnTo>
                  <a:lnTo>
                    <a:pt x="0" y="493468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9ACD75FE-FCEC-BF4D-91B4-4520B4DB5F1E}"/>
                </a:ext>
              </a:extLst>
            </p:cNvPr>
            <p:cNvSpPr/>
            <p:nvPr/>
          </p:nvSpPr>
          <p:spPr>
            <a:xfrm>
              <a:off x="7627349" y="524289"/>
              <a:ext cx="4033867" cy="1181785"/>
            </a:xfrm>
            <a:custGeom>
              <a:avLst/>
              <a:gdLst>
                <a:gd name="connsiteX0" fmla="*/ 2016934 w 4033867"/>
                <a:gd name="connsiteY0" fmla="*/ 0 h 1181785"/>
                <a:gd name="connsiteX1" fmla="*/ 0 w 4033867"/>
                <a:gd name="connsiteY1" fmla="*/ 672207 h 1181785"/>
                <a:gd name="connsiteX2" fmla="*/ 0 w 4033867"/>
                <a:gd name="connsiteY2" fmla="*/ 1181786 h 1181785"/>
                <a:gd name="connsiteX3" fmla="*/ 2016934 w 4033867"/>
                <a:gd name="connsiteY3" fmla="*/ 509579 h 1181785"/>
                <a:gd name="connsiteX4" fmla="*/ 4033868 w 4033867"/>
                <a:gd name="connsiteY4" fmla="*/ 1181786 h 1181785"/>
                <a:gd name="connsiteX5" fmla="*/ 4033868 w 4033867"/>
                <a:gd name="connsiteY5" fmla="*/ 672207 h 1181785"/>
                <a:gd name="connsiteX6" fmla="*/ 2016934 w 4033867"/>
                <a:gd name="connsiteY6" fmla="*/ 0 h 118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33867" h="1181785">
                  <a:moveTo>
                    <a:pt x="2016934" y="0"/>
                  </a:moveTo>
                  <a:lnTo>
                    <a:pt x="0" y="672207"/>
                  </a:lnTo>
                  <a:lnTo>
                    <a:pt x="0" y="1181786"/>
                  </a:lnTo>
                  <a:lnTo>
                    <a:pt x="2016934" y="509579"/>
                  </a:lnTo>
                  <a:lnTo>
                    <a:pt x="4033868" y="1181786"/>
                  </a:lnTo>
                  <a:lnTo>
                    <a:pt x="4033868" y="672207"/>
                  </a:lnTo>
                  <a:lnTo>
                    <a:pt x="2016934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C8E4B5-0CBF-864B-9110-D197114B5BD8}"/>
                </a:ext>
              </a:extLst>
            </p:cNvPr>
            <p:cNvSpPr/>
            <p:nvPr/>
          </p:nvSpPr>
          <p:spPr>
            <a:xfrm>
              <a:off x="7627349" y="440860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116 h 1071548"/>
                <a:gd name="connsiteX6" fmla="*/ 2539753 w 4034375"/>
                <a:gd name="connsiteY6" fmla="*/ 871116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557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1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116"/>
                  </a:cubicBezTo>
                  <a:lnTo>
                    <a:pt x="2539753" y="871116"/>
                  </a:lnTo>
                  <a:cubicBezTo>
                    <a:pt x="3827582" y="871116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DFD3E64-0D9B-8344-AE26-7E6565667679}"/>
                </a:ext>
              </a:extLst>
            </p:cNvPr>
            <p:cNvSpPr/>
            <p:nvPr/>
          </p:nvSpPr>
          <p:spPr>
            <a:xfrm>
              <a:off x="7627349" y="5248894"/>
              <a:ext cx="4034375" cy="1071548"/>
            </a:xfrm>
            <a:custGeom>
              <a:avLst/>
              <a:gdLst>
                <a:gd name="connsiteX0" fmla="*/ 4034375 w 4034375"/>
                <a:gd name="connsiteY0" fmla="*/ 0 h 1071548"/>
                <a:gd name="connsiteX1" fmla="*/ 2540261 w 4034375"/>
                <a:gd name="connsiteY1" fmla="*/ 366993 h 1071548"/>
                <a:gd name="connsiteX2" fmla="*/ 1493988 w 4034375"/>
                <a:gd name="connsiteY2" fmla="*/ 366993 h 1071548"/>
                <a:gd name="connsiteX3" fmla="*/ 0 w 4034375"/>
                <a:gd name="connsiteY3" fmla="*/ 567298 h 1071548"/>
                <a:gd name="connsiteX4" fmla="*/ 0 w 4034375"/>
                <a:gd name="connsiteY4" fmla="*/ 1071548 h 1071548"/>
                <a:gd name="connsiteX5" fmla="*/ 1493988 w 4034375"/>
                <a:gd name="connsiteY5" fmla="*/ 871243 h 1071548"/>
                <a:gd name="connsiteX6" fmla="*/ 2539753 w 4034375"/>
                <a:gd name="connsiteY6" fmla="*/ 871243 h 1071548"/>
                <a:gd name="connsiteX7" fmla="*/ 4033868 w 4034375"/>
                <a:gd name="connsiteY7" fmla="*/ 504124 h 107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4375" h="1071548">
                  <a:moveTo>
                    <a:pt x="4034375" y="0"/>
                  </a:moveTo>
                  <a:cubicBezTo>
                    <a:pt x="4023591" y="29684"/>
                    <a:pt x="3828089" y="366993"/>
                    <a:pt x="2540261" y="366993"/>
                  </a:cubicBezTo>
                  <a:lnTo>
                    <a:pt x="1493988" y="366993"/>
                  </a:lnTo>
                  <a:cubicBezTo>
                    <a:pt x="173174" y="377142"/>
                    <a:pt x="25373" y="549031"/>
                    <a:pt x="0" y="567298"/>
                  </a:cubicBezTo>
                  <a:lnTo>
                    <a:pt x="0" y="1071548"/>
                  </a:lnTo>
                  <a:cubicBezTo>
                    <a:pt x="25373" y="1053154"/>
                    <a:pt x="173174" y="881265"/>
                    <a:pt x="1493988" y="871243"/>
                  </a:cubicBezTo>
                  <a:lnTo>
                    <a:pt x="2539753" y="871243"/>
                  </a:lnTo>
                  <a:cubicBezTo>
                    <a:pt x="3827582" y="871243"/>
                    <a:pt x="4023084" y="533808"/>
                    <a:pt x="4033868" y="504124"/>
                  </a:cubicBez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52CD8B-2E97-4342-8DBF-61223C03F534}"/>
                </a:ext>
              </a:extLst>
            </p:cNvPr>
            <p:cNvSpPr/>
            <p:nvPr/>
          </p:nvSpPr>
          <p:spPr>
            <a:xfrm>
              <a:off x="11119366" y="2695674"/>
              <a:ext cx="541849" cy="1661807"/>
            </a:xfrm>
            <a:custGeom>
              <a:avLst/>
              <a:gdLst>
                <a:gd name="connsiteX0" fmla="*/ 0 w 541849"/>
                <a:gd name="connsiteY0" fmla="*/ 0 h 1661807"/>
                <a:gd name="connsiteX1" fmla="*/ 0 w 541849"/>
                <a:gd name="connsiteY1" fmla="*/ 1661807 h 1661807"/>
                <a:gd name="connsiteX2" fmla="*/ 541849 w 541849"/>
                <a:gd name="connsiteY2" fmla="*/ 1382725 h 1661807"/>
                <a:gd name="connsiteX3" fmla="*/ 541849 w 541849"/>
                <a:gd name="connsiteY3" fmla="*/ 0 h 166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849" h="1661807">
                  <a:moveTo>
                    <a:pt x="0" y="0"/>
                  </a:moveTo>
                  <a:lnTo>
                    <a:pt x="0" y="1661807"/>
                  </a:lnTo>
                  <a:cubicBezTo>
                    <a:pt x="444035" y="1559688"/>
                    <a:pt x="534618" y="1402261"/>
                    <a:pt x="541849" y="1382725"/>
                  </a:cubicBezTo>
                  <a:lnTo>
                    <a:pt x="541849" y="0"/>
                  </a:lnTo>
                  <a:close/>
                </a:path>
              </a:pathLst>
            </a:custGeom>
            <a:grpFill/>
            <a:ln w="12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892808"/>
            <a:ext cx="7315200" cy="2852737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</a:t>
            </a:r>
          </a:p>
        </p:txBody>
      </p:sp>
    </p:spTree>
    <p:extLst>
      <p:ext uri="{BB962C8B-B14F-4D97-AF65-F5344CB8AC3E}">
        <p14:creationId xmlns:p14="http://schemas.microsoft.com/office/powerpoint/2010/main" val="3806537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432" y="1920240"/>
            <a:ext cx="7444408" cy="2576378"/>
          </a:xfrm>
        </p:spPr>
        <p:txBody>
          <a:bodyPr anchor="ctr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42999A3-BC06-724D-AB6B-6565ED0B15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70432" y="4626864"/>
            <a:ext cx="3657599" cy="914401"/>
          </a:xfr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Author of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3A591-BBA0-C146-B4F7-E675205282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80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o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193-550B-4245-9C3C-F188194A2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796841"/>
            <a:ext cx="10911840" cy="2852737"/>
          </a:xfrm>
        </p:spPr>
        <p:txBody>
          <a:bodyPr anchor="ctr"/>
          <a:lstStyle>
            <a:lvl1pPr>
              <a:lnSpc>
                <a:spcPct val="100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Factoid teal—Georgia font in sentence case. Use this slide for hero statement.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A040A92-7E8A-6B43-AD38-D5F4F6C96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BDDC8-3CC6-624A-9AFB-E2F2B73BA9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69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3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9710-D2D4-ACC1-0CA8-5CE49095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F077-8A00-3D75-E0A5-361CA3C3E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EA54-4D19-9AEF-B3B2-3490E039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B7D3-E510-4078-BBB6-6800B9D5CB35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B4247-95BB-FA53-E899-57575DEC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97F52-8798-F0B5-5EE6-572735D9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7A51-B5A3-4FF8-A445-1FF121A338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3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34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C3BE6-2E2A-4A2D-A3F5-C50D27371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0079" y="2029842"/>
            <a:ext cx="518464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5C9D9-E2F8-49F1-974F-B06A783A1E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79" y="1719072"/>
            <a:ext cx="5184648" cy="310771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7A10F-FA16-489F-B6F5-AF30FC09B4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1112" y="1719072"/>
            <a:ext cx="5183188" cy="310770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headline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8EC26D-D076-400E-AA91-3DB2533CB7B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61112" y="2029842"/>
            <a:ext cx="5183188" cy="37153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CB684-FDD4-594C-98A0-429D85877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608995E-8074-C54D-B812-031E33AAB3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610992-4247-0644-B81C-8D5480478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5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1">
          <p15:clr>
            <a:srgbClr val="FBAE40"/>
          </p15:clr>
        </p15:guide>
        <p15:guide id="3" pos="7274">
          <p15:clr>
            <a:srgbClr val="FBAE40"/>
          </p15:clr>
        </p15:guide>
        <p15:guide id="5" pos="3997">
          <p15:clr>
            <a:srgbClr val="FBAE40"/>
          </p15:clr>
        </p15:guide>
        <p15:guide id="6" pos="36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49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74">
          <p15:clr>
            <a:srgbClr val="FBAE40"/>
          </p15:clr>
        </p15:guide>
        <p15:guide id="3" pos="40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01DFA6-8F9A-4F40-94EB-5AC4A5BBC7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9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1719072"/>
            <a:ext cx="705231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1719072"/>
            <a:ext cx="3200400" cy="402336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CBECED5-E724-994C-A697-E6EB072DB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92594FB-1602-454E-A30E-06B1DBF354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CE710-5EBE-7347-8470-8ABE73F49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7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97">
          <p15:clr>
            <a:srgbClr val="FBAE40"/>
          </p15:clr>
        </p15:guide>
        <p15:guide id="3" pos="2421">
          <p15:clr>
            <a:srgbClr val="FBAE40"/>
          </p15:clr>
        </p15:guide>
        <p15:guide id="4" pos="2829">
          <p15:clr>
            <a:srgbClr val="FBAE40"/>
          </p15:clr>
        </p15:guide>
        <p15:guide id="5" pos="4849">
          <p15:clr>
            <a:srgbClr val="FBAE40"/>
          </p15:clr>
        </p15:guide>
        <p15:guide id="6" pos="52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7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9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195327D-A4B7-F745-A0BE-0958545B2B09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7D6A64-436E-B549-A738-5BD4E26E780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0081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952872-2D99-6A44-AF8E-4C81084A6F5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9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3B5EBD-761F-0640-A0DD-A2788D2EC78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Chart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BDA8CCF-CB0C-BA45-8FC4-6297C0E0A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9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A7599CD-99BD-894F-B372-42E0EEA2CE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DCCCC4-4E98-AF48-BBF9-0C662158A2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2" y="5158431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2F045-38A8-AF47-A713-4B59F286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8BDEB4C-56D6-2044-957E-BC1323994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8188A1-BE1F-C149-9AF3-45615472F9A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20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7">
          <p15:clr>
            <a:srgbClr val="FBAE40"/>
          </p15:clr>
        </p15:guide>
        <p15:guide id="3" pos="2421">
          <p15:clr>
            <a:srgbClr val="FBAE40"/>
          </p15:clr>
        </p15:guide>
        <p15:guide id="4" pos="4849">
          <p15:clr>
            <a:srgbClr val="FBAE40"/>
          </p15:clr>
        </p15:guide>
        <p15:guide id="6" orient="horz" pos="3086">
          <p15:clr>
            <a:srgbClr val="FBAE40"/>
          </p15:clr>
        </p15:guide>
        <p15:guide id="7" orient="horz" pos="3246">
          <p15:clr>
            <a:srgbClr val="FBAE40"/>
          </p15:clr>
        </p15:guide>
        <p15:guide id="10" pos="5250">
          <p15:clr>
            <a:srgbClr val="FBAE40"/>
          </p15:clr>
        </p15:guide>
        <p15:guide id="11" pos="28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/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B66F7F6-8B6A-B445-A778-7A10C4FCF71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91989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6C0EC67-5E7D-4248-962B-AE294DEFEA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43900" y="2227342"/>
            <a:ext cx="3200400" cy="267096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Table or chart placeholder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EF9940F-D9D9-B343-B51A-10E10791BB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491989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6B0467-EE62-FA42-87FD-561619A6F8F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43900" y="1719072"/>
            <a:ext cx="3200400" cy="273193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Optional chart title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FF451F5-7748-C949-A955-B66D566CC1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91989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6F2712F-0BAD-3D43-AA96-DAC8654C44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43900" y="5158432"/>
            <a:ext cx="3200400" cy="58673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Body copy. Keep the messaging clear, concise and to the point.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7704E5-505F-E644-8B15-34742134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39B3E2D-28D6-FC4F-A2A2-C7D0817162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6F5F35-DBF5-C84A-BD5D-8F32E68A84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50F76B-FA29-B84B-8387-E972C023858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1729029"/>
            <a:ext cx="3195638" cy="40161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1762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421">
          <p15:clr>
            <a:srgbClr val="FBAE40"/>
          </p15:clr>
        </p15:guide>
        <p15:guide id="5" pos="2826">
          <p15:clr>
            <a:srgbClr val="FBAE40"/>
          </p15:clr>
        </p15:guide>
        <p15:guide id="6" pos="4849">
          <p15:clr>
            <a:srgbClr val="FBAE40"/>
          </p15:clr>
        </p15:guide>
        <p15:guide id="8" pos="52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978A-4E91-7243-A687-476C0D745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table title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DD65DAE-F216-2E49-ACAE-54335084F531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40080" y="1719072"/>
            <a:ext cx="10902950" cy="402609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7BB281B-EE6E-F544-82BA-54DA61494E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a footnote for this page or delete placeholder if not in use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29D87B-3C1F-B940-B037-28498C722E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54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530" imgH="531" progId="TCLayout.ActiveDocument.1">
                  <p:embed/>
                </p:oleObj>
              </mc:Choice>
              <mc:Fallback>
                <p:oleObj name="think-cell Slide" r:id="rId20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8D99B60-9158-488E-8BCC-87D5B5BCDFB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4" y="6362188"/>
            <a:ext cx="7707596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0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0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1000" smtClean="0">
                <a:solidFill>
                  <a:schemeClr val="tx1"/>
                </a:solidFill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D40E65D4-0B0A-FF40-8007-5D9E4DC5D0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r="89889"/>
          <a:stretch>
            <a:fillRect/>
          </a:stretch>
        </p:blipFill>
        <p:spPr>
          <a:xfrm>
            <a:off x="640081" y="6246684"/>
            <a:ext cx="251703" cy="345186"/>
          </a:xfrm>
          <a:custGeom>
            <a:avLst/>
            <a:gdLst>
              <a:gd name="connsiteX0" fmla="*/ 0 w 251703"/>
              <a:gd name="connsiteY0" fmla="*/ 0 h 345186"/>
              <a:gd name="connsiteX1" fmla="*/ 251703 w 251703"/>
              <a:gd name="connsiteY1" fmla="*/ 0 h 345186"/>
              <a:gd name="connsiteX2" fmla="*/ 251703 w 251703"/>
              <a:gd name="connsiteY2" fmla="*/ 345186 h 345186"/>
              <a:gd name="connsiteX3" fmla="*/ 0 w 251703"/>
              <a:gd name="connsiteY3" fmla="*/ 345186 h 3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03" h="345186">
                <a:moveTo>
                  <a:pt x="0" y="0"/>
                </a:moveTo>
                <a:lnTo>
                  <a:pt x="251703" y="0"/>
                </a:lnTo>
                <a:lnTo>
                  <a:pt x="251703" y="345186"/>
                </a:lnTo>
                <a:lnTo>
                  <a:pt x="0" y="34518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697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0663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3363" algn="l" defTabSz="9144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34950" algn="l" defTabSz="9144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>
          <p15:clr>
            <a:srgbClr val="F26B43"/>
          </p15:clr>
        </p15:guide>
        <p15:guide id="2" pos="401">
          <p15:clr>
            <a:srgbClr val="F26B43"/>
          </p15:clr>
        </p15:guide>
        <p15:guide id="3" pos="7274">
          <p15:clr>
            <a:srgbClr val="F26B43"/>
          </p15:clr>
        </p15:guide>
        <p15:guide id="4" orient="horz" pos="938">
          <p15:clr>
            <a:srgbClr val="F26B43"/>
          </p15:clr>
        </p15:guide>
        <p15:guide id="5" orient="horz" pos="1082">
          <p15:clr>
            <a:srgbClr val="F26B43"/>
          </p15:clr>
        </p15:guide>
        <p15:guide id="6" orient="horz" pos="3619">
          <p15:clr>
            <a:srgbClr val="F26B43"/>
          </p15:clr>
        </p15:guide>
        <p15:guide id="7" orient="horz" pos="4084">
          <p15:clr>
            <a:srgbClr val="F26B43"/>
          </p15:clr>
        </p15:guide>
        <p15:guide id="8" orient="horz" pos="3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pd.partners.org/series-coordinators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mgbcpd@mgb.org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howcase/mass-general-brigham-office-of-continuing-professional-develop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mailto:mgbcpd@mgb.org" TargetMode="Externa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artners.zoom.us/j/85164198890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partners.zoom.us%2Fmeeting%2Fregister%2FuZ39d4FzRiebEhVADuaeKQ&amp;data=05%7C02%7Cmalley2%40mgb.org%7C545c6419eeda48b1512308dd655237fa%7C720edb1f5c4e40438141214a63a7ead5%7C0%7C0%7C638778126057608403%7CUnknown%7CTWFpbGZsb3d8eyJFbXB0eU1hcGkiOnRydWUsIlYiOiIwLjAuMDAwMCIsIlAiOiJXaW4zMiIsIkFOIjoiTWFpbCIsIldUIjoyfQ%3D%3D%7C0%7C%7C%7C&amp;sdata=ntbzHF7e8A%2B%2FyxRiMNWiOCmu5eyDjxCaGyoEUSL3b8I%3D&amp;reserved=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am04.safelinks.protection.outlook.com/?url=https%3A%2F%2Fforms.office.com%2Fr%2Fj7nBQx2eFE&amp;data=05%7C02%7Cmalley2%40mgb.org%7C1487506fff154769281708dd5dad60d7%7C720edb1f5c4e40438141214a63a7ead5%7C0%7C0%7C638769721757291076%7CUnknown%7CTWFpbGZsb3d8eyJFbXB0eU1hcGkiOnRydWUsIlYiOiIwLjAuMDAwMCIsIlAiOiJXaW4zMiIsIkFOIjoiTWFpbCIsIldUIjoyfQ%3D%3D%7C0%7C%7C%7C&amp;sdata=xea7c18MuqkY3F9%2BglgAXX%2BDXt1bLCL8crZJKSXLLJk%3D&amp;reserved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UPAN9bRqX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D63CF-3DE9-BA47-AD6C-3CA9A50B6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13" y="3233451"/>
            <a:ext cx="8744315" cy="1727673"/>
          </a:xfrm>
        </p:spPr>
        <p:txBody>
          <a:bodyPr/>
          <a:lstStyle/>
          <a:p>
            <a:r>
              <a:rPr lang="en-US" sz="5000" dirty="0"/>
              <a:t>2025-2026 In-hospital Online Renewal Proposal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C1933-575E-314E-A8C0-02AE3881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838" y="5479135"/>
            <a:ext cx="5508747" cy="737220"/>
          </a:xfrm>
        </p:spPr>
        <p:txBody>
          <a:bodyPr/>
          <a:lstStyle/>
          <a:p>
            <a:r>
              <a:rPr lang="en-US" dirty="0"/>
              <a:t>Continuing Professional Development</a:t>
            </a:r>
            <a:br>
              <a:rPr lang="en-US" dirty="0"/>
            </a:br>
            <a:r>
              <a:rPr lang="en-US" dirty="0"/>
              <a:t>March 17,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F4FD5-6872-FC47-BC1C-159D286BF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dirty="0"/>
              <a:t>Confidential—do not copy or distribute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3C626-3712-45EF-B22B-352AC934D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028" y="3851726"/>
            <a:ext cx="2489114" cy="22187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2770A-9EF5-D5DD-FC24-50696DB92D66}"/>
              </a:ext>
            </a:extLst>
          </p:cNvPr>
          <p:cNvSpPr txBox="1"/>
          <p:nvPr/>
        </p:nvSpPr>
        <p:spPr>
          <a:xfrm>
            <a:off x="650713" y="1289293"/>
            <a:ext cx="107686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Healthcare Continuing Education Professionals Day &amp; </a:t>
            </a:r>
          </a:p>
        </p:txBody>
      </p:sp>
    </p:spTree>
    <p:extLst>
      <p:ext uri="{BB962C8B-B14F-4D97-AF65-F5344CB8AC3E}">
        <p14:creationId xmlns:p14="http://schemas.microsoft.com/office/powerpoint/2010/main" val="53307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80EC-5D6D-C0D6-B5E6-C7FA4A60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6" y="262411"/>
            <a:ext cx="11192687" cy="5415375"/>
          </a:xfrm>
        </p:spPr>
        <p:txBody>
          <a:bodyPr/>
          <a:lstStyle/>
          <a:p>
            <a:pPr algn="ctr"/>
            <a:r>
              <a:rPr lang="en-US" sz="8500" dirty="0"/>
              <a:t>Let’s review the</a:t>
            </a:r>
          </a:p>
          <a:p>
            <a:pPr algn="ctr"/>
            <a:r>
              <a:rPr lang="en-US" sz="8500" dirty="0"/>
              <a:t>speaker disclosure</a:t>
            </a:r>
          </a:p>
          <a:p>
            <a:endParaRPr lang="en-US" sz="1500" dirty="0"/>
          </a:p>
          <a:p>
            <a:r>
              <a:rPr lang="en-US" sz="3000" dirty="0"/>
              <a:t>The link for each series 2025-2026 online speaker disclosures will be provided after the session is approved.</a:t>
            </a:r>
          </a:p>
          <a:p>
            <a:endParaRPr lang="en-US" sz="2500" i="1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endParaRPr lang="en-US" sz="1500" i="1" u="sng" dirty="0">
              <a:solidFill>
                <a:srgbClr val="467886"/>
              </a:solidFill>
              <a:latin typeface="Aptos" panose="020B0004020202020204" pitchFamily="34" charset="0"/>
            </a:endParaRPr>
          </a:p>
          <a:p>
            <a:r>
              <a:rPr lang="en-US" sz="3000" dirty="0"/>
              <a:t>Here is the link to the fillable disclosure pdf: </a:t>
            </a:r>
            <a:r>
              <a:rPr lang="en-US" sz="2500" i="1" u="sng" dirty="0">
                <a:solidFill>
                  <a:srgbClr val="467886"/>
                </a:solidFill>
                <a:latin typeface="Aptos" panose="020B0004020202020204" pitchFamily="34" charset="0"/>
              </a:rPr>
              <a:t>https://cpd.partners.org/sites/default/files/media/2025-03/Document%201%20Disclosure%20form%20%28disclosure%20and%20attestation%20attachments%29%202025_fillable.pdf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4012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0131-8A6D-52E9-6395-AACEA17DB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43" y="374577"/>
            <a:ext cx="10902950" cy="1203944"/>
          </a:xfrm>
        </p:spPr>
        <p:txBody>
          <a:bodyPr/>
          <a:lstStyle/>
          <a:p>
            <a:pPr algn="ctr"/>
            <a:r>
              <a:rPr lang="en-US" dirty="0"/>
              <a:t>Special Thank you to the pilot group</a:t>
            </a:r>
            <a:br>
              <a:rPr lang="en-US" dirty="0"/>
            </a:br>
            <a:r>
              <a:rPr lang="en-US" dirty="0"/>
              <a:t>who assisted with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96749-40B9-CA3F-6FA2-A5AA626EF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188652"/>
            <a:ext cx="9961336" cy="4692799"/>
          </a:xfrm>
        </p:spPr>
        <p:txBody>
          <a:bodyPr/>
          <a:lstStyle/>
          <a:p>
            <a:pPr marL="342900" indent="-342900"/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1272E3-C6F9-5819-92E8-119E03DD5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167876"/>
              </p:ext>
            </p:extLst>
          </p:nvPr>
        </p:nvGraphicFramePr>
        <p:xfrm>
          <a:off x="737043" y="1252730"/>
          <a:ext cx="10377377" cy="4590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2886">
                  <a:extLst>
                    <a:ext uri="{9D8B030D-6E8A-4147-A177-3AD203B41FA5}">
                      <a16:colId xmlns:a16="http://schemas.microsoft.com/office/drawing/2014/main" val="1265814071"/>
                    </a:ext>
                  </a:extLst>
                </a:gridCol>
                <a:gridCol w="3144491">
                  <a:extLst>
                    <a:ext uri="{9D8B030D-6E8A-4147-A177-3AD203B41FA5}">
                      <a16:colId xmlns:a16="http://schemas.microsoft.com/office/drawing/2014/main" val="3765711559"/>
                    </a:ext>
                  </a:extLst>
                </a:gridCol>
              </a:tblGrid>
              <a:tr h="386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MEE HMS Ophthalmology Grand Rounds 2024-2025</a:t>
                      </a:r>
                      <a:endParaRPr lang="en-US" sz="20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Jennifer McCarthy</a:t>
                      </a:r>
                    </a:p>
                  </a:txBody>
                  <a:tcPr marL="44067" marR="44067" marT="0" marB="0">
                    <a:solidFill>
                      <a:srgbClr val="CB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44626"/>
                  </a:ext>
                </a:extLst>
              </a:tr>
              <a:tr h="4432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MEE HMS Retina Service Conference 2024-2025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Jennifer McCarthy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3964619"/>
                  </a:ext>
                </a:extLst>
              </a:tr>
              <a:tr h="3628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BWH Cardiovascular Clinical Conference 2024-2025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David R. Medeiros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3369952426"/>
                  </a:ext>
                </a:extLst>
              </a:tr>
              <a:tr h="5075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BWH Cardiovascular Morbidity &amp; Mortality Conference 2024-2025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David R. Medeiros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3468945792"/>
                  </a:ext>
                </a:extLst>
              </a:tr>
              <a:tr h="386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MGB NCC Didactic &amp; Case Review Conference 2024-2025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Mia Falco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 anchor="b"/>
                </a:tc>
                <a:extLst>
                  <a:ext uri="{0D108BD9-81ED-4DB2-BD59-A6C34878D82A}">
                    <a16:rowId xmlns:a16="http://schemas.microsoft.com/office/drawing/2014/main" val="445056229"/>
                  </a:ext>
                </a:extLst>
              </a:tr>
              <a:tr h="386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MGB Neurology Grand Rounds 2024-2025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Bo (Carol) Qian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 anchor="b"/>
                </a:tc>
                <a:extLst>
                  <a:ext uri="{0D108BD9-81ED-4DB2-BD59-A6C34878D82A}">
                    <a16:rowId xmlns:a16="http://schemas.microsoft.com/office/drawing/2014/main" val="3132653283"/>
                  </a:ext>
                </a:extLst>
              </a:tr>
              <a:tr h="3681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MGH Interprofessional Pain Rounds 2024-2025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Tina Toland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 anchor="b"/>
                </a:tc>
                <a:extLst>
                  <a:ext uri="{0D108BD9-81ED-4DB2-BD59-A6C34878D82A}">
                    <a16:rowId xmlns:a16="http://schemas.microsoft.com/office/drawing/2014/main" val="902898350"/>
                  </a:ext>
                </a:extLst>
              </a:tr>
              <a:tr h="311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MGH Medical-Harvard Medical Grand Rounds 2024-2025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Michelle Tagerman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94610773"/>
                  </a:ext>
                </a:extLst>
              </a:tr>
              <a:tr h="386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MGH Stroke Service Conference 2024-2025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Mia Falco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 anchor="b"/>
                </a:tc>
                <a:extLst>
                  <a:ext uri="{0D108BD9-81ED-4DB2-BD59-A6C34878D82A}">
                    <a16:rowId xmlns:a16="http://schemas.microsoft.com/office/drawing/2014/main" val="3632432911"/>
                  </a:ext>
                </a:extLst>
              </a:tr>
              <a:tr h="420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MGH Wednesday Harvard Joint Infectious Diseases Conference 2024-2025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Jennifer Startek, MSc, MSEM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459296871"/>
                  </a:ext>
                </a:extLst>
              </a:tr>
              <a:tr h="4422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NWH Medical Grand Rounds 2024-2025</a:t>
                      </a:r>
                      <a:endParaRPr lang="en-US" sz="20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Tammy Boulerice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225759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10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29" y="835309"/>
            <a:ext cx="9163050" cy="5365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Thank you for attending today’s meeting!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329" y="2012090"/>
            <a:ext cx="8388203" cy="2689392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We will email you with our next webinar date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Reminder to please send all questions to </a:t>
            </a:r>
            <a:r>
              <a:rPr lang="en-US" sz="2000" i="1" dirty="0">
                <a:hlinkClick r:id="rId7"/>
              </a:rPr>
              <a:t>mgbcpd@mgb.org</a:t>
            </a:r>
            <a:endParaRPr lang="en-US" sz="2000" i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slides will be available on the C</a:t>
            </a:r>
            <a:r>
              <a:rPr lang="en-US" dirty="0">
                <a:ea typeface="+mn-lt"/>
                <a:cs typeface="+mn-lt"/>
              </a:rPr>
              <a:t>ourse Coordinator Virtual Community: </a:t>
            </a:r>
            <a:r>
              <a:rPr lang="en-US" dirty="0">
                <a:ea typeface="+mn-lt"/>
                <a:cs typeface="+mn-lt"/>
                <a:hlinkClick r:id="rId8"/>
              </a:rPr>
              <a:t>https://cpd.partners.org/series-coordinators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31729-788B-4F45-88EF-CF831AA4AA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1532" y="3695188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6A5E-5541-4465-8A28-987EAC40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3545A-CBB5-491C-95DB-B86FA51A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786872"/>
            <a:ext cx="10902950" cy="402336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We are growing our followers and standing on social media to:</a:t>
            </a:r>
          </a:p>
          <a:p>
            <a:endParaRPr lang="en-US" b="1" dirty="0"/>
          </a:p>
          <a:p>
            <a:pPr lvl="1"/>
            <a:r>
              <a:rPr lang="en-US" dirty="0"/>
              <a:t>Showcase all the great education projects being done around the system</a:t>
            </a:r>
          </a:p>
          <a:p>
            <a:pPr lvl="1"/>
            <a:r>
              <a:rPr lang="en-US" dirty="0"/>
              <a:t>Market courses to external participants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Follow us and share your news, to help grow the community!</a:t>
            </a:r>
          </a:p>
          <a:p>
            <a:endParaRPr lang="en-US" b="1" dirty="0"/>
          </a:p>
          <a:p>
            <a:pPr lvl="1"/>
            <a:r>
              <a:rPr lang="en-US" b="1" dirty="0"/>
              <a:t>Twitter: </a:t>
            </a:r>
          </a:p>
          <a:p>
            <a:pPr lvl="2"/>
            <a:r>
              <a:rPr lang="en-US" b="0" i="0" dirty="0">
                <a:effectLst/>
                <a:latin typeface="TwitterChirp"/>
              </a:rPr>
              <a:t>@MassGenBrighCPD</a:t>
            </a:r>
            <a:endParaRPr lang="en-US" dirty="0"/>
          </a:p>
          <a:p>
            <a:endParaRPr lang="en-US" b="1" dirty="0"/>
          </a:p>
          <a:p>
            <a:pPr lvl="1"/>
            <a:r>
              <a:rPr lang="en-US" b="1" dirty="0"/>
              <a:t>LinkedIn:</a:t>
            </a:r>
          </a:p>
          <a:p>
            <a:pPr lvl="2"/>
            <a:r>
              <a:rPr lang="en-US" i="0" dirty="0">
                <a:effectLst/>
                <a:latin typeface="-apple-system"/>
              </a:rPr>
              <a:t>Mass General Brigham Continuing Professional Development</a:t>
            </a:r>
          </a:p>
          <a:p>
            <a:pPr lvl="2"/>
            <a:r>
              <a:rPr lang="en-US" i="0" dirty="0">
                <a:effectLst/>
                <a:latin typeface="-apple-system"/>
                <a:hlinkClick r:id="rId3"/>
              </a:rPr>
              <a:t>https://www.linkedin.com/showcase/mass-general-brigham-office-of-continuing-professional-development</a:t>
            </a:r>
            <a:endParaRPr lang="en-US" i="0" dirty="0">
              <a:effectLst/>
              <a:latin typeface="-apple-system"/>
            </a:endParaRPr>
          </a:p>
          <a:p>
            <a:pPr lvl="2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71768FD-FCB3-45A0-ADE4-6233F6988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509" y="326894"/>
            <a:ext cx="1450807" cy="1450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C43A19-D418-672D-0231-F9F3B7677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372" y="418646"/>
            <a:ext cx="1214985" cy="12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4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630FA1-F7BE-486F-BCDA-4DB2B1B1E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662" y="728662"/>
            <a:ext cx="54006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8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A62C7D-9D84-D1BB-D08C-94D6F9058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19" y="136254"/>
            <a:ext cx="10709321" cy="59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226CDD4-6B09-9D4E-B578-8220F42848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226CDD4-6B09-9D4E-B578-8220F42848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63F4507-1A52-3B49-A47A-AEF11172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449473"/>
            <a:ext cx="2206625" cy="5810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8E56-61CB-CB43-BCA5-E10B505A5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593" y="1169870"/>
            <a:ext cx="8570937" cy="4518260"/>
          </a:xfrm>
        </p:spPr>
        <p:txBody>
          <a:bodyPr/>
          <a:lstStyle/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</a:rPr>
              <a:t>Important Dates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</a:rPr>
              <a:t>Review the 2025-2026 On-line Renewal Proposal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</a:rPr>
              <a:t>Review the Planner Disclosure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2800" dirty="0">
                <a:latin typeface="Calibri" panose="020F0502020204030204" pitchFamily="34" charset="0"/>
              </a:rPr>
              <a:t>Touch on the Speaker Disclosure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latin typeface="Calibri" panose="020F0502020204030204" pitchFamily="34" charset="0"/>
              </a:rPr>
              <a:t>Q&amp;A</a:t>
            </a:r>
          </a:p>
          <a:p>
            <a:pPr>
              <a:tabLst>
                <a:tab pos="457200" algn="l"/>
              </a:tabLst>
            </a:pPr>
            <a:endParaRPr lang="en-US" sz="2800" dirty="0">
              <a:latin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ctr">
              <a:lnSpc>
                <a:spcPct val="107000"/>
              </a:lnSpc>
              <a:buNone/>
              <a:tabLst>
                <a:tab pos="457200" algn="l"/>
              </a:tabLst>
            </a:pPr>
            <a:r>
              <a:rPr lang="en-US" sz="1600" i="1" dirty="0"/>
              <a:t>Please send  questions to </a:t>
            </a:r>
            <a:r>
              <a:rPr lang="en-US" sz="1600" i="1" dirty="0">
                <a:hlinkClick r:id="rId6"/>
              </a:rPr>
              <a:t>mgbcpd@mgb.org</a:t>
            </a:r>
            <a:endParaRPr lang="en-US" sz="1600" i="1" dirty="0"/>
          </a:p>
          <a:p>
            <a:pPr algn="ctr"/>
            <a:r>
              <a:rPr lang="en-US" sz="1600" i="1" dirty="0"/>
              <a:t>Slides will be provided by email and posted on the web site.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744C47-1FC9-4622-9503-6336BBEFF6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9983" y="3086427"/>
            <a:ext cx="2505822" cy="25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3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631D7D-CB72-6A4A-AF68-7EDA9A339C1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631D7D-CB72-6A4A-AF68-7EDA9A339C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96F8EACE-76F2-7F4C-8853-5B564DB98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4139AC-DD48-4443-8001-58BE5149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FCBBE-773C-AB47-AFDD-8CE225676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1266091"/>
            <a:ext cx="8619589" cy="2590801"/>
          </a:xfrm>
        </p:spPr>
        <p:txBody>
          <a:bodyPr/>
          <a:lstStyle/>
          <a:p>
            <a:r>
              <a:rPr lang="en-US" b="1" dirty="0"/>
              <a:t>Proposal Deadlines:</a:t>
            </a:r>
          </a:p>
          <a:p>
            <a:pPr lvl="1"/>
            <a:r>
              <a:rPr lang="en-US" sz="1800" dirty="0"/>
              <a:t>Series beginning in Summer (start date of July 1, 2025 – Aug 31, 2025): April 7, 2025</a:t>
            </a:r>
          </a:p>
          <a:p>
            <a:pPr lvl="1"/>
            <a:r>
              <a:rPr lang="en-US" sz="1800" dirty="0"/>
              <a:t>Series beginning Fall (start date of Sept 1, 2025 or later): June 6, 2025</a:t>
            </a:r>
          </a:p>
          <a:p>
            <a:pPr marL="233363" lvl="1" indent="0">
              <a:buNone/>
            </a:pPr>
            <a:endParaRPr lang="en-US" dirty="0"/>
          </a:p>
          <a:p>
            <a:r>
              <a:rPr lang="en-US" b="1" dirty="0"/>
              <a:t>Late Fees:</a:t>
            </a:r>
          </a:p>
          <a:p>
            <a:pPr lvl="1"/>
            <a:r>
              <a:rPr lang="en-US" sz="1800" dirty="0"/>
              <a:t>Proposals received more than 1 week after the deadline will incur a non-refundable late fee of $750.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Tuesday/Thursday Open Hours Meeting:</a:t>
            </a:r>
          </a:p>
          <a:p>
            <a:pPr marR="0" lvl="1">
              <a:spcAft>
                <a:spcPts val="0"/>
              </a:spcAft>
            </a:pPr>
            <a:r>
              <a:rPr lang="en-US" sz="1800" dirty="0"/>
              <a:t>Tuesdays 9:00AM  to 10:00AM</a:t>
            </a:r>
          </a:p>
          <a:p>
            <a:pPr marR="0" lvl="1">
              <a:spcAft>
                <a:spcPts val="0"/>
              </a:spcAft>
            </a:pPr>
            <a:r>
              <a:rPr lang="en-US" sz="1800" dirty="0"/>
              <a:t>Thursday 2:00PM to 3:00PM</a:t>
            </a:r>
            <a:b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 Meeting Zoom link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 tooltip="https://partners.zoom.us/j/85164198890"/>
              </a:rPr>
              <a:t>https://partners.zoom.us/j/85164198890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333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5DC7955-2BBB-4603-ABFA-6603551A2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7289" y="580805"/>
            <a:ext cx="1866941" cy="18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8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02C96B3-A1AE-B991-DD05-BBB533C9B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882917"/>
              </p:ext>
            </p:extLst>
          </p:nvPr>
        </p:nvGraphicFramePr>
        <p:xfrm>
          <a:off x="753206" y="869425"/>
          <a:ext cx="9680330" cy="5135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7757">
                  <a:extLst>
                    <a:ext uri="{9D8B030D-6E8A-4147-A177-3AD203B41FA5}">
                      <a16:colId xmlns:a16="http://schemas.microsoft.com/office/drawing/2014/main" val="2930723475"/>
                    </a:ext>
                  </a:extLst>
                </a:gridCol>
                <a:gridCol w="5330349">
                  <a:extLst>
                    <a:ext uri="{9D8B030D-6E8A-4147-A177-3AD203B41FA5}">
                      <a16:colId xmlns:a16="http://schemas.microsoft.com/office/drawing/2014/main" val="922350841"/>
                    </a:ext>
                  </a:extLst>
                </a:gridCol>
                <a:gridCol w="1812224">
                  <a:extLst>
                    <a:ext uri="{9D8B030D-6E8A-4147-A177-3AD203B41FA5}">
                      <a16:colId xmlns:a16="http://schemas.microsoft.com/office/drawing/2014/main" val="1957968811"/>
                    </a:ext>
                  </a:extLst>
                </a:gridCol>
              </a:tblGrid>
              <a:tr h="632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Upcoming Trainings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Audience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Training Date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66277"/>
                  </a:ext>
                </a:extLst>
              </a:tr>
              <a:tr h="7741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March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In-Hospital 2024-2025 Proposal review/questions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March 17,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580707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April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Required RSS training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 in advance for this meeting:</a:t>
                      </a:r>
                    </a:p>
                    <a:p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https://partners.zoom.us/meeting/register/uZ39d4FzRiebEhVADuaeKQ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April 17, `2025 (2:00-3:00PM)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687399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Systemwide Grand Rounds Phase 2: Archived Library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RSS Teams Channel review / Adding Risk Management to sessions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15238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OPTIONAL (BASICS) RSS Webinar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June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64731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August 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OPTIONAL (BASICS) RSS Webinar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August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66967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E8A0D2B9-4FF8-7105-0C39-E3D6FF2B43FB}"/>
              </a:ext>
            </a:extLst>
          </p:cNvPr>
          <p:cNvSpPr txBox="1">
            <a:spLocks/>
          </p:cNvSpPr>
          <p:nvPr/>
        </p:nvSpPr>
        <p:spPr>
          <a:xfrm>
            <a:off x="644525" y="347412"/>
            <a:ext cx="10902950" cy="9565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Upcoming Trainings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A17CE-4E91-70B9-5B38-80EFAF2EC0C3}"/>
              </a:ext>
            </a:extLst>
          </p:cNvPr>
          <p:cNvSpPr txBox="1"/>
          <p:nvPr/>
        </p:nvSpPr>
        <p:spPr>
          <a:xfrm>
            <a:off x="935256" y="6153823"/>
            <a:ext cx="10902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Please let us know if there is any training/webinars that would interest you!!</a:t>
            </a:r>
          </a:p>
        </p:txBody>
      </p:sp>
    </p:spTree>
    <p:extLst>
      <p:ext uri="{BB962C8B-B14F-4D97-AF65-F5344CB8AC3E}">
        <p14:creationId xmlns:p14="http://schemas.microsoft.com/office/powerpoint/2010/main" val="1486016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52AE0F2-4102-144F-8994-A80C28AFEAB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52AE0F2-4102-144F-8994-A80C28AFE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B35AC9-0294-7347-84E2-3F89EF7586B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latin typeface="Georgia" panose="02040502050405020303" pitchFamily="18" charset="0"/>
              <a:ea typeface="+mj-ea"/>
              <a:sym typeface="Georgia" panose="020405020504050203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A09BD-ACC0-BF4B-93E7-B64B4EC9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24862"/>
            <a:ext cx="10902950" cy="956516"/>
          </a:xfrm>
        </p:spPr>
        <p:txBody>
          <a:bodyPr/>
          <a:lstStyle/>
          <a:p>
            <a:r>
              <a:rPr lang="en-US" dirty="0"/>
              <a:t>Joint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71B3-68B7-FF41-A00B-4A407CE22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68" y="778167"/>
            <a:ext cx="10902950" cy="5514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Mass General Brigham was awarded Joint Accreditation from December 6, 2021, through November 2025.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Joint Accreditation for Interprofessional Continuing Education™ offers organizations the opportunity to be simultaneously accredited to provide continuing education activities for multiple professions through a single, unified application process, fee structure, and set of accreditation standards. </a:t>
            </a:r>
            <a:r>
              <a:rPr lang="en-U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Jointly accredited providers may choose to award single profession or interprofessional continuing education credit (IPCE) to:</a:t>
            </a:r>
          </a:p>
          <a:p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4863" lvl="1" indent="-342900"/>
            <a:r>
              <a:rPr lang="en-US" sz="1800" dirty="0"/>
              <a:t>Athletic Trainers</a:t>
            </a:r>
          </a:p>
          <a:p>
            <a:pPr marL="804863" lvl="1" indent="-342900"/>
            <a:r>
              <a:rPr lang="en-US" sz="1800" dirty="0"/>
              <a:t>Dentists </a:t>
            </a:r>
          </a:p>
          <a:p>
            <a:pPr marL="804863" lvl="1" indent="-342900"/>
            <a:r>
              <a:rPr lang="en-US" sz="1800" dirty="0"/>
              <a:t>Dietitians</a:t>
            </a:r>
          </a:p>
          <a:p>
            <a:pPr marL="804863" lvl="1" indent="-342900"/>
            <a:r>
              <a:rPr lang="en-US" sz="1800" dirty="0"/>
              <a:t>Nurses</a:t>
            </a:r>
          </a:p>
          <a:p>
            <a:pPr marL="804863" lvl="1" indent="-342900"/>
            <a:r>
              <a:rPr lang="en-US" sz="1800" dirty="0"/>
              <a:t>Optometrists</a:t>
            </a:r>
          </a:p>
          <a:p>
            <a:pPr marL="804863" lvl="1" indent="-342900"/>
            <a:r>
              <a:rPr lang="en-US" sz="1800" dirty="0"/>
              <a:t>Physician Assistants</a:t>
            </a:r>
          </a:p>
          <a:p>
            <a:pPr marL="804863" lvl="1" indent="-342900"/>
            <a:r>
              <a:rPr lang="en-US" sz="1800" dirty="0"/>
              <a:t>Pharmacists</a:t>
            </a:r>
          </a:p>
          <a:p>
            <a:pPr marL="804863" lvl="1" indent="-342900"/>
            <a:r>
              <a:rPr lang="en-US" sz="1800" dirty="0"/>
              <a:t>Physicians</a:t>
            </a:r>
          </a:p>
          <a:p>
            <a:pPr marL="804863" lvl="1" indent="-342900"/>
            <a:r>
              <a:rPr lang="en-US" sz="1800" dirty="0"/>
              <a:t>Psychologists</a:t>
            </a:r>
          </a:p>
          <a:p>
            <a:pPr marL="804863" lvl="1" indent="-342900"/>
            <a:r>
              <a:rPr lang="en-US" sz="1800" dirty="0"/>
              <a:t>Social Workers</a:t>
            </a:r>
          </a:p>
          <a:p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8ECB658-BFF9-45AE-A563-C87806087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377" y="3530132"/>
            <a:ext cx="3711303" cy="25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9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80EC-5D6D-C0D6-B5E6-C7FA4A60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435935"/>
            <a:ext cx="10902950" cy="5358809"/>
          </a:xfrm>
        </p:spPr>
        <p:txBody>
          <a:bodyPr/>
          <a:lstStyle/>
          <a:p>
            <a:pPr algn="ctr"/>
            <a:r>
              <a:rPr lang="en-US" sz="6000" dirty="0"/>
              <a:t>1</a:t>
            </a:r>
            <a:r>
              <a:rPr lang="en-US" sz="6000" baseline="30000" dirty="0"/>
              <a:t>st</a:t>
            </a:r>
            <a:r>
              <a:rPr lang="en-US" sz="6000" dirty="0"/>
              <a:t> thing to do is bring up the </a:t>
            </a:r>
          </a:p>
          <a:p>
            <a:pPr algn="ctr"/>
            <a:r>
              <a:rPr lang="en-US" sz="6000" dirty="0"/>
              <a:t>2024-2025 Proposal located in the Final Check-in session</a:t>
            </a:r>
          </a:p>
          <a:p>
            <a:endParaRPr lang="en-US" sz="3200" dirty="0"/>
          </a:p>
          <a:p>
            <a:r>
              <a:rPr lang="en-US" sz="3200" dirty="0"/>
              <a:t>Note: if there are 2 series being combined into 1 – please use 1 of the 2024-2025 proposals and add a note for which series are being combined and which proposal was used to complete the on-line proposal in the Additional Details section</a:t>
            </a:r>
          </a:p>
        </p:txBody>
      </p:sp>
    </p:spTree>
    <p:extLst>
      <p:ext uri="{BB962C8B-B14F-4D97-AF65-F5344CB8AC3E}">
        <p14:creationId xmlns:p14="http://schemas.microsoft.com/office/powerpoint/2010/main" val="361503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80EC-5D6D-C0D6-B5E6-C7FA4A60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49" y="432532"/>
            <a:ext cx="11192687" cy="5138927"/>
          </a:xfrm>
        </p:spPr>
        <p:txBody>
          <a:bodyPr/>
          <a:lstStyle/>
          <a:p>
            <a:pPr algn="ctr"/>
            <a:r>
              <a:rPr lang="en-US" sz="9000" dirty="0"/>
              <a:t>Let’s review</a:t>
            </a:r>
          </a:p>
          <a:p>
            <a:pPr algn="ctr"/>
            <a:r>
              <a:rPr lang="en-US" sz="9000" dirty="0"/>
              <a:t>the 2025-2026</a:t>
            </a:r>
          </a:p>
          <a:p>
            <a:pPr algn="ctr"/>
            <a:r>
              <a:rPr lang="en-US" sz="9000" dirty="0"/>
              <a:t>on-line proposal</a:t>
            </a:r>
          </a:p>
          <a:p>
            <a:endParaRPr lang="en-US" sz="3600" dirty="0"/>
          </a:p>
          <a:p>
            <a:r>
              <a:rPr lang="en-US" sz="3600" dirty="0"/>
              <a:t>Here is the link to the 2025-2026 online renewal proposal: </a:t>
            </a:r>
            <a:r>
              <a:rPr lang="en-US" sz="3600" i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2"/>
              </a:rPr>
              <a:t>https://forms.office.com/r/j7nBQx2eFE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370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E80EC-5D6D-C0D6-B5E6-C7FA4A60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56" y="262411"/>
            <a:ext cx="11192687" cy="5415375"/>
          </a:xfrm>
        </p:spPr>
        <p:txBody>
          <a:bodyPr/>
          <a:lstStyle/>
          <a:p>
            <a:pPr algn="ctr"/>
            <a:r>
              <a:rPr lang="en-US" sz="8500" dirty="0"/>
              <a:t>Let’s review the</a:t>
            </a:r>
          </a:p>
          <a:p>
            <a:pPr algn="ctr"/>
            <a:r>
              <a:rPr lang="en-US" sz="8500" dirty="0"/>
              <a:t>planner disclosure</a:t>
            </a:r>
          </a:p>
          <a:p>
            <a:endParaRPr lang="en-US" sz="1500" dirty="0"/>
          </a:p>
          <a:p>
            <a:r>
              <a:rPr lang="en-US" sz="3000" dirty="0"/>
              <a:t>Here is the link to the 2025-2026 online planner </a:t>
            </a:r>
            <a:r>
              <a:rPr lang="en-US" sz="3000" dirty="0" err="1"/>
              <a:t>disclsoure</a:t>
            </a:r>
            <a:r>
              <a:rPr lang="en-US" sz="3000" dirty="0"/>
              <a:t>: </a:t>
            </a:r>
            <a:r>
              <a:rPr lang="en-US" sz="2500" i="1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hlinkClick r:id="rId2"/>
              </a:rPr>
              <a:t>https://forms.office.com/r/UPAN9bRqX6</a:t>
            </a:r>
            <a:endParaRPr lang="en-US" sz="2500" i="1" u="sng" dirty="0">
              <a:solidFill>
                <a:srgbClr val="467886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endParaRPr lang="en-US" sz="1500" i="1" u="sng" dirty="0">
              <a:solidFill>
                <a:srgbClr val="467886"/>
              </a:solidFill>
              <a:latin typeface="Aptos" panose="020B0004020202020204" pitchFamily="34" charset="0"/>
            </a:endParaRPr>
          </a:p>
          <a:p>
            <a:r>
              <a:rPr lang="en-US" sz="3000" dirty="0"/>
              <a:t>Here is the link to the fillable disclosure pdf: </a:t>
            </a:r>
            <a:r>
              <a:rPr lang="en-US" sz="2500" i="1" u="sng" dirty="0">
                <a:solidFill>
                  <a:srgbClr val="467886"/>
                </a:solidFill>
                <a:latin typeface="Aptos" panose="020B0004020202020204" pitchFamily="34" charset="0"/>
              </a:rPr>
              <a:t>https://cpd.partners.org/sites/default/files/media/2025-03/Document%201%20Disclosure%20form%20%28disclosure%20and%20attestation%20attachments%29%202025_fillable.pdf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13707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dV1N_Wwo7_yArPyzKm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zlTMbGlF.8CsAglFCvhA"/>
</p:tagLst>
</file>

<file path=ppt/theme/theme1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2" id="{02AFB435-E4BC-5B40-A90F-4C49A970DE09}" vid="{08332808-3A56-FE44-AF20-BA7BC530ED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Mass General Brigham PowerPoint</Template>
  <TotalTime>11133</TotalTime>
  <Words>875</Words>
  <Application>Microsoft Office PowerPoint</Application>
  <PresentationFormat>Widescreen</PresentationFormat>
  <Paragraphs>142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-apple-system</vt:lpstr>
      <vt:lpstr>Aptos</vt:lpstr>
      <vt:lpstr>Arial</vt:lpstr>
      <vt:lpstr>Calibri</vt:lpstr>
      <vt:lpstr>Georgia</vt:lpstr>
      <vt:lpstr>Symbol</vt:lpstr>
      <vt:lpstr>System Font Regular</vt:lpstr>
      <vt:lpstr>TwitterChirp</vt:lpstr>
      <vt:lpstr>Wingdings</vt:lpstr>
      <vt:lpstr>MGB_standard_template_082020</vt:lpstr>
      <vt:lpstr>think-cell Slide</vt:lpstr>
      <vt:lpstr>2025-2026 In-hospital Online Renewal Proposal Training</vt:lpstr>
      <vt:lpstr>PowerPoint Presentation</vt:lpstr>
      <vt:lpstr>Agenda</vt:lpstr>
      <vt:lpstr>Important Dates</vt:lpstr>
      <vt:lpstr>PowerPoint Presentation</vt:lpstr>
      <vt:lpstr>Joint Accreditation</vt:lpstr>
      <vt:lpstr>PowerPoint Presentation</vt:lpstr>
      <vt:lpstr>PowerPoint Presentation</vt:lpstr>
      <vt:lpstr>PowerPoint Presentation</vt:lpstr>
      <vt:lpstr>PowerPoint Presentation</vt:lpstr>
      <vt:lpstr>Special Thank you to the pilot group who assisted with testing</vt:lpstr>
      <vt:lpstr>Thank you for attending today’s meeting!</vt:lpstr>
      <vt:lpstr>Follow Us On Social Media!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</dc:title>
  <dc:creator>Gelardi, Mary</dc:creator>
  <cp:lastModifiedBy>Alley, Michelle</cp:lastModifiedBy>
  <cp:revision>313</cp:revision>
  <dcterms:created xsi:type="dcterms:W3CDTF">2020-10-30T14:00:47Z</dcterms:created>
  <dcterms:modified xsi:type="dcterms:W3CDTF">2025-03-17T17:49:31Z</dcterms:modified>
</cp:coreProperties>
</file>