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Lst>
  <p:notesMasterIdLst>
    <p:notesMasterId r:id="rId35"/>
  </p:notesMasterIdLst>
  <p:sldIdLst>
    <p:sldId id="259" r:id="rId3"/>
    <p:sldId id="382" r:id="rId4"/>
    <p:sldId id="428" r:id="rId5"/>
    <p:sldId id="458" r:id="rId6"/>
    <p:sldId id="409" r:id="rId7"/>
    <p:sldId id="2147471961" r:id="rId8"/>
    <p:sldId id="481" r:id="rId9"/>
    <p:sldId id="427" r:id="rId10"/>
    <p:sldId id="451" r:id="rId11"/>
    <p:sldId id="460" r:id="rId12"/>
    <p:sldId id="452" r:id="rId13"/>
    <p:sldId id="419" r:id="rId14"/>
    <p:sldId id="422" r:id="rId15"/>
    <p:sldId id="450" r:id="rId16"/>
    <p:sldId id="443" r:id="rId17"/>
    <p:sldId id="449" r:id="rId18"/>
    <p:sldId id="461" r:id="rId19"/>
    <p:sldId id="453" r:id="rId20"/>
    <p:sldId id="446" r:id="rId21"/>
    <p:sldId id="454" r:id="rId22"/>
    <p:sldId id="426" r:id="rId23"/>
    <p:sldId id="459" r:id="rId24"/>
    <p:sldId id="261" r:id="rId25"/>
    <p:sldId id="408" r:id="rId26"/>
    <p:sldId id="273" r:id="rId27"/>
    <p:sldId id="433" r:id="rId28"/>
    <p:sldId id="431" r:id="rId29"/>
    <p:sldId id="406" r:id="rId30"/>
    <p:sldId id="423" r:id="rId31"/>
    <p:sldId id="401" r:id="rId32"/>
    <p:sldId id="413" r:id="rId33"/>
    <p:sldId id="280"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3741545-B06E-9030-0D33-16772E4A055B}" name="Desilets, Rose" initials="DR" userId="S::RDESILETS@PARTNERS.ORG::49560a7b-b4e1-4c9c-9697-5f334620b403" providerId="AD"/>
  <p188:author id="{52C556D9-A173-CDAC-0474-E19498C8E486}" name="Alley, Michelle" initials="AM" userId="S::MALLEY2@PARTNERS.ORG::2bf1802d-b022-4f95-952b-f37ef995ba1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ily Welch" initials="EW" lastIdx="5" clrIdx="0">
    <p:extLst>
      <p:ext uri="{19B8F6BF-5375-455C-9EA6-DF929625EA0E}">
        <p15:presenceInfo xmlns:p15="http://schemas.microsoft.com/office/powerpoint/2012/main" userId="Emily Welch" providerId="None"/>
      </p:ext>
    </p:extLst>
  </p:cmAuthor>
  <p:cmAuthor id="2" name="Desilets, Rose" initials="DR" lastIdx="1" clrIdx="1">
    <p:extLst>
      <p:ext uri="{19B8F6BF-5375-455C-9EA6-DF929625EA0E}">
        <p15:presenceInfo xmlns:p15="http://schemas.microsoft.com/office/powerpoint/2012/main" userId="S::RDESILETS@PARTNERS.ORG::49560a7b-b4e1-4c9c-9697-5f334620b403" providerId="AD"/>
      </p:ext>
    </p:extLst>
  </p:cmAuthor>
  <p:cmAuthor id="3" name="Gelardi, Mary" initials="GM" lastIdx="1" clrIdx="2">
    <p:extLst>
      <p:ext uri="{19B8F6BF-5375-455C-9EA6-DF929625EA0E}">
        <p15:presenceInfo xmlns:p15="http://schemas.microsoft.com/office/powerpoint/2012/main" userId="Gelardi, Mar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95214" autoAdjust="0"/>
  </p:normalViewPr>
  <p:slideViewPr>
    <p:cSldViewPr snapToGrid="0" snapToObjects="1">
      <p:cViewPr varScale="1">
        <p:scale>
          <a:sx n="47" d="100"/>
          <a:sy n="47" d="100"/>
        </p:scale>
        <p:origin x="1728" y="36"/>
      </p:cViewPr>
      <p:guideLst>
        <p:guide orient="horz" pos="2160"/>
        <p:guide pos="384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8/10/relationships/authors" Targe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F76543-5EF1-DA4A-8415-0A3EFD492F07}" type="datetimeFigureOut">
              <a:rPr lang="en-US" smtClean="0"/>
              <a:t>4/17/2025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A62D3-769D-F349-A3F8-B6F214D63D0D}" type="slidenum">
              <a:rPr lang="en-US" smtClean="0"/>
              <a:t>‹#›</a:t>
            </a:fld>
            <a:endParaRPr lang="en-US" dirty="0"/>
          </a:p>
        </p:txBody>
      </p:sp>
    </p:spTree>
    <p:extLst>
      <p:ext uri="{BB962C8B-B14F-4D97-AF65-F5344CB8AC3E}">
        <p14:creationId xmlns:p14="http://schemas.microsoft.com/office/powerpoint/2010/main" val="404855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partnershealthcare.sharepoint.com/sites/VitalsSystemwideGrandRoun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1</a:t>
            </a:fld>
            <a:endParaRPr lang="en-US" dirty="0"/>
          </a:p>
        </p:txBody>
      </p:sp>
    </p:spTree>
    <p:extLst>
      <p:ext uri="{BB962C8B-B14F-4D97-AF65-F5344CB8AC3E}">
        <p14:creationId xmlns:p14="http://schemas.microsoft.com/office/powerpoint/2010/main" val="3732060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438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12</a:t>
            </a:fld>
            <a:endParaRPr lang="en-US" dirty="0"/>
          </a:p>
        </p:txBody>
      </p:sp>
    </p:spTree>
    <p:extLst>
      <p:ext uri="{BB962C8B-B14F-4D97-AF65-F5344CB8AC3E}">
        <p14:creationId xmlns:p14="http://schemas.microsoft.com/office/powerpoint/2010/main" val="4077907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13</a:t>
            </a:fld>
            <a:endParaRPr lang="en-US" dirty="0"/>
          </a:p>
        </p:txBody>
      </p:sp>
    </p:spTree>
    <p:extLst>
      <p:ext uri="{BB962C8B-B14F-4D97-AF65-F5344CB8AC3E}">
        <p14:creationId xmlns:p14="http://schemas.microsoft.com/office/powerpoint/2010/main" val="255762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14</a:t>
            </a:fld>
            <a:endParaRPr lang="en-US" dirty="0"/>
          </a:p>
        </p:txBody>
      </p:sp>
    </p:spTree>
    <p:extLst>
      <p:ext uri="{BB962C8B-B14F-4D97-AF65-F5344CB8AC3E}">
        <p14:creationId xmlns:p14="http://schemas.microsoft.com/office/powerpoint/2010/main" val="873807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16</a:t>
            </a:fld>
            <a:endParaRPr lang="en-US" dirty="0"/>
          </a:p>
        </p:txBody>
      </p:sp>
    </p:spTree>
    <p:extLst>
      <p:ext uri="{BB962C8B-B14F-4D97-AF65-F5344CB8AC3E}">
        <p14:creationId xmlns:p14="http://schemas.microsoft.com/office/powerpoint/2010/main" val="2227814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506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6383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276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636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8675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a:t>
            </a:fld>
            <a:endParaRPr lang="en-US" dirty="0"/>
          </a:p>
        </p:txBody>
      </p:sp>
    </p:spTree>
    <p:extLst>
      <p:ext uri="{BB962C8B-B14F-4D97-AF65-F5344CB8AC3E}">
        <p14:creationId xmlns:p14="http://schemas.microsoft.com/office/powerpoint/2010/main" val="19922036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647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986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26</a:t>
            </a:fld>
            <a:endParaRPr lang="en-US" dirty="0"/>
          </a:p>
        </p:txBody>
      </p:sp>
    </p:spTree>
    <p:extLst>
      <p:ext uri="{BB962C8B-B14F-4D97-AF65-F5344CB8AC3E}">
        <p14:creationId xmlns:p14="http://schemas.microsoft.com/office/powerpoint/2010/main" val="2364310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screen shot</a:t>
            </a:r>
          </a:p>
        </p:txBody>
      </p:sp>
      <p:sp>
        <p:nvSpPr>
          <p:cNvPr id="4" name="Slide Number Placeholder 3"/>
          <p:cNvSpPr>
            <a:spLocks noGrp="1"/>
          </p:cNvSpPr>
          <p:nvPr>
            <p:ph type="sldNum" sz="quarter" idx="5"/>
          </p:nvPr>
        </p:nvSpPr>
        <p:spPr/>
        <p:txBody>
          <a:bodyPr/>
          <a:lstStyle/>
          <a:p>
            <a:fld id="{8C6A62D3-769D-F349-A3F8-B6F214D63D0D}" type="slidenum">
              <a:rPr lang="en-US" smtClean="0"/>
              <a:t>27</a:t>
            </a:fld>
            <a:endParaRPr lang="en-US" dirty="0"/>
          </a:p>
        </p:txBody>
      </p:sp>
    </p:spTree>
    <p:extLst>
      <p:ext uri="{BB962C8B-B14F-4D97-AF65-F5344CB8AC3E}">
        <p14:creationId xmlns:p14="http://schemas.microsoft.com/office/powerpoint/2010/main" val="183456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32</a:t>
            </a:fld>
            <a:endParaRPr lang="en-US" dirty="0"/>
          </a:p>
        </p:txBody>
      </p:sp>
    </p:spTree>
    <p:extLst>
      <p:ext uri="{BB962C8B-B14F-4D97-AF65-F5344CB8AC3E}">
        <p14:creationId xmlns:p14="http://schemas.microsoft.com/office/powerpoint/2010/main" val="330164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3</a:t>
            </a:fld>
            <a:endParaRPr lang="en-US" dirty="0"/>
          </a:p>
        </p:txBody>
      </p:sp>
    </p:spTree>
    <p:extLst>
      <p:ext uri="{BB962C8B-B14F-4D97-AF65-F5344CB8AC3E}">
        <p14:creationId xmlns:p14="http://schemas.microsoft.com/office/powerpoint/2010/main" val="358638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4</a:t>
            </a:fld>
            <a:endParaRPr lang="en-US" dirty="0"/>
          </a:p>
        </p:txBody>
      </p:sp>
    </p:spTree>
    <p:extLst>
      <p:ext uri="{BB962C8B-B14F-4D97-AF65-F5344CB8AC3E}">
        <p14:creationId xmlns:p14="http://schemas.microsoft.com/office/powerpoint/2010/main" val="3040019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2D034A7-9452-C54E-A651-2368A596952F}" type="slidenum">
              <a:rPr lang="en-US" smtClean="0"/>
              <a:t>5</a:t>
            </a:fld>
            <a:endParaRPr lang="en-US" dirty="0"/>
          </a:p>
        </p:txBody>
      </p:sp>
    </p:spTree>
    <p:extLst>
      <p:ext uri="{BB962C8B-B14F-4D97-AF65-F5344CB8AC3E}">
        <p14:creationId xmlns:p14="http://schemas.microsoft.com/office/powerpoint/2010/main" val="15886758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Newsletter Blurb/Talking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With the launch of departmental Grand Rounds being available system-wide this July, we have taken one more critical step forward,</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ensuring that Mass General Brigham leads the way as an integrated healthcare system, uniting great minds to solve the hardest problems in medicine for our communities and the world. Now, our community-based colleagues will have access to Grand Rounds at Mass General Brigham’s Academic Medical Centers, and the Academic Medical Centers will have access to Grand Rounds at our specialty hospitals.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System-Wide Grand Rounds will be centrally located on the Vitals </a:t>
            </a:r>
            <a:r>
              <a:rPr lang="en-US" sz="1800" u="sng" kern="100" dirty="0">
                <a:solidFill>
                  <a:srgbClr val="4472C4"/>
                </a:solidFill>
                <a:effectLst/>
                <a:latin typeface="Calibri" panose="020F0502020204030204" pitchFamily="34" charset="0"/>
                <a:ea typeface="Calibri" panose="020F0502020204030204" pitchFamily="34" charset="0"/>
                <a:cs typeface="Calibri" panose="020F0502020204030204" pitchFamily="34" charset="0"/>
                <a:hlinkClick r:id="rId3"/>
              </a:rPr>
              <a:t>website</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initiative is being phased in by first providing links to livestream offerings when they occur. Arrangements are underway with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Digital to archive lectures for on-demand viewing down the road, providing enhanced flexibility. We have been working with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Vitals Communications to launch and advertise the site, starting at the end of June. Each of </a:t>
            </a:r>
            <a:r>
              <a:rPr lang="en-US" sz="1800" kern="100" dirty="0">
                <a:effectLst/>
                <a:latin typeface="Calibri" panose="020F0502020204030204" pitchFamily="34" charset="0"/>
                <a:ea typeface="Calibri" panose="020F0502020204030204" pitchFamily="34" charset="0"/>
                <a:cs typeface="Calibri" panose="020F0502020204030204" pitchFamily="34" charset="0"/>
              </a:rPr>
              <a:t>Mass General Brigham</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 community hospitals has established point persons for cascading communication. Great care has been taken to ensure that sensitive clinical and/or administrative content (e.g., M&amp;M Rounds, Tumor Boards, etc.) have been exempted from this initiative and that these lectures are only accessible internally. Over the next few months, we will focus on procuring feedback and refining our processes.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C6A62D3-769D-F349-A3F8-B6F214D63D0D}" type="slidenum">
              <a:rPr lang="en-US" smtClean="0"/>
              <a:t>6</a:t>
            </a:fld>
            <a:endParaRPr lang="en-US"/>
          </a:p>
        </p:txBody>
      </p:sp>
    </p:spTree>
    <p:extLst>
      <p:ext uri="{BB962C8B-B14F-4D97-AF65-F5344CB8AC3E}">
        <p14:creationId xmlns:p14="http://schemas.microsoft.com/office/powerpoint/2010/main" val="993033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with new dates</a:t>
            </a:r>
          </a:p>
        </p:txBody>
      </p:sp>
      <p:sp>
        <p:nvSpPr>
          <p:cNvPr id="4" name="Slide Number Placeholder 3"/>
          <p:cNvSpPr>
            <a:spLocks noGrp="1"/>
          </p:cNvSpPr>
          <p:nvPr>
            <p:ph type="sldNum" sz="quarter" idx="5"/>
          </p:nvPr>
        </p:nvSpPr>
        <p:spPr/>
        <p:txBody>
          <a:bodyPr/>
          <a:lstStyle/>
          <a:p>
            <a:fld id="{8C6A62D3-769D-F349-A3F8-B6F214D63D0D}" type="slidenum">
              <a:rPr lang="en-US" smtClean="0"/>
              <a:t>8</a:t>
            </a:fld>
            <a:endParaRPr lang="en-US" dirty="0"/>
          </a:p>
        </p:txBody>
      </p:sp>
    </p:spTree>
    <p:extLst>
      <p:ext uri="{BB962C8B-B14F-4D97-AF65-F5344CB8AC3E}">
        <p14:creationId xmlns:p14="http://schemas.microsoft.com/office/powerpoint/2010/main" val="2691027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D034A7-9452-C54E-A651-2368A59695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73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6A62D3-769D-F349-A3F8-B6F214D63D0D}" type="slidenum">
              <a:rPr lang="en-US" smtClean="0"/>
              <a:t>10</a:t>
            </a:fld>
            <a:endParaRPr lang="en-US" dirty="0"/>
          </a:p>
        </p:txBody>
      </p:sp>
    </p:spTree>
    <p:extLst>
      <p:ext uri="{BB962C8B-B14F-4D97-AF65-F5344CB8AC3E}">
        <p14:creationId xmlns:p14="http://schemas.microsoft.com/office/powerpoint/2010/main" val="38573157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234672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41552551"/>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165302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3806537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73818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1569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458338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01FD0-309B-417B-AFE3-453F65B268F4}"/>
              </a:ext>
            </a:extLst>
          </p:cNvPr>
          <p:cNvSpPr>
            <a:spLocks noGrp="1"/>
          </p:cNvSpPr>
          <p:nvPr>
            <p:ph type="ctrTitle" hasCustomPrompt="1"/>
          </p:nvPr>
        </p:nvSpPr>
        <p:spPr>
          <a:xfrm>
            <a:off x="1106424" y="2119184"/>
            <a:ext cx="9522781" cy="1680909"/>
          </a:xfrm>
        </p:spPr>
        <p:txBody>
          <a:bodyPr anchor="b"/>
          <a:lstStyle>
            <a:lvl1pPr algn="l">
              <a:defRPr sz="6000">
                <a:solidFill>
                  <a:schemeClr val="accent2"/>
                </a:solidFill>
              </a:defRPr>
            </a:lvl1pPr>
          </a:lstStyle>
          <a:p>
            <a:r>
              <a:rPr lang="en-US" dirty="0"/>
              <a:t>Click to edit title</a:t>
            </a:r>
          </a:p>
        </p:txBody>
      </p:sp>
      <p:sp>
        <p:nvSpPr>
          <p:cNvPr id="3" name="Subtitle 2">
            <a:extLst>
              <a:ext uri="{FF2B5EF4-FFF2-40B4-BE49-F238E27FC236}">
                <a16:creationId xmlns:a16="http://schemas.microsoft.com/office/drawing/2014/main" id="{F26F3B83-EC52-4BE0-805E-877A8F72778E}"/>
              </a:ext>
            </a:extLst>
          </p:cNvPr>
          <p:cNvSpPr>
            <a:spLocks noGrp="1"/>
          </p:cNvSpPr>
          <p:nvPr>
            <p:ph type="subTitle" idx="1" hasCustomPrompt="1"/>
          </p:nvPr>
        </p:nvSpPr>
        <p:spPr>
          <a:xfrm>
            <a:off x="1106424" y="3884582"/>
            <a:ext cx="9522781" cy="737220"/>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dirty="0"/>
              <a:t>Presenter or subtitle goes here</a:t>
            </a:r>
            <a:endParaRPr lang="en-US" dirty="0"/>
          </a:p>
        </p:txBody>
      </p:sp>
      <p:sp>
        <p:nvSpPr>
          <p:cNvPr id="11" name="Text Placeholder 3">
            <a:extLst>
              <a:ext uri="{FF2B5EF4-FFF2-40B4-BE49-F238E27FC236}">
                <a16:creationId xmlns:a16="http://schemas.microsoft.com/office/drawing/2014/main" id="{65779997-ADCC-AF4F-8684-E7F8EE197ED7}"/>
              </a:ext>
            </a:extLst>
          </p:cNvPr>
          <p:cNvSpPr>
            <a:spLocks noGrp="1"/>
          </p:cNvSpPr>
          <p:nvPr>
            <p:ph type="body" sz="half" idx="2" hasCustomPrompt="1"/>
          </p:nvPr>
        </p:nvSpPr>
        <p:spPr>
          <a:xfrm>
            <a:off x="1106424" y="6316193"/>
            <a:ext cx="1832218" cy="243349"/>
          </a:xfrm>
        </p:spPr>
        <p:txBody>
          <a:bodyPr/>
          <a:lstStyle>
            <a:lvl1pPr marL="0" indent="0" algn="l">
              <a:buNone/>
              <a:defRPr sz="14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Month, year</a:t>
            </a:r>
          </a:p>
        </p:txBody>
      </p:sp>
      <p:sp>
        <p:nvSpPr>
          <p:cNvPr id="4" name="Rectangle 3">
            <a:extLst>
              <a:ext uri="{FF2B5EF4-FFF2-40B4-BE49-F238E27FC236}">
                <a16:creationId xmlns:a16="http://schemas.microsoft.com/office/drawing/2014/main" id="{51345AA3-D8B8-E441-B56F-BDC684E64F94}"/>
              </a:ext>
            </a:extLst>
          </p:cNvPr>
          <p:cNvSpPr/>
          <p:nvPr/>
        </p:nvSpPr>
        <p:spPr>
          <a:xfrm>
            <a:off x="0"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7" name="Rectangle 6">
            <a:extLst>
              <a:ext uri="{FF2B5EF4-FFF2-40B4-BE49-F238E27FC236}">
                <a16:creationId xmlns:a16="http://schemas.microsoft.com/office/drawing/2014/main" id="{7AB3647D-36F5-A945-9612-7CA07EEF3DE4}"/>
              </a:ext>
            </a:extLst>
          </p:cNvPr>
          <p:cNvSpPr/>
          <p:nvPr/>
        </p:nvSpPr>
        <p:spPr>
          <a:xfrm>
            <a:off x="11817096" y="0"/>
            <a:ext cx="374904" cy="68580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Graphic 9">
            <a:extLst>
              <a:ext uri="{FF2B5EF4-FFF2-40B4-BE49-F238E27FC236}">
                <a16:creationId xmlns:a16="http://schemas.microsoft.com/office/drawing/2014/main" id="{2AD5D98F-B901-4040-88CE-DBE6B1D77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06424" y="635936"/>
            <a:ext cx="3172963" cy="439960"/>
          </a:xfrm>
          <a:prstGeom prst="rect">
            <a:avLst/>
          </a:prstGeom>
        </p:spPr>
      </p:pic>
      <p:sp>
        <p:nvSpPr>
          <p:cNvPr id="5" name="Footer Placeholder 4">
            <a:extLst>
              <a:ext uri="{FF2B5EF4-FFF2-40B4-BE49-F238E27FC236}">
                <a16:creationId xmlns:a16="http://schemas.microsoft.com/office/drawing/2014/main" id="{F6C3E63C-A39E-4343-AE5E-C476DDC816FF}"/>
              </a:ext>
            </a:extLst>
          </p:cNvPr>
          <p:cNvSpPr>
            <a:spLocks noGrp="1"/>
          </p:cNvSpPr>
          <p:nvPr>
            <p:ph type="ftr" sz="quarter" idx="10"/>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2219480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2260145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602215938"/>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738634809"/>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32587A6-FADF-CA4B-92D7-011DFD3E1ECF}"/>
              </a:ext>
            </a:extLst>
          </p:cNvPr>
          <p:cNvGraphicFramePr>
            <a:graphicFrameLocks noChangeAspect="1"/>
          </p:cNvGraphicFramePr>
          <p:nvPr>
            <p:custDataLst>
              <p:tags r:id="rId1"/>
            </p:custDataLst>
            <p:extLst>
              <p:ext uri="{D42A27DB-BD31-4B8C-83A1-F6EECF244321}">
                <p14:modId xmlns:p14="http://schemas.microsoft.com/office/powerpoint/2010/main" val="38570384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7772400" imgH="10058400" progId="TCLayout.ActiveDocument.1">
                  <p:embed/>
                </p:oleObj>
              </mc:Choice>
              <mc:Fallback>
                <p:oleObj name="think-cell Slide" r:id="rId3" imgW="7772400" imgH="10058400" progId="TCLayout.ActiveDocument.1">
                  <p:embed/>
                  <p:pic>
                    <p:nvPicPr>
                      <p:cNvPr id="5" name="Object 4" hidden="1">
                        <a:extLst>
                          <a:ext uri="{FF2B5EF4-FFF2-40B4-BE49-F238E27FC236}">
                            <a16:creationId xmlns:a16="http://schemas.microsoft.com/office/drawing/2014/main" id="{332587A6-FADF-CA4B-92D7-011DFD3E1ECF}"/>
                          </a:ext>
                        </a:extLst>
                      </p:cNvPr>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336F34-49E0-4A7C-A020-3CF62B0F86C1}"/>
              </a:ext>
            </a:extLst>
          </p:cNvPr>
          <p:cNvSpPr>
            <a:spLocks noGrp="1"/>
          </p:cNvSpPr>
          <p:nvPr>
            <p:ph type="title" hasCustomPrompt="1"/>
          </p:nvPr>
        </p:nvSpPr>
        <p:spPr/>
        <p:txBody>
          <a:bodyPr/>
          <a:lstStyle/>
          <a:p>
            <a:r>
              <a:rPr lang="en-US" dirty="0"/>
              <a:t>Click to edit title</a:t>
            </a:r>
          </a:p>
        </p:txBody>
      </p:sp>
      <p:sp>
        <p:nvSpPr>
          <p:cNvPr id="3" name="Content Placeholder 2">
            <a:extLst>
              <a:ext uri="{FF2B5EF4-FFF2-40B4-BE49-F238E27FC236}">
                <a16:creationId xmlns:a16="http://schemas.microsoft.com/office/drawing/2014/main" id="{426FCD3D-BE75-4AB7-AF91-4934F3ADAA50}"/>
              </a:ext>
            </a:extLst>
          </p:cNvPr>
          <p:cNvSpPr>
            <a:spLocks noGrp="1"/>
          </p:cNvSpPr>
          <p:nvPr>
            <p:ph idx="1" hasCustomPrompt="1"/>
          </p:nvPr>
        </p:nvSpPr>
        <p:spPr/>
        <p:txBody>
          <a:bodyPr/>
          <a:lstStyle>
            <a:lvl4pPr marL="917575" indent="-233363">
              <a:buFont typeface="Wingdings" pitchFamily="2" charset="2"/>
              <a:buChar char="§"/>
              <a:defRPr/>
            </a:lvl4pPr>
            <a:lvl5pPr marL="1146175" indent="-234950">
              <a:buSzPct val="90000"/>
              <a:buFont typeface="System Font Regular"/>
              <a:buChar char="–"/>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1">
            <a:extLst>
              <a:ext uri="{FF2B5EF4-FFF2-40B4-BE49-F238E27FC236}">
                <a16:creationId xmlns:a16="http://schemas.microsoft.com/office/drawing/2014/main" id="{7898C508-098E-8641-956A-DD8F7B008BD4}"/>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A9F9743-0A9D-2345-B04A-C049C5CEE76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379434484"/>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2174804175"/>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753308079"/>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418739681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r>
              <a:rPr lang="en-US" dirty="0"/>
              <a:t>Mass General Brigham Office of Continuing Professional Development   |   Confidential—do not copy or distribute</a:t>
            </a:r>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171566"/>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932110349"/>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56A7-D588-4A4A-9743-81A8FDEA06E7}"/>
              </a:ext>
            </a:extLst>
          </p:cNvPr>
          <p:cNvSpPr>
            <a:spLocks noGrp="1"/>
          </p:cNvSpPr>
          <p:nvPr>
            <p:ph type="title" hasCustomPrompt="1"/>
          </p:nvPr>
        </p:nvSpPr>
        <p:spPr/>
        <p:txBody>
          <a:bodyPr/>
          <a:lstStyle/>
          <a:p>
            <a:r>
              <a:rPr lang="en-US" dirty="0"/>
              <a:t>Click to edit title</a:t>
            </a:r>
          </a:p>
        </p:txBody>
      </p:sp>
      <p:sp>
        <p:nvSpPr>
          <p:cNvPr id="3" name="Text Placeholder 11">
            <a:extLst>
              <a:ext uri="{FF2B5EF4-FFF2-40B4-BE49-F238E27FC236}">
                <a16:creationId xmlns:a16="http://schemas.microsoft.com/office/drawing/2014/main" id="{B63015DA-BAD6-D641-B5F3-2ED5079D3C95}"/>
              </a:ext>
            </a:extLst>
          </p:cNvPr>
          <p:cNvSpPr>
            <a:spLocks noGrp="1"/>
          </p:cNvSpPr>
          <p:nvPr>
            <p:ph type="body" sz="quarter" idx="14" hasCustomPrompt="1"/>
          </p:nvPr>
        </p:nvSpPr>
        <p:spPr>
          <a:xfrm>
            <a:off x="639759" y="5838568"/>
            <a:ext cx="7058029" cy="274981"/>
          </a:xfrm>
        </p:spPr>
        <p:txBody>
          <a:bodyPr anchor="b"/>
          <a:lstStyle>
            <a:lvl1pPr>
              <a:defRPr sz="800" b="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70E5473F-D95C-3441-AFDD-17B108761141}"/>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813023364"/>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15F6962C-2D7D-9C4E-A349-25554E83F8B8}"/>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1E169E62-1DA9-CD45-BB12-5DDC2926A427}"/>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31245530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Divider">
    <p:bg>
      <p:bgPr>
        <a:solidFill>
          <a:schemeClr val="tx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4406D9-1546-F048-999E-B1C3935E3C50}"/>
              </a:ext>
            </a:extLst>
          </p:cNvPr>
          <p:cNvGrpSpPr/>
          <p:nvPr/>
        </p:nvGrpSpPr>
        <p:grpSpPr>
          <a:xfrm>
            <a:off x="8157625" y="524289"/>
            <a:ext cx="4034375" cy="5796153"/>
            <a:chOff x="7627349" y="524289"/>
            <a:chExt cx="4034375" cy="5796153"/>
          </a:xfrm>
          <a:solidFill>
            <a:schemeClr val="bg1"/>
          </a:solidFill>
        </p:grpSpPr>
        <p:sp>
          <p:nvSpPr>
            <p:cNvPr id="4" name="Freeform 3">
              <a:extLst>
                <a:ext uri="{FF2B5EF4-FFF2-40B4-BE49-F238E27FC236}">
                  <a16:creationId xmlns:a16="http://schemas.microsoft.com/office/drawing/2014/main" id="{D84C793A-4639-4F48-91B8-FD66287147D7}"/>
                </a:ext>
              </a:extLst>
            </p:cNvPr>
            <p:cNvSpPr/>
            <p:nvPr/>
          </p:nvSpPr>
          <p:spPr>
            <a:xfrm>
              <a:off x="7627349" y="2695674"/>
              <a:ext cx="541849" cy="1751874"/>
            </a:xfrm>
            <a:custGeom>
              <a:avLst/>
              <a:gdLst>
                <a:gd name="connsiteX0" fmla="*/ 541850 w 541849"/>
                <a:gd name="connsiteY0" fmla="*/ 0 h 1751874"/>
                <a:gd name="connsiteX1" fmla="*/ 0 w 541849"/>
                <a:gd name="connsiteY1" fmla="*/ 0 h 1751874"/>
                <a:gd name="connsiteX2" fmla="*/ 0 w 541849"/>
                <a:gd name="connsiteY2" fmla="*/ 919195 h 1751874"/>
                <a:gd name="connsiteX3" fmla="*/ 0 w 541849"/>
                <a:gd name="connsiteY3" fmla="*/ 1751874 h 1751874"/>
                <a:gd name="connsiteX4" fmla="*/ 541850 w 541849"/>
                <a:gd name="connsiteY4" fmla="*/ 1751874 h 1751874"/>
                <a:gd name="connsiteX5" fmla="*/ 54185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541850" y="0"/>
                  </a:moveTo>
                  <a:lnTo>
                    <a:pt x="0" y="0"/>
                  </a:lnTo>
                  <a:lnTo>
                    <a:pt x="0" y="919195"/>
                  </a:lnTo>
                  <a:lnTo>
                    <a:pt x="0" y="1751874"/>
                  </a:lnTo>
                  <a:lnTo>
                    <a:pt x="541850" y="1751874"/>
                  </a:lnTo>
                  <a:lnTo>
                    <a:pt x="541850" y="0"/>
                  </a:lnTo>
                  <a:close/>
                </a:path>
              </a:pathLst>
            </a:custGeom>
            <a:grpFill/>
            <a:ln w="12670" cap="flat">
              <a:noFill/>
              <a:prstDash val="solid"/>
              <a:miter/>
            </a:ln>
          </p:spPr>
          <p:txBody>
            <a:bodyPr rtlCol="0" anchor="ctr"/>
            <a:lstStyle/>
            <a:p>
              <a:endParaRPr lang="en-US" dirty="0"/>
            </a:p>
          </p:txBody>
        </p:sp>
        <p:sp>
          <p:nvSpPr>
            <p:cNvPr id="5" name="Freeform 4">
              <a:extLst>
                <a:ext uri="{FF2B5EF4-FFF2-40B4-BE49-F238E27FC236}">
                  <a16:creationId xmlns:a16="http://schemas.microsoft.com/office/drawing/2014/main" id="{D7DF4404-7F59-6C45-BC46-3436E9AA2E4D}"/>
                </a:ext>
              </a:extLst>
            </p:cNvPr>
            <p:cNvSpPr/>
            <p:nvPr/>
          </p:nvSpPr>
          <p:spPr>
            <a:xfrm>
              <a:off x="8791354"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6" name="Freeform 5">
              <a:extLst>
                <a:ext uri="{FF2B5EF4-FFF2-40B4-BE49-F238E27FC236}">
                  <a16:creationId xmlns:a16="http://schemas.microsoft.com/office/drawing/2014/main" id="{54618A3F-A28E-5C47-B782-E34CDA443E92}"/>
                </a:ext>
              </a:extLst>
            </p:cNvPr>
            <p:cNvSpPr/>
            <p:nvPr/>
          </p:nvSpPr>
          <p:spPr>
            <a:xfrm>
              <a:off x="9955360" y="2695674"/>
              <a:ext cx="541849" cy="1751874"/>
            </a:xfrm>
            <a:custGeom>
              <a:avLst/>
              <a:gdLst>
                <a:gd name="connsiteX0" fmla="*/ 0 w 541849"/>
                <a:gd name="connsiteY0" fmla="*/ 0 h 1751874"/>
                <a:gd name="connsiteX1" fmla="*/ 0 w 541849"/>
                <a:gd name="connsiteY1" fmla="*/ 919195 h 1751874"/>
                <a:gd name="connsiteX2" fmla="*/ 0 w 541849"/>
                <a:gd name="connsiteY2" fmla="*/ 1751874 h 1751874"/>
                <a:gd name="connsiteX3" fmla="*/ 541850 w 541849"/>
                <a:gd name="connsiteY3" fmla="*/ 1751874 h 1751874"/>
                <a:gd name="connsiteX4" fmla="*/ 541850 w 541849"/>
                <a:gd name="connsiteY4" fmla="*/ 0 h 1751874"/>
                <a:gd name="connsiteX5" fmla="*/ 0 w 541849"/>
                <a:gd name="connsiteY5" fmla="*/ 0 h 1751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849" h="1751874">
                  <a:moveTo>
                    <a:pt x="0" y="0"/>
                  </a:moveTo>
                  <a:lnTo>
                    <a:pt x="0" y="919195"/>
                  </a:lnTo>
                  <a:lnTo>
                    <a:pt x="0" y="1751874"/>
                  </a:lnTo>
                  <a:lnTo>
                    <a:pt x="541850" y="1751874"/>
                  </a:lnTo>
                  <a:lnTo>
                    <a:pt x="541850" y="0"/>
                  </a:lnTo>
                  <a:lnTo>
                    <a:pt x="0" y="0"/>
                  </a:lnTo>
                  <a:close/>
                </a:path>
              </a:pathLst>
            </a:custGeom>
            <a:grpFill/>
            <a:ln w="12670"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98396A27-49EC-F348-860F-8E26802DC608}"/>
                </a:ext>
              </a:extLst>
            </p:cNvPr>
            <p:cNvSpPr/>
            <p:nvPr/>
          </p:nvSpPr>
          <p:spPr>
            <a:xfrm>
              <a:off x="7627349" y="1874158"/>
              <a:ext cx="4033867" cy="493467"/>
            </a:xfrm>
            <a:custGeom>
              <a:avLst/>
              <a:gdLst>
                <a:gd name="connsiteX0" fmla="*/ 0 w 4033867"/>
                <a:gd name="connsiteY0" fmla="*/ 493468 h 493467"/>
                <a:gd name="connsiteX1" fmla="*/ 2016934 w 4033867"/>
                <a:gd name="connsiteY1" fmla="*/ 493468 h 493467"/>
                <a:gd name="connsiteX2" fmla="*/ 4033868 w 4033867"/>
                <a:gd name="connsiteY2" fmla="*/ 493468 h 493467"/>
                <a:gd name="connsiteX3" fmla="*/ 4033868 w 4033867"/>
                <a:gd name="connsiteY3" fmla="*/ 0 h 493467"/>
                <a:gd name="connsiteX4" fmla="*/ 0 w 4033867"/>
                <a:gd name="connsiteY4" fmla="*/ 0 h 493467"/>
                <a:gd name="connsiteX5" fmla="*/ 0 w 4033867"/>
                <a:gd name="connsiteY5" fmla="*/ 493468 h 4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867" h="493467">
                  <a:moveTo>
                    <a:pt x="0" y="493468"/>
                  </a:moveTo>
                  <a:lnTo>
                    <a:pt x="2016934" y="493468"/>
                  </a:lnTo>
                  <a:lnTo>
                    <a:pt x="4033868" y="493468"/>
                  </a:lnTo>
                  <a:lnTo>
                    <a:pt x="4033868" y="0"/>
                  </a:lnTo>
                  <a:lnTo>
                    <a:pt x="0" y="0"/>
                  </a:lnTo>
                  <a:lnTo>
                    <a:pt x="0" y="493468"/>
                  </a:lnTo>
                  <a:close/>
                </a:path>
              </a:pathLst>
            </a:custGeom>
            <a:grpFill/>
            <a:ln w="12670" cap="flat">
              <a:noFill/>
              <a:prstDash val="solid"/>
              <a:miter/>
            </a:ln>
          </p:spPr>
          <p:txBody>
            <a:bodyPr rtlCol="0" anchor="ctr"/>
            <a:lstStyle/>
            <a:p>
              <a:endParaRPr lang="en-US" dirty="0"/>
            </a:p>
          </p:txBody>
        </p:sp>
        <p:sp>
          <p:nvSpPr>
            <p:cNvPr id="8" name="Freeform 7">
              <a:extLst>
                <a:ext uri="{FF2B5EF4-FFF2-40B4-BE49-F238E27FC236}">
                  <a16:creationId xmlns:a16="http://schemas.microsoft.com/office/drawing/2014/main" id="{9ACD75FE-FCEC-BF4D-91B4-4520B4DB5F1E}"/>
                </a:ext>
              </a:extLst>
            </p:cNvPr>
            <p:cNvSpPr/>
            <p:nvPr/>
          </p:nvSpPr>
          <p:spPr>
            <a:xfrm>
              <a:off x="7627349" y="524289"/>
              <a:ext cx="4033867" cy="1181785"/>
            </a:xfrm>
            <a:custGeom>
              <a:avLst/>
              <a:gdLst>
                <a:gd name="connsiteX0" fmla="*/ 2016934 w 4033867"/>
                <a:gd name="connsiteY0" fmla="*/ 0 h 1181785"/>
                <a:gd name="connsiteX1" fmla="*/ 0 w 4033867"/>
                <a:gd name="connsiteY1" fmla="*/ 672207 h 1181785"/>
                <a:gd name="connsiteX2" fmla="*/ 0 w 4033867"/>
                <a:gd name="connsiteY2" fmla="*/ 1181786 h 1181785"/>
                <a:gd name="connsiteX3" fmla="*/ 2016934 w 4033867"/>
                <a:gd name="connsiteY3" fmla="*/ 509579 h 1181785"/>
                <a:gd name="connsiteX4" fmla="*/ 4033868 w 4033867"/>
                <a:gd name="connsiteY4" fmla="*/ 1181786 h 1181785"/>
                <a:gd name="connsiteX5" fmla="*/ 4033868 w 4033867"/>
                <a:gd name="connsiteY5" fmla="*/ 672207 h 1181785"/>
                <a:gd name="connsiteX6" fmla="*/ 2016934 w 4033867"/>
                <a:gd name="connsiteY6" fmla="*/ 0 h 1181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3867" h="1181785">
                  <a:moveTo>
                    <a:pt x="2016934" y="0"/>
                  </a:moveTo>
                  <a:lnTo>
                    <a:pt x="0" y="672207"/>
                  </a:lnTo>
                  <a:lnTo>
                    <a:pt x="0" y="1181786"/>
                  </a:lnTo>
                  <a:lnTo>
                    <a:pt x="2016934" y="509579"/>
                  </a:lnTo>
                  <a:lnTo>
                    <a:pt x="4033868" y="1181786"/>
                  </a:lnTo>
                  <a:lnTo>
                    <a:pt x="4033868" y="672207"/>
                  </a:lnTo>
                  <a:lnTo>
                    <a:pt x="2016934" y="0"/>
                  </a:lnTo>
                  <a:close/>
                </a:path>
              </a:pathLst>
            </a:custGeom>
            <a:grpFill/>
            <a:ln w="12670" cap="flat">
              <a:noFill/>
              <a:prstDash val="solid"/>
              <a:miter/>
            </a:ln>
          </p:spPr>
          <p:txBody>
            <a:bodyPr rtlCol="0" anchor="ctr"/>
            <a:lstStyle/>
            <a:p>
              <a:endParaRPr lang="en-US" dirty="0"/>
            </a:p>
          </p:txBody>
        </p:sp>
        <p:sp>
          <p:nvSpPr>
            <p:cNvPr id="9" name="Freeform 8">
              <a:extLst>
                <a:ext uri="{FF2B5EF4-FFF2-40B4-BE49-F238E27FC236}">
                  <a16:creationId xmlns:a16="http://schemas.microsoft.com/office/drawing/2014/main" id="{8FC8E4B5-0CBF-864B-9110-D197114B5BD8}"/>
                </a:ext>
              </a:extLst>
            </p:cNvPr>
            <p:cNvSpPr/>
            <p:nvPr/>
          </p:nvSpPr>
          <p:spPr>
            <a:xfrm>
              <a:off x="7627349" y="440860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116 h 1071548"/>
                <a:gd name="connsiteX6" fmla="*/ 2539753 w 4034375"/>
                <a:gd name="connsiteY6" fmla="*/ 871116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557"/>
                    <a:pt x="3828089" y="366993"/>
                    <a:pt x="2540261" y="366993"/>
                  </a:cubicBezTo>
                  <a:lnTo>
                    <a:pt x="1493988" y="366993"/>
                  </a:lnTo>
                  <a:cubicBezTo>
                    <a:pt x="173174" y="377141"/>
                    <a:pt x="25373" y="549031"/>
                    <a:pt x="0" y="567298"/>
                  </a:cubicBezTo>
                  <a:lnTo>
                    <a:pt x="0" y="1071548"/>
                  </a:lnTo>
                  <a:cubicBezTo>
                    <a:pt x="25373" y="1053154"/>
                    <a:pt x="173174" y="881265"/>
                    <a:pt x="1493988" y="871116"/>
                  </a:cubicBezTo>
                  <a:lnTo>
                    <a:pt x="2539753" y="871116"/>
                  </a:lnTo>
                  <a:cubicBezTo>
                    <a:pt x="3827582" y="871116"/>
                    <a:pt x="4023084" y="533808"/>
                    <a:pt x="4033868" y="504124"/>
                  </a:cubicBezTo>
                  <a:close/>
                </a:path>
              </a:pathLst>
            </a:custGeom>
            <a:grpFill/>
            <a:ln w="12670"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9DFD3E64-0D9B-8344-AE26-7E6565667679}"/>
                </a:ext>
              </a:extLst>
            </p:cNvPr>
            <p:cNvSpPr/>
            <p:nvPr/>
          </p:nvSpPr>
          <p:spPr>
            <a:xfrm>
              <a:off x="7627349" y="5248894"/>
              <a:ext cx="4034375" cy="1071548"/>
            </a:xfrm>
            <a:custGeom>
              <a:avLst/>
              <a:gdLst>
                <a:gd name="connsiteX0" fmla="*/ 4034375 w 4034375"/>
                <a:gd name="connsiteY0" fmla="*/ 0 h 1071548"/>
                <a:gd name="connsiteX1" fmla="*/ 2540261 w 4034375"/>
                <a:gd name="connsiteY1" fmla="*/ 366993 h 1071548"/>
                <a:gd name="connsiteX2" fmla="*/ 1493988 w 4034375"/>
                <a:gd name="connsiteY2" fmla="*/ 366993 h 1071548"/>
                <a:gd name="connsiteX3" fmla="*/ 0 w 4034375"/>
                <a:gd name="connsiteY3" fmla="*/ 567298 h 1071548"/>
                <a:gd name="connsiteX4" fmla="*/ 0 w 4034375"/>
                <a:gd name="connsiteY4" fmla="*/ 1071548 h 1071548"/>
                <a:gd name="connsiteX5" fmla="*/ 1493988 w 4034375"/>
                <a:gd name="connsiteY5" fmla="*/ 871243 h 1071548"/>
                <a:gd name="connsiteX6" fmla="*/ 2539753 w 4034375"/>
                <a:gd name="connsiteY6" fmla="*/ 871243 h 1071548"/>
                <a:gd name="connsiteX7" fmla="*/ 4033868 w 4034375"/>
                <a:gd name="connsiteY7" fmla="*/ 504124 h 107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34375" h="1071548">
                  <a:moveTo>
                    <a:pt x="4034375" y="0"/>
                  </a:moveTo>
                  <a:cubicBezTo>
                    <a:pt x="4023591" y="29684"/>
                    <a:pt x="3828089" y="366993"/>
                    <a:pt x="2540261" y="366993"/>
                  </a:cubicBezTo>
                  <a:lnTo>
                    <a:pt x="1493988" y="366993"/>
                  </a:lnTo>
                  <a:cubicBezTo>
                    <a:pt x="173174" y="377142"/>
                    <a:pt x="25373" y="549031"/>
                    <a:pt x="0" y="567298"/>
                  </a:cubicBezTo>
                  <a:lnTo>
                    <a:pt x="0" y="1071548"/>
                  </a:lnTo>
                  <a:cubicBezTo>
                    <a:pt x="25373" y="1053154"/>
                    <a:pt x="173174" y="881265"/>
                    <a:pt x="1493988" y="871243"/>
                  </a:cubicBezTo>
                  <a:lnTo>
                    <a:pt x="2539753" y="871243"/>
                  </a:lnTo>
                  <a:cubicBezTo>
                    <a:pt x="3827582" y="871243"/>
                    <a:pt x="4023084" y="533808"/>
                    <a:pt x="4033868" y="504124"/>
                  </a:cubicBezTo>
                  <a:close/>
                </a:path>
              </a:pathLst>
            </a:custGeom>
            <a:grpFill/>
            <a:ln w="12670" cap="flat">
              <a:noFill/>
              <a:prstDash val="solid"/>
              <a:miter/>
            </a:ln>
          </p:spPr>
          <p:txBody>
            <a:bodyPr rtlCol="0" anchor="ctr"/>
            <a:lstStyle/>
            <a:p>
              <a:endParaRPr lang="en-US" dirty="0"/>
            </a:p>
          </p:txBody>
        </p:sp>
        <p:sp>
          <p:nvSpPr>
            <p:cNvPr id="11" name="Freeform 10">
              <a:extLst>
                <a:ext uri="{FF2B5EF4-FFF2-40B4-BE49-F238E27FC236}">
                  <a16:creationId xmlns:a16="http://schemas.microsoft.com/office/drawing/2014/main" id="{9A52CD8B-2E97-4342-8DBF-61223C03F534}"/>
                </a:ext>
              </a:extLst>
            </p:cNvPr>
            <p:cNvSpPr/>
            <p:nvPr/>
          </p:nvSpPr>
          <p:spPr>
            <a:xfrm>
              <a:off x="11119366" y="2695674"/>
              <a:ext cx="541849" cy="1661807"/>
            </a:xfrm>
            <a:custGeom>
              <a:avLst/>
              <a:gdLst>
                <a:gd name="connsiteX0" fmla="*/ 0 w 541849"/>
                <a:gd name="connsiteY0" fmla="*/ 0 h 1661807"/>
                <a:gd name="connsiteX1" fmla="*/ 0 w 541849"/>
                <a:gd name="connsiteY1" fmla="*/ 1661807 h 1661807"/>
                <a:gd name="connsiteX2" fmla="*/ 541849 w 541849"/>
                <a:gd name="connsiteY2" fmla="*/ 1382725 h 1661807"/>
                <a:gd name="connsiteX3" fmla="*/ 541849 w 541849"/>
                <a:gd name="connsiteY3" fmla="*/ 0 h 1661807"/>
              </a:gdLst>
              <a:ahLst/>
              <a:cxnLst>
                <a:cxn ang="0">
                  <a:pos x="connsiteX0" y="connsiteY0"/>
                </a:cxn>
                <a:cxn ang="0">
                  <a:pos x="connsiteX1" y="connsiteY1"/>
                </a:cxn>
                <a:cxn ang="0">
                  <a:pos x="connsiteX2" y="connsiteY2"/>
                </a:cxn>
                <a:cxn ang="0">
                  <a:pos x="connsiteX3" y="connsiteY3"/>
                </a:cxn>
              </a:cxnLst>
              <a:rect l="l" t="t" r="r" b="b"/>
              <a:pathLst>
                <a:path w="541849" h="1661807">
                  <a:moveTo>
                    <a:pt x="0" y="0"/>
                  </a:moveTo>
                  <a:lnTo>
                    <a:pt x="0" y="1661807"/>
                  </a:lnTo>
                  <a:cubicBezTo>
                    <a:pt x="444035" y="1559688"/>
                    <a:pt x="534618" y="1402261"/>
                    <a:pt x="541849" y="1382725"/>
                  </a:cubicBezTo>
                  <a:lnTo>
                    <a:pt x="541849" y="0"/>
                  </a:lnTo>
                  <a:close/>
                </a:path>
              </a:pathLst>
            </a:custGeom>
            <a:grpFill/>
            <a:ln w="12670"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892808"/>
            <a:ext cx="7315200" cy="2852737"/>
          </a:xfrm>
        </p:spPr>
        <p:txBody>
          <a:bodyPr anchor="ctr"/>
          <a:lstStyle>
            <a:lvl1pPr>
              <a:defRPr sz="5400">
                <a:solidFill>
                  <a:schemeClr val="accent2"/>
                </a:solidFill>
              </a:defRPr>
            </a:lvl1pPr>
          </a:lstStyle>
          <a:p>
            <a:r>
              <a:rPr lang="en-US" dirty="0"/>
              <a:t>Click to edit divider</a:t>
            </a:r>
          </a:p>
        </p:txBody>
      </p:sp>
    </p:spTree>
    <p:extLst>
      <p:ext uri="{BB962C8B-B14F-4D97-AF65-F5344CB8AC3E}">
        <p14:creationId xmlns:p14="http://schemas.microsoft.com/office/powerpoint/2010/main" val="40298635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1170432" y="1920240"/>
            <a:ext cx="7444408" cy="2576378"/>
          </a:xfrm>
        </p:spPr>
        <p:txBody>
          <a:bodyPr anchor="ctr"/>
          <a:lstStyle>
            <a:lvl1pPr>
              <a:defRPr sz="5400">
                <a:solidFill>
                  <a:schemeClr val="accent2"/>
                </a:solidFill>
              </a:defRPr>
            </a:lvl1pPr>
          </a:lstStyle>
          <a:p>
            <a:r>
              <a:rPr lang="en-US" dirty="0"/>
              <a:t>Click to edit quote</a:t>
            </a:r>
          </a:p>
        </p:txBody>
      </p:sp>
      <p:sp>
        <p:nvSpPr>
          <p:cNvPr id="5" name="Text Placeholder 3">
            <a:extLst>
              <a:ext uri="{FF2B5EF4-FFF2-40B4-BE49-F238E27FC236}">
                <a16:creationId xmlns:a16="http://schemas.microsoft.com/office/drawing/2014/main" id="{042999A3-BC06-724D-AB6B-6565ED0B151D}"/>
              </a:ext>
            </a:extLst>
          </p:cNvPr>
          <p:cNvSpPr>
            <a:spLocks noGrp="1"/>
          </p:cNvSpPr>
          <p:nvPr>
            <p:ph type="body" sz="half" idx="2" hasCustomPrompt="1"/>
          </p:nvPr>
        </p:nvSpPr>
        <p:spPr>
          <a:xfrm>
            <a:off x="1170432" y="4626864"/>
            <a:ext cx="3657599" cy="914401"/>
          </a:xfrm>
        </p:spPr>
        <p:txBody>
          <a:bodyPr/>
          <a:lstStyle>
            <a:lvl1pPr marL="0" indent="0">
              <a:buNone/>
              <a:defRPr sz="22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US" dirty="0"/>
              <a:t>Author of quote</a:t>
            </a:r>
          </a:p>
        </p:txBody>
      </p:sp>
      <p:sp>
        <p:nvSpPr>
          <p:cNvPr id="3" name="Footer Placeholder 2">
            <a:extLst>
              <a:ext uri="{FF2B5EF4-FFF2-40B4-BE49-F238E27FC236}">
                <a16:creationId xmlns:a16="http://schemas.microsoft.com/office/drawing/2014/main" id="{2563A591-BBA0-C146-B4F7-E67520528221}"/>
              </a:ext>
            </a:extLst>
          </p:cNvPr>
          <p:cNvSpPr>
            <a:spLocks noGrp="1"/>
          </p:cNvSpPr>
          <p:nvPr>
            <p:ph type="ftr" sz="quarter" idx="10"/>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1084171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Factoi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1193-550B-4245-9C3C-F188194A2AAD}"/>
              </a:ext>
            </a:extLst>
          </p:cNvPr>
          <p:cNvSpPr>
            <a:spLocks noGrp="1"/>
          </p:cNvSpPr>
          <p:nvPr>
            <p:ph type="title" hasCustomPrompt="1"/>
          </p:nvPr>
        </p:nvSpPr>
        <p:spPr>
          <a:xfrm>
            <a:off x="640080" y="1796841"/>
            <a:ext cx="10911840" cy="2852737"/>
          </a:xfrm>
        </p:spPr>
        <p:txBody>
          <a:bodyPr anchor="ctr"/>
          <a:lstStyle>
            <a:lvl1pPr>
              <a:lnSpc>
                <a:spcPct val="100000"/>
              </a:lnSpc>
              <a:defRPr sz="5400">
                <a:solidFill>
                  <a:schemeClr val="accent2"/>
                </a:solidFill>
              </a:defRPr>
            </a:lvl1pPr>
          </a:lstStyle>
          <a:p>
            <a:r>
              <a:rPr lang="en-US" dirty="0"/>
              <a:t>Factoid teal—Georgia font in sentence case. Use this slide for hero statement.</a:t>
            </a:r>
          </a:p>
        </p:txBody>
      </p:sp>
      <p:sp>
        <p:nvSpPr>
          <p:cNvPr id="3" name="Text Placeholder 11">
            <a:extLst>
              <a:ext uri="{FF2B5EF4-FFF2-40B4-BE49-F238E27FC236}">
                <a16:creationId xmlns:a16="http://schemas.microsoft.com/office/drawing/2014/main" id="{0A040A92-7E8A-6B43-AD38-D5F4F6C96A8B}"/>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4" name="Footer Placeholder 3">
            <a:extLst>
              <a:ext uri="{FF2B5EF4-FFF2-40B4-BE49-F238E27FC236}">
                <a16:creationId xmlns:a16="http://schemas.microsoft.com/office/drawing/2014/main" id="{036BDDC8-3CC6-624A-9AFB-E2F2B73BA96D}"/>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Tree>
    <p:extLst>
      <p:ext uri="{BB962C8B-B14F-4D97-AF65-F5344CB8AC3E}">
        <p14:creationId xmlns:p14="http://schemas.microsoft.com/office/powerpoint/2010/main" val="168495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57C3BE6-2E2A-4A2D-A3F5-C50D273712DB}"/>
              </a:ext>
            </a:extLst>
          </p:cNvPr>
          <p:cNvSpPr>
            <a:spLocks noGrp="1"/>
          </p:cNvSpPr>
          <p:nvPr>
            <p:ph sz="half" idx="2" hasCustomPrompt="1"/>
          </p:nvPr>
        </p:nvSpPr>
        <p:spPr>
          <a:xfrm>
            <a:off x="640079" y="2029842"/>
            <a:ext cx="518464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2">
            <a:extLst>
              <a:ext uri="{FF2B5EF4-FFF2-40B4-BE49-F238E27FC236}">
                <a16:creationId xmlns:a16="http://schemas.microsoft.com/office/drawing/2014/main" id="{8B75C9D9-E2F8-49F1-974F-B06A783A1E17}"/>
              </a:ext>
            </a:extLst>
          </p:cNvPr>
          <p:cNvSpPr>
            <a:spLocks noGrp="1"/>
          </p:cNvSpPr>
          <p:nvPr>
            <p:ph type="body" idx="1" hasCustomPrompt="1"/>
          </p:nvPr>
        </p:nvSpPr>
        <p:spPr>
          <a:xfrm>
            <a:off x="640079" y="1719072"/>
            <a:ext cx="5184648" cy="310771"/>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5" name="Text Placeholder 4">
            <a:extLst>
              <a:ext uri="{FF2B5EF4-FFF2-40B4-BE49-F238E27FC236}">
                <a16:creationId xmlns:a16="http://schemas.microsoft.com/office/drawing/2014/main" id="{5B17A10F-FA16-489F-B6F5-AF30FC09B40C}"/>
              </a:ext>
            </a:extLst>
          </p:cNvPr>
          <p:cNvSpPr>
            <a:spLocks noGrp="1"/>
          </p:cNvSpPr>
          <p:nvPr>
            <p:ph type="body" sz="quarter" idx="3" hasCustomPrompt="1"/>
          </p:nvPr>
        </p:nvSpPr>
        <p:spPr>
          <a:xfrm>
            <a:off x="6361112" y="1719072"/>
            <a:ext cx="5183188" cy="310770"/>
          </a:xfrm>
        </p:spPr>
        <p:txBody>
          <a:bodyPr anchor="t"/>
          <a:lstStyle>
            <a:lvl1pPr marL="0" indent="0">
              <a:buNone/>
              <a:defRPr sz="20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headline</a:t>
            </a:r>
          </a:p>
        </p:txBody>
      </p:sp>
      <p:sp>
        <p:nvSpPr>
          <p:cNvPr id="6" name="Content Placeholder 5">
            <a:extLst>
              <a:ext uri="{FF2B5EF4-FFF2-40B4-BE49-F238E27FC236}">
                <a16:creationId xmlns:a16="http://schemas.microsoft.com/office/drawing/2014/main" id="{D28EC26D-D076-400E-AA91-3DB2533CB7BA}"/>
              </a:ext>
            </a:extLst>
          </p:cNvPr>
          <p:cNvSpPr>
            <a:spLocks noGrp="1"/>
          </p:cNvSpPr>
          <p:nvPr>
            <p:ph sz="quarter" idx="4" hasCustomPrompt="1"/>
          </p:nvPr>
        </p:nvSpPr>
        <p:spPr>
          <a:xfrm>
            <a:off x="6361112" y="2029842"/>
            <a:ext cx="5183188" cy="3715321"/>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EECB684-FDD4-594C-98A0-429D85877AE8}"/>
              </a:ext>
            </a:extLst>
          </p:cNvPr>
          <p:cNvSpPr>
            <a:spLocks noGrp="1"/>
          </p:cNvSpPr>
          <p:nvPr>
            <p:ph type="title" hasCustomPrompt="1"/>
          </p:nvPr>
        </p:nvSpPr>
        <p:spPr/>
        <p:txBody>
          <a:bodyPr/>
          <a:lstStyle/>
          <a:p>
            <a:r>
              <a:rPr lang="en-US" dirty="0"/>
              <a:t>Click to edit title</a:t>
            </a:r>
          </a:p>
        </p:txBody>
      </p:sp>
      <p:sp>
        <p:nvSpPr>
          <p:cNvPr id="9" name="Text Placeholder 11">
            <a:extLst>
              <a:ext uri="{FF2B5EF4-FFF2-40B4-BE49-F238E27FC236}">
                <a16:creationId xmlns:a16="http://schemas.microsoft.com/office/drawing/2014/main" id="{B608995E-8074-C54D-B812-031E33AAB352}"/>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7" name="Footer Placeholder 6">
            <a:extLst>
              <a:ext uri="{FF2B5EF4-FFF2-40B4-BE49-F238E27FC236}">
                <a16:creationId xmlns:a16="http://schemas.microsoft.com/office/drawing/2014/main" id="{EA610992-4247-0644-B81C-8D5480478CA0}"/>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139059786"/>
      </p:ext>
    </p:extLst>
  </p:cSld>
  <p:clrMapOvr>
    <a:masterClrMapping/>
  </p:clrMapOvr>
  <p:extLst>
    <p:ext uri="{DCECCB84-F9BA-43D5-87BE-67443E8EF086}">
      <p15:sldGuideLst xmlns:p15="http://schemas.microsoft.com/office/powerpoint/2012/main">
        <p15:guide id="2" pos="401">
          <p15:clr>
            <a:srgbClr val="FBAE40"/>
          </p15:clr>
        </p15:guide>
        <p15:guide id="3" pos="7274">
          <p15:clr>
            <a:srgbClr val="FBAE40"/>
          </p15:clr>
        </p15:guide>
        <p15:guide id="5" pos="3997">
          <p15:clr>
            <a:srgbClr val="FBAE40"/>
          </p15:clr>
        </p15:guide>
        <p15:guide id="6" pos="367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Back slide">
    <p:bg>
      <p:bgPr>
        <a:solidFill>
          <a:schemeClr val="tx2"/>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8020C179-BE0C-9D49-90D3-2A15CB49F2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97352" y="3027076"/>
            <a:ext cx="5797296" cy="803849"/>
          </a:xfrm>
          <a:prstGeom prst="rect">
            <a:avLst/>
          </a:prstGeom>
        </p:spPr>
      </p:pic>
    </p:spTree>
    <p:extLst>
      <p:ext uri="{BB962C8B-B14F-4D97-AF65-F5344CB8AC3E}">
        <p14:creationId xmlns:p14="http://schemas.microsoft.com/office/powerpoint/2010/main" val="27402564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99710-D2D4-ACC1-0CA8-5CE4909583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DF077-8A00-3D75-E0A5-361CA3C3E8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AEA54-4D19-9AEF-B3B2-3490E039C37E}"/>
              </a:ext>
            </a:extLst>
          </p:cNvPr>
          <p:cNvSpPr>
            <a:spLocks noGrp="1"/>
          </p:cNvSpPr>
          <p:nvPr>
            <p:ph type="dt" sz="half" idx="10"/>
          </p:nvPr>
        </p:nvSpPr>
        <p:spPr/>
        <p:txBody>
          <a:bodyPr/>
          <a:lstStyle/>
          <a:p>
            <a:fld id="{E882B7D3-E510-4078-BBB6-6800B9D5CB35}" type="datetimeFigureOut">
              <a:rPr lang="en-US" smtClean="0"/>
              <a:t>4/17/2025</a:t>
            </a:fld>
            <a:endParaRPr lang="en-US" dirty="0"/>
          </a:p>
        </p:txBody>
      </p:sp>
      <p:sp>
        <p:nvSpPr>
          <p:cNvPr id="5" name="Footer Placeholder 4">
            <a:extLst>
              <a:ext uri="{FF2B5EF4-FFF2-40B4-BE49-F238E27FC236}">
                <a16:creationId xmlns:a16="http://schemas.microsoft.com/office/drawing/2014/main" id="{DB7B4247-95BB-FA53-E899-57575DECEE2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597F52-8798-F0B5-5EE6-572735D9BFF2}"/>
              </a:ext>
            </a:extLst>
          </p:cNvPr>
          <p:cNvSpPr>
            <a:spLocks noGrp="1"/>
          </p:cNvSpPr>
          <p:nvPr>
            <p:ph type="sldNum" sz="quarter" idx="12"/>
          </p:nvPr>
        </p:nvSpPr>
        <p:spPr/>
        <p:txBody>
          <a:bodyPr/>
          <a:lstStyle/>
          <a:p>
            <a:fld id="{B57D7A51-B5A3-4FF8-A445-1FF121A33801}" type="slidenum">
              <a:rPr lang="en-US" smtClean="0"/>
              <a:t>‹#›</a:t>
            </a:fld>
            <a:endParaRPr lang="en-US" dirty="0"/>
          </a:p>
        </p:txBody>
      </p:sp>
    </p:spTree>
    <p:extLst>
      <p:ext uri="{BB962C8B-B14F-4D97-AF65-F5344CB8AC3E}">
        <p14:creationId xmlns:p14="http://schemas.microsoft.com/office/powerpoint/2010/main" val="52843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8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6362700" y="1719072"/>
            <a:ext cx="5184648" cy="402336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03718913-5E8E-2E44-862B-D47884C2F901}"/>
              </a:ext>
            </a:extLst>
          </p:cNvPr>
          <p:cNvSpPr>
            <a:spLocks noGrp="1"/>
          </p:cNvSpPr>
          <p:nvPr>
            <p:ph type="title" hasCustomPrompt="1"/>
          </p:nvPr>
        </p:nvSpPr>
        <p:spPr/>
        <p:txBody>
          <a:bodyPr/>
          <a:lstStyle/>
          <a:p>
            <a:r>
              <a:rPr lang="en-US" dirty="0"/>
              <a:t>Click to edit title</a:t>
            </a:r>
          </a:p>
        </p:txBody>
      </p:sp>
      <p:sp>
        <p:nvSpPr>
          <p:cNvPr id="7" name="Text Placeholder 11">
            <a:extLst>
              <a:ext uri="{FF2B5EF4-FFF2-40B4-BE49-F238E27FC236}">
                <a16:creationId xmlns:a16="http://schemas.microsoft.com/office/drawing/2014/main" id="{32BC4998-B6F1-DA42-B41F-97DBCEF7205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5EBE4E73-5259-334F-AE3B-9FF8EABC023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882049688"/>
      </p:ext>
    </p:extLst>
  </p:cSld>
  <p:clrMapOvr>
    <a:masterClrMapping/>
  </p:clrMapOvr>
  <p:extLst>
    <p:ext uri="{DCECCB84-F9BA-43D5-87BE-67443E8EF086}">
      <p15:sldGuideLst xmlns:p15="http://schemas.microsoft.com/office/powerpoint/2012/main">
        <p15:guide id="2" pos="3674">
          <p15:clr>
            <a:srgbClr val="FBAE40"/>
          </p15:clr>
        </p15:guide>
        <p15:guide id="3" pos="400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89"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B01DFA6-8F9A-4F40-94EB-5AC4A5BBC72C}"/>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943295143"/>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o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1719072"/>
            <a:ext cx="705231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1719072"/>
            <a:ext cx="3200400" cy="4023360"/>
          </a:xfrm>
        </p:spPr>
        <p:txBody>
          <a:bodyPr/>
          <a:lstStyle>
            <a:lvl1pPr>
              <a:defRPr sz="1800"/>
            </a:lvl1pPr>
            <a:lvl2pPr>
              <a:defRPr sz="1800"/>
            </a:lvl2pPr>
            <a:lvl3pPr>
              <a:defRPr sz="1800"/>
            </a:lvl3pPr>
            <a:lvl4pPr>
              <a:defRPr sz="1800"/>
            </a:lvl4pPr>
            <a:lvl5pPr>
              <a:defRPr sz="18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4">
            <a:extLst>
              <a:ext uri="{FF2B5EF4-FFF2-40B4-BE49-F238E27FC236}">
                <a16:creationId xmlns:a16="http://schemas.microsoft.com/office/drawing/2014/main" id="{ECBECED5-E724-994C-A697-E6EB072DB612}"/>
              </a:ext>
            </a:extLst>
          </p:cNvPr>
          <p:cNvSpPr>
            <a:spLocks noGrp="1"/>
          </p:cNvSpPr>
          <p:nvPr>
            <p:ph type="title" hasCustomPrompt="1"/>
          </p:nvPr>
        </p:nvSpPr>
        <p:spPr/>
        <p:txBody>
          <a:bodyPr/>
          <a:lstStyle/>
          <a:p>
            <a:r>
              <a:rPr lang="en-US" dirty="0"/>
              <a:t>Click to edit title</a:t>
            </a:r>
          </a:p>
        </p:txBody>
      </p:sp>
      <p:sp>
        <p:nvSpPr>
          <p:cNvPr id="6" name="Text Placeholder 11">
            <a:extLst>
              <a:ext uri="{FF2B5EF4-FFF2-40B4-BE49-F238E27FC236}">
                <a16:creationId xmlns:a16="http://schemas.microsoft.com/office/drawing/2014/main" id="{492594FB-1602-454E-A30E-06B1DBF3544C}"/>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6C2CE710-5EBE-7347-8470-8ABE73F49B4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357973046"/>
      </p:ext>
    </p:extLst>
  </p:cSld>
  <p:clrMapOvr>
    <a:masterClrMapping/>
  </p:clrMapOvr>
  <p:extLst>
    <p:ext uri="{DCECCB84-F9BA-43D5-87BE-67443E8EF086}">
      <p15:sldGuideLst xmlns:p15="http://schemas.microsoft.com/office/powerpoint/2012/main">
        <p15:guide id="2" pos="397">
          <p15:clr>
            <a:srgbClr val="FBAE40"/>
          </p15:clr>
        </p15:guide>
        <p15:guide id="3" pos="2421">
          <p15:clr>
            <a:srgbClr val="FBAE40"/>
          </p15:clr>
        </p15:guide>
        <p15:guide id="4" pos="2829">
          <p15:clr>
            <a:srgbClr val="FBAE40"/>
          </p15:clr>
        </p15:guide>
        <p15:guide id="5" pos="4849">
          <p15:clr>
            <a:srgbClr val="FBAE40"/>
          </p15:clr>
        </p15:guide>
        <p15:guide id="6" pos="525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hree char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C4BC3F-D36A-4333-B1D9-A713B6650EE6}"/>
              </a:ext>
            </a:extLst>
          </p:cNvPr>
          <p:cNvSpPr>
            <a:spLocks noGrp="1"/>
          </p:cNvSpPr>
          <p:nvPr>
            <p:ph sz="half" idx="1" hasCustomPrompt="1"/>
          </p:nvPr>
        </p:nvSpPr>
        <p:spPr>
          <a:xfrm>
            <a:off x="64007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4" name="Content Placeholder 3">
            <a:extLst>
              <a:ext uri="{FF2B5EF4-FFF2-40B4-BE49-F238E27FC236}">
                <a16:creationId xmlns:a16="http://schemas.microsoft.com/office/drawing/2014/main" id="{AE283BAA-2DD0-4F73-A72D-9AF490563F45}"/>
              </a:ext>
            </a:extLst>
          </p:cNvPr>
          <p:cNvSpPr>
            <a:spLocks noGrp="1"/>
          </p:cNvSpPr>
          <p:nvPr>
            <p:ph sz="half" idx="2" hasCustomPrompt="1"/>
          </p:nvPr>
        </p:nvSpPr>
        <p:spPr>
          <a:xfrm>
            <a:off x="449199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7" name="Content Placeholder 3">
            <a:extLst>
              <a:ext uri="{FF2B5EF4-FFF2-40B4-BE49-F238E27FC236}">
                <a16:creationId xmlns:a16="http://schemas.microsoft.com/office/drawing/2014/main" id="{E195327D-A4B7-F745-A0BE-0958545B2B09}"/>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6" name="Text Placeholder 2">
            <a:extLst>
              <a:ext uri="{FF2B5EF4-FFF2-40B4-BE49-F238E27FC236}">
                <a16:creationId xmlns:a16="http://schemas.microsoft.com/office/drawing/2014/main" id="{1B7D6A64-436E-B549-A738-5BD4E26E780C}"/>
              </a:ext>
            </a:extLst>
          </p:cNvPr>
          <p:cNvSpPr>
            <a:spLocks noGrp="1"/>
          </p:cNvSpPr>
          <p:nvPr>
            <p:ph type="body" idx="11" hasCustomPrompt="1"/>
          </p:nvPr>
        </p:nvSpPr>
        <p:spPr>
          <a:xfrm>
            <a:off x="640081"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9" name="Text Placeholder 2">
            <a:extLst>
              <a:ext uri="{FF2B5EF4-FFF2-40B4-BE49-F238E27FC236}">
                <a16:creationId xmlns:a16="http://schemas.microsoft.com/office/drawing/2014/main" id="{C9952872-2D99-6A44-AF8E-4C81084A6F5D}"/>
              </a:ext>
            </a:extLst>
          </p:cNvPr>
          <p:cNvSpPr>
            <a:spLocks noGrp="1"/>
          </p:cNvSpPr>
          <p:nvPr>
            <p:ph type="body" idx="12" hasCustomPrompt="1"/>
          </p:nvPr>
        </p:nvSpPr>
        <p:spPr>
          <a:xfrm>
            <a:off x="449199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0" name="Text Placeholder 2">
            <a:extLst>
              <a:ext uri="{FF2B5EF4-FFF2-40B4-BE49-F238E27FC236}">
                <a16:creationId xmlns:a16="http://schemas.microsoft.com/office/drawing/2014/main" id="{1F3B5EBD-761F-0640-A0DD-A2788D2EC789}"/>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a:t>
            </a:r>
          </a:p>
        </p:txBody>
      </p:sp>
      <p:sp>
        <p:nvSpPr>
          <p:cNvPr id="13" name="Text Placeholder 11">
            <a:extLst>
              <a:ext uri="{FF2B5EF4-FFF2-40B4-BE49-F238E27FC236}">
                <a16:creationId xmlns:a16="http://schemas.microsoft.com/office/drawing/2014/main" id="{EBDA8CCF-CB0C-BA45-8FC4-6297C0E0A914}"/>
              </a:ext>
            </a:extLst>
          </p:cNvPr>
          <p:cNvSpPr>
            <a:spLocks noGrp="1"/>
          </p:cNvSpPr>
          <p:nvPr>
            <p:ph type="body" sz="quarter" idx="15" hasCustomPrompt="1"/>
          </p:nvPr>
        </p:nvSpPr>
        <p:spPr>
          <a:xfrm>
            <a:off x="449199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4" name="Text Placeholder 11">
            <a:extLst>
              <a:ext uri="{FF2B5EF4-FFF2-40B4-BE49-F238E27FC236}">
                <a16:creationId xmlns:a16="http://schemas.microsoft.com/office/drawing/2014/main" id="{BA7599CD-99BD-894F-B372-42E0EEA2CEA1}"/>
              </a:ext>
            </a:extLst>
          </p:cNvPr>
          <p:cNvSpPr>
            <a:spLocks noGrp="1"/>
          </p:cNvSpPr>
          <p:nvPr>
            <p:ph type="body" sz="quarter" idx="16" hasCustomPrompt="1"/>
          </p:nvPr>
        </p:nvSpPr>
        <p:spPr>
          <a:xfrm>
            <a:off x="8343900"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4FDCCCC4-4E98-AF48-BBF9-0C662158A29D}"/>
              </a:ext>
            </a:extLst>
          </p:cNvPr>
          <p:cNvSpPr>
            <a:spLocks noGrp="1"/>
          </p:cNvSpPr>
          <p:nvPr>
            <p:ph type="body" sz="quarter" idx="14" hasCustomPrompt="1"/>
          </p:nvPr>
        </p:nvSpPr>
        <p:spPr>
          <a:xfrm>
            <a:off x="639762" y="5158431"/>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5" name="Title 4">
            <a:extLst>
              <a:ext uri="{FF2B5EF4-FFF2-40B4-BE49-F238E27FC236}">
                <a16:creationId xmlns:a16="http://schemas.microsoft.com/office/drawing/2014/main" id="{0182F045-38A8-AF47-A713-4B59F2866823}"/>
              </a:ext>
            </a:extLst>
          </p:cNvPr>
          <p:cNvSpPr>
            <a:spLocks noGrp="1"/>
          </p:cNvSpPr>
          <p:nvPr>
            <p:ph type="title"/>
          </p:nvPr>
        </p:nvSpPr>
        <p:spPr/>
        <p:txBody>
          <a:bodyPr/>
          <a:lstStyle/>
          <a:p>
            <a:r>
              <a:rPr lang="en-US"/>
              <a:t>Click to edit Master title style</a:t>
            </a:r>
            <a:endParaRPr lang="en-US" dirty="0"/>
          </a:p>
        </p:txBody>
      </p:sp>
      <p:sp>
        <p:nvSpPr>
          <p:cNvPr id="15" name="Text Placeholder 11">
            <a:extLst>
              <a:ext uri="{FF2B5EF4-FFF2-40B4-BE49-F238E27FC236}">
                <a16:creationId xmlns:a16="http://schemas.microsoft.com/office/drawing/2014/main" id="{48BDEB4C-56D6-2044-957E-BC1323994ACD}"/>
              </a:ext>
            </a:extLst>
          </p:cNvPr>
          <p:cNvSpPr>
            <a:spLocks noGrp="1"/>
          </p:cNvSpPr>
          <p:nvPr>
            <p:ph type="body" sz="quarter" idx="17"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438188A1-BE1F-C149-9AF3-45615472F9AB}"/>
              </a:ext>
            </a:extLst>
          </p:cNvPr>
          <p:cNvSpPr>
            <a:spLocks noGrp="1"/>
          </p:cNvSpPr>
          <p:nvPr>
            <p:ph type="ftr" sz="quarter" idx="18"/>
          </p:nvPr>
        </p:nvSpPr>
        <p:spPr/>
        <p:txBody>
          <a:bodyPr/>
          <a:lstStyle/>
          <a:p>
            <a:endParaRPr lang="en-US" dirty="0"/>
          </a:p>
        </p:txBody>
      </p:sp>
    </p:spTree>
    <p:extLst>
      <p:ext uri="{BB962C8B-B14F-4D97-AF65-F5344CB8AC3E}">
        <p14:creationId xmlns:p14="http://schemas.microsoft.com/office/powerpoint/2010/main" val="2135120139"/>
      </p:ext>
    </p:extLst>
  </p:cSld>
  <p:clrMapOvr>
    <a:masterClrMapping/>
  </p:clrMapOvr>
  <p:extLst>
    <p:ext uri="{DCECCB84-F9BA-43D5-87BE-67443E8EF086}">
      <p15:sldGuideLst xmlns:p15="http://schemas.microsoft.com/office/powerpoint/2012/main">
        <p15:guide id="1" orient="horz" pos="1397">
          <p15:clr>
            <a:srgbClr val="FBAE40"/>
          </p15:clr>
        </p15:guide>
        <p15:guide id="3" pos="2421">
          <p15:clr>
            <a:srgbClr val="FBAE40"/>
          </p15:clr>
        </p15:guide>
        <p15:guide id="4" pos="4849">
          <p15:clr>
            <a:srgbClr val="FBAE40"/>
          </p15:clr>
        </p15:guide>
        <p15:guide id="6" orient="horz" pos="3086">
          <p15:clr>
            <a:srgbClr val="FBAE40"/>
          </p15:clr>
        </p15:guide>
        <p15:guide id="7" orient="horz" pos="3246">
          <p15:clr>
            <a:srgbClr val="FBAE40"/>
          </p15:clr>
        </p15:guide>
        <p15:guide id="10" pos="5250">
          <p15:clr>
            <a:srgbClr val="FBAE40"/>
          </p15:clr>
        </p15:guide>
        <p15:guide id="11" pos="28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 two charts">
    <p:spTree>
      <p:nvGrpSpPr>
        <p:cNvPr id="1" name=""/>
        <p:cNvGrpSpPr/>
        <p:nvPr/>
      </p:nvGrpSpPr>
      <p:grpSpPr>
        <a:xfrm>
          <a:off x="0" y="0"/>
          <a:ext cx="0" cy="0"/>
          <a:chOff x="0" y="0"/>
          <a:chExt cx="0" cy="0"/>
        </a:xfrm>
      </p:grpSpPr>
      <p:sp>
        <p:nvSpPr>
          <p:cNvPr id="6" name="Content Placeholder 3">
            <a:extLst>
              <a:ext uri="{FF2B5EF4-FFF2-40B4-BE49-F238E27FC236}">
                <a16:creationId xmlns:a16="http://schemas.microsoft.com/office/drawing/2014/main" id="{CB66F7F6-8B6A-B445-A778-7A10C4FCF713}"/>
              </a:ext>
            </a:extLst>
          </p:cNvPr>
          <p:cNvSpPr>
            <a:spLocks noGrp="1"/>
          </p:cNvSpPr>
          <p:nvPr>
            <p:ph sz="half" idx="2" hasCustomPrompt="1"/>
          </p:nvPr>
        </p:nvSpPr>
        <p:spPr>
          <a:xfrm>
            <a:off x="4491989"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8" name="Content Placeholder 3">
            <a:extLst>
              <a:ext uri="{FF2B5EF4-FFF2-40B4-BE49-F238E27FC236}">
                <a16:creationId xmlns:a16="http://schemas.microsoft.com/office/drawing/2014/main" id="{C6C0EC67-5E7D-4248-962B-AE294DEFEA5C}"/>
              </a:ext>
            </a:extLst>
          </p:cNvPr>
          <p:cNvSpPr>
            <a:spLocks noGrp="1"/>
          </p:cNvSpPr>
          <p:nvPr>
            <p:ph sz="half" idx="10" hasCustomPrompt="1"/>
          </p:nvPr>
        </p:nvSpPr>
        <p:spPr>
          <a:xfrm>
            <a:off x="8343900" y="2227342"/>
            <a:ext cx="3200400" cy="2670961"/>
          </a:xfrm>
        </p:spPr>
        <p:txBody>
          <a:bodyPr/>
          <a:lstStyle>
            <a:lvl1pPr>
              <a:defRPr sz="1800"/>
            </a:lvl1pPr>
            <a:lvl2pPr>
              <a:defRPr sz="1800"/>
            </a:lvl2pPr>
            <a:lvl3pPr>
              <a:defRPr sz="1800"/>
            </a:lvl3pPr>
            <a:lvl4pPr>
              <a:defRPr sz="1800"/>
            </a:lvl4pPr>
            <a:lvl5pPr>
              <a:defRPr sz="1800"/>
            </a:lvl5pPr>
          </a:lstStyle>
          <a:p>
            <a:pPr lvl="0"/>
            <a:r>
              <a:rPr lang="en-US" dirty="0"/>
              <a:t>Table or chart placeholder</a:t>
            </a:r>
          </a:p>
        </p:txBody>
      </p:sp>
      <p:sp>
        <p:nvSpPr>
          <p:cNvPr id="9" name="Text Placeholder 2">
            <a:extLst>
              <a:ext uri="{FF2B5EF4-FFF2-40B4-BE49-F238E27FC236}">
                <a16:creationId xmlns:a16="http://schemas.microsoft.com/office/drawing/2014/main" id="{CEF9940F-D9D9-B343-B51A-10E10791BBBA}"/>
              </a:ext>
            </a:extLst>
          </p:cNvPr>
          <p:cNvSpPr>
            <a:spLocks noGrp="1"/>
          </p:cNvSpPr>
          <p:nvPr>
            <p:ph type="body" idx="12" hasCustomPrompt="1"/>
          </p:nvPr>
        </p:nvSpPr>
        <p:spPr>
          <a:xfrm>
            <a:off x="4491989"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0" name="Text Placeholder 2">
            <a:extLst>
              <a:ext uri="{FF2B5EF4-FFF2-40B4-BE49-F238E27FC236}">
                <a16:creationId xmlns:a16="http://schemas.microsoft.com/office/drawing/2014/main" id="{8F6B0467-EE62-FA42-87FD-561619A6F8F5}"/>
              </a:ext>
            </a:extLst>
          </p:cNvPr>
          <p:cNvSpPr>
            <a:spLocks noGrp="1"/>
          </p:cNvSpPr>
          <p:nvPr>
            <p:ph type="body" idx="13" hasCustomPrompt="1"/>
          </p:nvPr>
        </p:nvSpPr>
        <p:spPr>
          <a:xfrm>
            <a:off x="8343900" y="1719072"/>
            <a:ext cx="3200400" cy="273193"/>
          </a:xfrm>
        </p:spPr>
        <p:txBody>
          <a:bodyPr anchor="b"/>
          <a:lstStyle>
            <a:lvl1pPr marL="0" indent="0">
              <a:buNone/>
              <a:defRPr sz="1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chart title</a:t>
            </a:r>
          </a:p>
        </p:txBody>
      </p:sp>
      <p:sp>
        <p:nvSpPr>
          <p:cNvPr id="11" name="Text Placeholder 11">
            <a:extLst>
              <a:ext uri="{FF2B5EF4-FFF2-40B4-BE49-F238E27FC236}">
                <a16:creationId xmlns:a16="http://schemas.microsoft.com/office/drawing/2014/main" id="{9FF451F5-7748-C949-A955-B66D566CC117}"/>
              </a:ext>
            </a:extLst>
          </p:cNvPr>
          <p:cNvSpPr>
            <a:spLocks noGrp="1"/>
          </p:cNvSpPr>
          <p:nvPr>
            <p:ph type="body" sz="quarter" idx="15" hasCustomPrompt="1"/>
          </p:nvPr>
        </p:nvSpPr>
        <p:spPr>
          <a:xfrm>
            <a:off x="4491989"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12" name="Text Placeholder 11">
            <a:extLst>
              <a:ext uri="{FF2B5EF4-FFF2-40B4-BE49-F238E27FC236}">
                <a16:creationId xmlns:a16="http://schemas.microsoft.com/office/drawing/2014/main" id="{E6F2712F-0BAD-3D43-AA96-DAC8654C441C}"/>
              </a:ext>
            </a:extLst>
          </p:cNvPr>
          <p:cNvSpPr>
            <a:spLocks noGrp="1"/>
          </p:cNvSpPr>
          <p:nvPr>
            <p:ph type="body" sz="quarter" idx="16" hasCustomPrompt="1"/>
          </p:nvPr>
        </p:nvSpPr>
        <p:spPr>
          <a:xfrm>
            <a:off x="8343900" y="5158432"/>
            <a:ext cx="3200400" cy="586732"/>
          </a:xfrm>
        </p:spPr>
        <p:txBody>
          <a:bodyPr/>
          <a:lstStyle>
            <a:lvl1pPr>
              <a:defRPr sz="1600">
                <a:solidFill>
                  <a:schemeClr val="tx1"/>
                </a:solidFill>
              </a:defRPr>
            </a:lvl1pPr>
            <a:lvl2pPr marL="4763" indent="0">
              <a:buNone/>
              <a:defRPr sz="1600"/>
            </a:lvl2pPr>
            <a:lvl3pPr>
              <a:defRPr sz="1600"/>
            </a:lvl3pPr>
            <a:lvl4pPr>
              <a:defRPr sz="1600"/>
            </a:lvl4pPr>
            <a:lvl5pPr>
              <a:defRPr sz="1600"/>
            </a:lvl5pPr>
          </a:lstStyle>
          <a:p>
            <a:pPr lvl="0"/>
            <a:r>
              <a:rPr lang="en-US" dirty="0"/>
              <a:t>Body copy. Keep the messaging clear, concise and to the point.</a:t>
            </a:r>
          </a:p>
        </p:txBody>
      </p:sp>
      <p:sp>
        <p:nvSpPr>
          <p:cNvPr id="7" name="Title 6">
            <a:extLst>
              <a:ext uri="{FF2B5EF4-FFF2-40B4-BE49-F238E27FC236}">
                <a16:creationId xmlns:a16="http://schemas.microsoft.com/office/drawing/2014/main" id="{707704E5-505F-E644-8B15-34742134EA48}"/>
              </a:ext>
            </a:extLst>
          </p:cNvPr>
          <p:cNvSpPr>
            <a:spLocks noGrp="1"/>
          </p:cNvSpPr>
          <p:nvPr>
            <p:ph type="title"/>
          </p:nvPr>
        </p:nvSpPr>
        <p:spPr/>
        <p:txBody>
          <a:bodyPr/>
          <a:lstStyle/>
          <a:p>
            <a:r>
              <a:rPr lang="en-US"/>
              <a:t>Click to edit Master title style</a:t>
            </a:r>
          </a:p>
        </p:txBody>
      </p:sp>
      <p:sp>
        <p:nvSpPr>
          <p:cNvPr id="13" name="Text Placeholder 11">
            <a:extLst>
              <a:ext uri="{FF2B5EF4-FFF2-40B4-BE49-F238E27FC236}">
                <a16:creationId xmlns:a16="http://schemas.microsoft.com/office/drawing/2014/main" id="{739B3E2D-28D6-FC4F-A2A2-C7D08171629E}"/>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2" name="Footer Placeholder 1">
            <a:extLst>
              <a:ext uri="{FF2B5EF4-FFF2-40B4-BE49-F238E27FC236}">
                <a16:creationId xmlns:a16="http://schemas.microsoft.com/office/drawing/2014/main" id="{836F5F35-DBF5-C84A-BD5D-8F32E68A84A6}"/>
              </a:ext>
            </a:extLst>
          </p:cNvPr>
          <p:cNvSpPr>
            <a:spLocks noGrp="1"/>
          </p:cNvSpPr>
          <p:nvPr>
            <p:ph type="ftr" sz="quarter" idx="17"/>
          </p:nvPr>
        </p:nvSpPr>
        <p:spPr/>
        <p:txBody>
          <a:bodyPr/>
          <a:lstStyle/>
          <a:p>
            <a:endParaRPr lang="en-US" dirty="0"/>
          </a:p>
        </p:txBody>
      </p:sp>
      <p:sp>
        <p:nvSpPr>
          <p:cNvPr id="5" name="Content Placeholder 4">
            <a:extLst>
              <a:ext uri="{FF2B5EF4-FFF2-40B4-BE49-F238E27FC236}">
                <a16:creationId xmlns:a16="http://schemas.microsoft.com/office/drawing/2014/main" id="{CF50F76B-FA29-B84B-8387-E972C0238586}"/>
              </a:ext>
            </a:extLst>
          </p:cNvPr>
          <p:cNvSpPr>
            <a:spLocks noGrp="1"/>
          </p:cNvSpPr>
          <p:nvPr>
            <p:ph sz="quarter" idx="18"/>
          </p:nvPr>
        </p:nvSpPr>
        <p:spPr>
          <a:xfrm>
            <a:off x="647700" y="1729029"/>
            <a:ext cx="3195638" cy="40161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1762731"/>
      </p:ext>
    </p:extLst>
  </p:cSld>
  <p:clrMapOvr>
    <a:masterClrMapping/>
  </p:clrMapOvr>
  <p:extLst>
    <p:ext uri="{DCECCB84-F9BA-43D5-87BE-67443E8EF086}">
      <p15:sldGuideLst xmlns:p15="http://schemas.microsoft.com/office/powerpoint/2012/main">
        <p15:guide id="4" pos="2421">
          <p15:clr>
            <a:srgbClr val="FBAE40"/>
          </p15:clr>
        </p15:guide>
        <p15:guide id="5" pos="2826">
          <p15:clr>
            <a:srgbClr val="FBAE40"/>
          </p15:clr>
        </p15:guide>
        <p15:guide id="6" pos="4849">
          <p15:clr>
            <a:srgbClr val="FBAE40"/>
          </p15:clr>
        </p15:guide>
        <p15:guide id="8" pos="525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78A-4E91-7243-A687-476C0D745A32}"/>
              </a:ext>
            </a:extLst>
          </p:cNvPr>
          <p:cNvSpPr>
            <a:spLocks noGrp="1"/>
          </p:cNvSpPr>
          <p:nvPr>
            <p:ph type="title" hasCustomPrompt="1"/>
          </p:nvPr>
        </p:nvSpPr>
        <p:spPr/>
        <p:txBody>
          <a:bodyPr/>
          <a:lstStyle/>
          <a:p>
            <a:r>
              <a:rPr lang="en-US"/>
              <a:t>Click to edit table title</a:t>
            </a:r>
            <a:endParaRPr lang="en-US" dirty="0"/>
          </a:p>
        </p:txBody>
      </p:sp>
      <p:sp>
        <p:nvSpPr>
          <p:cNvPr id="4" name="Table Placeholder 3">
            <a:extLst>
              <a:ext uri="{FF2B5EF4-FFF2-40B4-BE49-F238E27FC236}">
                <a16:creationId xmlns:a16="http://schemas.microsoft.com/office/drawing/2014/main" id="{8DD65DAE-F216-2E49-ACAE-54335084F531}"/>
              </a:ext>
            </a:extLst>
          </p:cNvPr>
          <p:cNvSpPr>
            <a:spLocks noGrp="1"/>
          </p:cNvSpPr>
          <p:nvPr>
            <p:ph type="tbl" sz="quarter" idx="10"/>
          </p:nvPr>
        </p:nvSpPr>
        <p:spPr>
          <a:xfrm>
            <a:off x="640080" y="1719072"/>
            <a:ext cx="10902950" cy="4026091"/>
          </a:xfrm>
        </p:spPr>
        <p:txBody>
          <a:bodyPr/>
          <a:lstStyle/>
          <a:p>
            <a:r>
              <a:rPr lang="en-US" dirty="0"/>
              <a:t>Click icon to add table</a:t>
            </a:r>
          </a:p>
        </p:txBody>
      </p:sp>
      <p:sp>
        <p:nvSpPr>
          <p:cNvPr id="5" name="Text Placeholder 11">
            <a:extLst>
              <a:ext uri="{FF2B5EF4-FFF2-40B4-BE49-F238E27FC236}">
                <a16:creationId xmlns:a16="http://schemas.microsoft.com/office/drawing/2014/main" id="{47BB281B-EE6E-F544-82BA-54DA61494E19}"/>
              </a:ext>
            </a:extLst>
          </p:cNvPr>
          <p:cNvSpPr>
            <a:spLocks noGrp="1"/>
          </p:cNvSpPr>
          <p:nvPr>
            <p:ph type="body" sz="quarter" idx="14" hasCustomPrompt="1"/>
          </p:nvPr>
        </p:nvSpPr>
        <p:spPr>
          <a:xfrm>
            <a:off x="639759" y="5838568"/>
            <a:ext cx="7058029" cy="274981"/>
          </a:xfrm>
        </p:spPr>
        <p:txBody>
          <a:bodyPr anchor="b"/>
          <a:lstStyle>
            <a:lvl1pPr>
              <a:defRPr sz="800">
                <a:solidFill>
                  <a:schemeClr val="tx1"/>
                </a:solidFill>
              </a:defRPr>
            </a:lvl1pPr>
            <a:lvl2pPr marL="4763" indent="0">
              <a:buNone/>
              <a:defRPr sz="1600"/>
            </a:lvl2pPr>
            <a:lvl3pPr>
              <a:defRPr sz="1600"/>
            </a:lvl3pPr>
            <a:lvl4pPr>
              <a:defRPr sz="1600"/>
            </a:lvl4pPr>
            <a:lvl5pPr>
              <a:defRPr sz="1600"/>
            </a:lvl5pPr>
          </a:lstStyle>
          <a:p>
            <a:pPr lvl="0"/>
            <a:r>
              <a:rPr lang="en-US" dirty="0"/>
              <a:t>Click to add a footnote for this page or delete placeholder if not in use</a:t>
            </a:r>
          </a:p>
        </p:txBody>
      </p:sp>
      <p:sp>
        <p:nvSpPr>
          <p:cNvPr id="3" name="Footer Placeholder 2">
            <a:extLst>
              <a:ext uri="{FF2B5EF4-FFF2-40B4-BE49-F238E27FC236}">
                <a16:creationId xmlns:a16="http://schemas.microsoft.com/office/drawing/2014/main" id="{0329D87B-3C1F-B940-B037-28498C722E9E}"/>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52145428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5.xml"/><Relationship Id="rId3" Type="http://schemas.openxmlformats.org/officeDocument/2006/relationships/slideLayout" Target="../slideLayouts/slideLayout18.xml"/><Relationship Id="rId21" Type="http://schemas.openxmlformats.org/officeDocument/2006/relationships/image" Target="../media/image1.emf"/><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oleObject" Target="../embeddings/oleObject1.bin"/><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image" Target="../media/image3.svg"/><Relationship Id="rId10" Type="http://schemas.openxmlformats.org/officeDocument/2006/relationships/slideLayout" Target="../slideLayouts/slideLayout25.xml"/><Relationship Id="rId19" Type="http://schemas.openxmlformats.org/officeDocument/2006/relationships/tags" Target="../tags/tag6.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7"/>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530" imgH="531" progId="TCLayout.ActiveDocument.1">
                  <p:embed/>
                </p:oleObj>
              </mc:Choice>
              <mc:Fallback>
                <p:oleObj name="think-cell Slide" r:id="rId19"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endParaRPr lang="en-US" dirty="0"/>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676976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DEEDC80-A6AE-4D71-8BED-4E85BC9C5D6B}"/>
              </a:ext>
            </a:extLst>
          </p:cNvPr>
          <p:cNvGraphicFramePr>
            <a:graphicFrameLocks noChangeAspect="1"/>
          </p:cNvGraphicFramePr>
          <p:nvPr>
            <p:custDataLst>
              <p:tags r:id="rId18"/>
            </p:custDataLst>
            <p:extLst>
              <p:ext uri="{D42A27DB-BD31-4B8C-83A1-F6EECF244321}">
                <p14:modId xmlns:p14="http://schemas.microsoft.com/office/powerpoint/2010/main" val="228120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530" imgH="531" progId="TCLayout.ActiveDocument.1">
                  <p:embed/>
                </p:oleObj>
              </mc:Choice>
              <mc:Fallback>
                <p:oleObj name="think-cell Slide" r:id="rId20" imgW="530" imgH="531" progId="TCLayout.ActiveDocument.1">
                  <p:embed/>
                  <p:pic>
                    <p:nvPicPr>
                      <p:cNvPr id="8" name="Object 7" hidden="1">
                        <a:extLst>
                          <a:ext uri="{FF2B5EF4-FFF2-40B4-BE49-F238E27FC236}">
                            <a16:creationId xmlns:a16="http://schemas.microsoft.com/office/drawing/2014/main" id="{CDEEDC80-A6AE-4D71-8BED-4E85BC9C5D6B}"/>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8D99B60-9158-488E-8BCC-87D5B5BCDFBF}"/>
              </a:ext>
            </a:extLst>
          </p:cNvPr>
          <p:cNvSpPr/>
          <p:nvPr>
            <p:custDataLst>
              <p:tags r:id="rId19"/>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dirty="0">
              <a:latin typeface="Georgia" panose="02040502050405020303" pitchFamily="18" charset="0"/>
              <a:ea typeface="+mj-ea"/>
              <a:cs typeface="+mj-cs"/>
              <a:sym typeface="Georgia" panose="02040502050405020303" pitchFamily="18" charset="0"/>
            </a:endParaRPr>
          </a:p>
        </p:txBody>
      </p:sp>
      <p:sp>
        <p:nvSpPr>
          <p:cNvPr id="4" name="Footer Placeholder 3">
            <a:extLst>
              <a:ext uri="{FF2B5EF4-FFF2-40B4-BE49-F238E27FC236}">
                <a16:creationId xmlns:a16="http://schemas.microsoft.com/office/drawing/2014/main" id="{FB8B7701-A632-3D47-AED3-D4B4366A6C1A}"/>
              </a:ext>
            </a:extLst>
          </p:cNvPr>
          <p:cNvSpPr>
            <a:spLocks noGrp="1"/>
          </p:cNvSpPr>
          <p:nvPr>
            <p:ph type="ftr" sz="quarter" idx="3"/>
          </p:nvPr>
        </p:nvSpPr>
        <p:spPr>
          <a:xfrm>
            <a:off x="3336324" y="6362188"/>
            <a:ext cx="7707596" cy="153888"/>
          </a:xfrm>
          <a:prstGeom prst="rect">
            <a:avLst/>
          </a:prstGeom>
          <a:noFill/>
        </p:spPr>
        <p:txBody>
          <a:bodyPr vert="horz" wrap="square" lIns="0" tIns="0" rIns="0" bIns="0" rtlCol="0" anchor="b" anchorCtr="0">
            <a:spAutoFit/>
          </a:bodyPr>
          <a:lstStyle>
            <a:lvl1pPr algn="r">
              <a:defRPr lang="en-US" sz="1000">
                <a:solidFill>
                  <a:schemeClr val="tx1"/>
                </a:solidFill>
              </a:defRPr>
            </a:lvl1pPr>
          </a:lstStyle>
          <a:p>
            <a:r>
              <a:rPr lang="en-US" dirty="0"/>
              <a:t>Mass General Brigham Office of Continuing Professional Development   |   Confidential—do not copy or distribute</a:t>
            </a:r>
          </a:p>
        </p:txBody>
      </p:sp>
      <p:sp>
        <p:nvSpPr>
          <p:cNvPr id="2" name="Title Placeholder 1">
            <a:extLst>
              <a:ext uri="{FF2B5EF4-FFF2-40B4-BE49-F238E27FC236}">
                <a16:creationId xmlns:a16="http://schemas.microsoft.com/office/drawing/2014/main" id="{37BB7F75-52C6-40D5-8388-347CF6B3BAF8}"/>
              </a:ext>
            </a:extLst>
          </p:cNvPr>
          <p:cNvSpPr>
            <a:spLocks noGrp="1"/>
          </p:cNvSpPr>
          <p:nvPr>
            <p:ph type="title"/>
          </p:nvPr>
        </p:nvSpPr>
        <p:spPr>
          <a:xfrm>
            <a:off x="641350" y="523875"/>
            <a:ext cx="10902950" cy="956516"/>
          </a:xfrm>
          <a:prstGeom prst="rect">
            <a:avLst/>
          </a:prstGeom>
        </p:spPr>
        <p:txBody>
          <a:bodyPr vert="horz" lIns="0" tIns="0" rIns="0" bIns="0" rtlCol="0" anchor="t">
            <a:noAutofit/>
          </a:bodyPr>
          <a:lstStyle/>
          <a:p>
            <a:r>
              <a:rPr lang="en-US" dirty="0"/>
              <a:t>Click to edit title</a:t>
            </a:r>
          </a:p>
        </p:txBody>
      </p:sp>
      <p:sp>
        <p:nvSpPr>
          <p:cNvPr id="3" name="Text Placeholder 2">
            <a:extLst>
              <a:ext uri="{FF2B5EF4-FFF2-40B4-BE49-F238E27FC236}">
                <a16:creationId xmlns:a16="http://schemas.microsoft.com/office/drawing/2014/main" id="{C5809464-EA83-4E37-8A02-61A16616FE31}"/>
              </a:ext>
            </a:extLst>
          </p:cNvPr>
          <p:cNvSpPr>
            <a:spLocks noGrp="1"/>
          </p:cNvSpPr>
          <p:nvPr>
            <p:ph type="body" idx="1"/>
          </p:nvPr>
        </p:nvSpPr>
        <p:spPr>
          <a:xfrm>
            <a:off x="641350" y="1719072"/>
            <a:ext cx="10902950" cy="4023360"/>
          </a:xfrm>
          <a:prstGeom prst="rect">
            <a:avLst/>
          </a:prstGeom>
        </p:spPr>
        <p:txBody>
          <a:bodyPr vert="horz" lIns="0" tIns="0" rIns="0" bIns="0" rtlCol="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A80DC250-A7AB-924E-9520-907FE62E8E91}"/>
              </a:ext>
            </a:extLst>
          </p:cNvPr>
          <p:cNvSpPr txBox="1"/>
          <p:nvPr/>
        </p:nvSpPr>
        <p:spPr>
          <a:xfrm>
            <a:off x="11200986" y="6362188"/>
            <a:ext cx="350934" cy="153888"/>
          </a:xfrm>
          <a:prstGeom prst="rect">
            <a:avLst/>
          </a:prstGeom>
          <a:noFill/>
        </p:spPr>
        <p:txBody>
          <a:bodyPr wrap="square" lIns="0" tIns="0" rIns="0" bIns="0" rtlCol="0">
            <a:spAutoFit/>
          </a:bodyPr>
          <a:lstStyle/>
          <a:p>
            <a:pPr algn="r"/>
            <a:fld id="{A9D3C46F-8465-6948-8418-CACF6F0DE93E}" type="slidenum">
              <a:rPr lang="en-US" sz="1000" smtClean="0">
                <a:solidFill>
                  <a:schemeClr val="tx1"/>
                </a:solidFill>
              </a:rPr>
              <a:pPr algn="r"/>
              <a:t>‹#›</a:t>
            </a:fld>
            <a:endParaRPr lang="en-US" sz="1000" dirty="0">
              <a:solidFill>
                <a:schemeClr val="tx1"/>
              </a:solidFill>
            </a:endParaRPr>
          </a:p>
        </p:txBody>
      </p:sp>
      <p:pic>
        <p:nvPicPr>
          <p:cNvPr id="42" name="Graphic 41">
            <a:extLst>
              <a:ext uri="{FF2B5EF4-FFF2-40B4-BE49-F238E27FC236}">
                <a16:creationId xmlns:a16="http://schemas.microsoft.com/office/drawing/2014/main" id="{D40E65D4-0B0A-FF40-8007-5D9E4DC5D06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r="89889"/>
          <a:stretch>
            <a:fillRect/>
          </a:stretch>
        </p:blipFill>
        <p:spPr>
          <a:xfrm>
            <a:off x="640081" y="6246684"/>
            <a:ext cx="251703" cy="345186"/>
          </a:xfrm>
          <a:custGeom>
            <a:avLst/>
            <a:gdLst>
              <a:gd name="connsiteX0" fmla="*/ 0 w 251703"/>
              <a:gd name="connsiteY0" fmla="*/ 0 h 345186"/>
              <a:gd name="connsiteX1" fmla="*/ 251703 w 251703"/>
              <a:gd name="connsiteY1" fmla="*/ 0 h 345186"/>
              <a:gd name="connsiteX2" fmla="*/ 251703 w 251703"/>
              <a:gd name="connsiteY2" fmla="*/ 345186 h 345186"/>
              <a:gd name="connsiteX3" fmla="*/ 0 w 251703"/>
              <a:gd name="connsiteY3" fmla="*/ 345186 h 345186"/>
            </a:gdLst>
            <a:ahLst/>
            <a:cxnLst>
              <a:cxn ang="0">
                <a:pos x="connsiteX0" y="connsiteY0"/>
              </a:cxn>
              <a:cxn ang="0">
                <a:pos x="connsiteX1" y="connsiteY1"/>
              </a:cxn>
              <a:cxn ang="0">
                <a:pos x="connsiteX2" y="connsiteY2"/>
              </a:cxn>
              <a:cxn ang="0">
                <a:pos x="connsiteX3" y="connsiteY3"/>
              </a:cxn>
            </a:cxnLst>
            <a:rect l="l" t="t" r="r" b="b"/>
            <a:pathLst>
              <a:path w="251703" h="345186">
                <a:moveTo>
                  <a:pt x="0" y="0"/>
                </a:moveTo>
                <a:lnTo>
                  <a:pt x="251703" y="0"/>
                </a:lnTo>
                <a:lnTo>
                  <a:pt x="251703" y="345186"/>
                </a:lnTo>
                <a:lnTo>
                  <a:pt x="0" y="345186"/>
                </a:lnTo>
                <a:close/>
              </a:path>
            </a:pathLst>
          </a:custGeom>
        </p:spPr>
      </p:pic>
    </p:spTree>
    <p:extLst>
      <p:ext uri="{BB962C8B-B14F-4D97-AF65-F5344CB8AC3E}">
        <p14:creationId xmlns:p14="http://schemas.microsoft.com/office/powerpoint/2010/main" val="174475295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Lst>
  <p:hf sldNum="0" hdr="0" dt="0"/>
  <p:txStyles>
    <p:title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7">
          <p15:clr>
            <a:srgbClr val="F26B43"/>
          </p15:clr>
        </p15:guide>
        <p15:guide id="2" pos="401">
          <p15:clr>
            <a:srgbClr val="F26B43"/>
          </p15:clr>
        </p15:guide>
        <p15:guide id="3" pos="7274">
          <p15:clr>
            <a:srgbClr val="F26B43"/>
          </p15:clr>
        </p15:guide>
        <p15:guide id="4" orient="horz" pos="938">
          <p15:clr>
            <a:srgbClr val="F26B43"/>
          </p15:clr>
        </p15:guide>
        <p15:guide id="5" orient="horz" pos="1082">
          <p15:clr>
            <a:srgbClr val="F26B43"/>
          </p15:clr>
        </p15:guide>
        <p15:guide id="6" orient="horz" pos="3619">
          <p15:clr>
            <a:srgbClr val="F26B43"/>
          </p15:clr>
        </p15:guide>
        <p15:guide id="7" orient="horz" pos="4084">
          <p15:clr>
            <a:srgbClr val="F26B43"/>
          </p15:clr>
        </p15:guide>
        <p15:guide id="8" orient="horz" pos="385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hyperlink" Target="mailto:mgbcpd@mgb.org" TargetMode="Externa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7.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pd.partners.org/series-coordinators/content/2021-2022-hospital-series-workflows-and-videos" TargetMode="Externa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hyperlink" Target="https://cpd.partners.org/series-coordinators/content/2021-2022-hospital-series-workflows-and-videos"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Layout" Target="../slideLayouts/slideLayout19.xml"/><Relationship Id="rId7" Type="http://schemas.openxmlformats.org/officeDocument/2006/relationships/image" Target="../media/image21.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mgbcpd@mgb.org" TargetMode="External"/><Relationship Id="rId5" Type="http://schemas.openxmlformats.org/officeDocument/2006/relationships/image" Target="../media/image6.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3.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5.xml"/><Relationship Id="rId7" Type="http://schemas.openxmlformats.org/officeDocument/2006/relationships/image" Target="../media/image2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24.emf"/><Relationship Id="rId5" Type="http://schemas.openxmlformats.org/officeDocument/2006/relationships/oleObject" Target="../embeddings/oleObject7.bin"/><Relationship Id="rId4" Type="http://schemas.openxmlformats.org/officeDocument/2006/relationships/notesSlide" Target="../notesSlides/notesSlide20.xml"/><Relationship Id="rId9"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8.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linkedin.com/showcase/mass-general-brigham-office-of-continuing-professional-development"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hyperlink" Target="https://partners.zoom.us/j/85164198890" TargetMode="Externa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hyperlink" Target="mailto:mgbCPD@mgb.org" TargetMode="External"/><Relationship Id="rId5" Type="http://schemas.openxmlformats.org/officeDocument/2006/relationships/image" Target="../media/image8.emf"/><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hyperlink" Target="https://partners.zoom.us/meeting/register/UafrqmXtQsSg-O35pzJ8Ug" TargetMode="External"/><Relationship Id="rId3" Type="http://schemas.openxmlformats.org/officeDocument/2006/relationships/slideLayout" Target="../slideLayouts/slideLayout2.xml"/><Relationship Id="rId7" Type="http://schemas.openxmlformats.org/officeDocument/2006/relationships/hyperlink" Target="https://cpd.partners.org/series-coordinators" TargetMode="Externa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4.xml"/><Relationship Id="rId9" Type="http://schemas.openxmlformats.org/officeDocument/2006/relationships/hyperlink" Target="https://partners.zoom.us/meeting/register/mnvdYavrTxSnXrV7oezPyw"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jp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0.emf"/><Relationship Id="rId5" Type="http://schemas.openxmlformats.org/officeDocument/2006/relationships/oleObject" Target="../embeddings/oleObject5.bin"/><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hyperlink" Target="https://partnershealthcare.sharepoint.com/sites/VitalsSystemwideGrandRounds"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8.emf"/><Relationship Id="rId5" Type="http://schemas.openxmlformats.org/officeDocument/2006/relationships/oleObject" Target="../embeddings/oleObject4.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4.emf"/><Relationship Id="rId5" Type="http://schemas.openxmlformats.org/officeDocument/2006/relationships/oleObject" Target="../embeddings/oleObject6.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D63CF-3DE9-BA47-AD6C-3CA9A50B60E1}"/>
              </a:ext>
            </a:extLst>
          </p:cNvPr>
          <p:cNvSpPr>
            <a:spLocks noGrp="1"/>
          </p:cNvSpPr>
          <p:nvPr>
            <p:ph type="ctrTitle"/>
          </p:nvPr>
        </p:nvSpPr>
        <p:spPr>
          <a:xfrm>
            <a:off x="1433627" y="1748090"/>
            <a:ext cx="9522781" cy="1680909"/>
          </a:xfrm>
        </p:spPr>
        <p:txBody>
          <a:bodyPr/>
          <a:lstStyle/>
          <a:p>
            <a:pPr algn="ctr"/>
            <a:r>
              <a:rPr lang="en-US" dirty="0"/>
              <a:t>In-Hospital Series Annual Training Webinar </a:t>
            </a:r>
          </a:p>
        </p:txBody>
      </p:sp>
      <p:sp>
        <p:nvSpPr>
          <p:cNvPr id="3" name="Subtitle 2">
            <a:extLst>
              <a:ext uri="{FF2B5EF4-FFF2-40B4-BE49-F238E27FC236}">
                <a16:creationId xmlns:a16="http://schemas.microsoft.com/office/drawing/2014/main" id="{E02C1933-575E-314E-A8C0-02AE388116AE}"/>
              </a:ext>
            </a:extLst>
          </p:cNvPr>
          <p:cNvSpPr>
            <a:spLocks noGrp="1"/>
          </p:cNvSpPr>
          <p:nvPr>
            <p:ph type="subTitle" idx="1"/>
          </p:nvPr>
        </p:nvSpPr>
        <p:spPr>
          <a:xfrm>
            <a:off x="1334608" y="5082010"/>
            <a:ext cx="9522781" cy="737220"/>
          </a:xfrm>
        </p:spPr>
        <p:txBody>
          <a:bodyPr/>
          <a:lstStyle/>
          <a:p>
            <a:r>
              <a:rPr lang="en-US" dirty="0"/>
              <a:t>Continuing Professional Development</a:t>
            </a:r>
            <a:br>
              <a:rPr lang="en-US" dirty="0"/>
            </a:br>
            <a:r>
              <a:rPr lang="en-US" dirty="0"/>
              <a:t>April 17, 2025</a:t>
            </a:r>
          </a:p>
        </p:txBody>
      </p:sp>
      <p:sp>
        <p:nvSpPr>
          <p:cNvPr id="8" name="Footer Placeholder 7">
            <a:extLst>
              <a:ext uri="{FF2B5EF4-FFF2-40B4-BE49-F238E27FC236}">
                <a16:creationId xmlns:a16="http://schemas.microsoft.com/office/drawing/2014/main" id="{293F4FD5-6872-FC47-BC1C-159D286BFA45}"/>
              </a:ext>
            </a:extLst>
          </p:cNvPr>
          <p:cNvSpPr>
            <a:spLocks noGrp="1"/>
          </p:cNvSpPr>
          <p:nvPr>
            <p:ph type="ftr" sz="quarter" idx="10"/>
          </p:nvPr>
        </p:nvSpPr>
        <p:spPr/>
        <p:txBody>
          <a:bodyPr/>
          <a:lstStyle/>
          <a:p>
            <a:pPr algn="r"/>
            <a:r>
              <a:rPr lang="en-US" dirty="0"/>
              <a:t>Confidential—do not copy or distribute</a:t>
            </a:r>
          </a:p>
        </p:txBody>
      </p:sp>
      <p:pic>
        <p:nvPicPr>
          <p:cNvPr id="7" name="Picture 6">
            <a:extLst>
              <a:ext uri="{FF2B5EF4-FFF2-40B4-BE49-F238E27FC236}">
                <a16:creationId xmlns:a16="http://schemas.microsoft.com/office/drawing/2014/main" id="{4903C626-3712-45EF-B22B-352AC934D95E}"/>
              </a:ext>
            </a:extLst>
          </p:cNvPr>
          <p:cNvPicPr>
            <a:picLocks noChangeAspect="1"/>
          </p:cNvPicPr>
          <p:nvPr/>
        </p:nvPicPr>
        <p:blipFill>
          <a:blip r:embed="rId3"/>
          <a:stretch>
            <a:fillRect/>
          </a:stretch>
        </p:blipFill>
        <p:spPr>
          <a:xfrm>
            <a:off x="8481548" y="3615676"/>
            <a:ext cx="2937575" cy="2618554"/>
          </a:xfrm>
          <a:prstGeom prst="rect">
            <a:avLst/>
          </a:prstGeom>
          <a:effectLst>
            <a:softEdge rad="63500"/>
          </a:effectLst>
        </p:spPr>
      </p:pic>
    </p:spTree>
    <p:extLst>
      <p:ext uri="{BB962C8B-B14F-4D97-AF65-F5344CB8AC3E}">
        <p14:creationId xmlns:p14="http://schemas.microsoft.com/office/powerpoint/2010/main" val="53307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tar: 5 Points 2">
            <a:extLst>
              <a:ext uri="{FF2B5EF4-FFF2-40B4-BE49-F238E27FC236}">
                <a16:creationId xmlns:a16="http://schemas.microsoft.com/office/drawing/2014/main" id="{CE62FDDE-2C79-50CA-5960-F2AEEACD5745}"/>
              </a:ext>
            </a:extLst>
          </p:cNvPr>
          <p:cNvSpPr/>
          <p:nvPr/>
        </p:nvSpPr>
        <p:spPr>
          <a:xfrm>
            <a:off x="10027278" y="255513"/>
            <a:ext cx="1975800" cy="169164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Process Change</a:t>
            </a:r>
          </a:p>
        </p:txBody>
      </p:sp>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469359"/>
            <a:ext cx="10902950" cy="681747"/>
          </a:xfrm>
        </p:spPr>
        <p:txBody>
          <a:bodyPr/>
          <a:lstStyle/>
          <a:p>
            <a:r>
              <a:rPr lang="en-US" dirty="0"/>
              <a:t>Disclosure and Mitigation Forms</a:t>
            </a:r>
          </a:p>
        </p:txBody>
      </p:sp>
      <p:sp>
        <p:nvSpPr>
          <p:cNvPr id="6" name="TextBox 5">
            <a:extLst>
              <a:ext uri="{FF2B5EF4-FFF2-40B4-BE49-F238E27FC236}">
                <a16:creationId xmlns:a16="http://schemas.microsoft.com/office/drawing/2014/main" id="{5E98774A-D119-404A-80AC-8F6C67BEE523}"/>
              </a:ext>
            </a:extLst>
          </p:cNvPr>
          <p:cNvSpPr txBox="1"/>
          <p:nvPr/>
        </p:nvSpPr>
        <p:spPr>
          <a:xfrm>
            <a:off x="641350" y="1357575"/>
            <a:ext cx="10484141" cy="3170099"/>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Speaker Disclosure/Mitigation Forms</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using the online </a:t>
            </a:r>
            <a:r>
              <a:rPr lang="en-US" sz="2000" dirty="0" err="1">
                <a:latin typeface="Calibri" panose="020F0502020204030204" pitchFamily="34" charset="0"/>
                <a:ea typeface="Calibri" panose="020F0502020204030204" pitchFamily="34" charset="0"/>
                <a:cs typeface="Times New Roman" panose="02020603050405020304" pitchFamily="18" charset="0"/>
              </a:rPr>
              <a:t>MSForms</a:t>
            </a:r>
            <a:r>
              <a:rPr lang="en-US" sz="2000" dirty="0">
                <a:latin typeface="Calibri" panose="020F0502020204030204" pitchFamily="34" charset="0"/>
                <a:ea typeface="Calibri" panose="020F0502020204030204" pitchFamily="34" charset="0"/>
                <a:cs typeface="Times New Roman" panose="02020603050405020304" pitchFamily="18" charset="0"/>
              </a:rPr>
              <a:t> (Microsoft forms)</a:t>
            </a:r>
          </a:p>
          <a:p>
            <a:pPr marL="1257300" lvl="2"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All speaker(s) names should be provided</a:t>
            </a:r>
          </a:p>
          <a:p>
            <a:pPr marL="1714500" lvl="3"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The online disclosure link for your series and planners will be included when the series is built.</a:t>
            </a:r>
          </a:p>
          <a:p>
            <a:pPr marL="1257300" lvl="2"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Upload Mitigation Forms for speakers (not planners)</a:t>
            </a:r>
          </a:p>
          <a:p>
            <a:pPr marL="800100" lvl="1"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If using the pdf disclosure version</a:t>
            </a:r>
          </a:p>
          <a:p>
            <a:pPr marL="1257300" lvl="2"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All speaker(s) disclosures  should be provided</a:t>
            </a:r>
          </a:p>
          <a:p>
            <a:pPr marL="1257300" lvl="2"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Upload the disclosure (mitigation/attestation as needed) for </a:t>
            </a:r>
            <a:r>
              <a:rPr lang="en-US" sz="2000" u="sng" dirty="0">
                <a:latin typeface="Calibri" panose="020F0502020204030204" pitchFamily="34" charset="0"/>
                <a:ea typeface="Calibri" panose="020F0502020204030204" pitchFamily="34" charset="0"/>
                <a:cs typeface="Times New Roman" panose="02020603050405020304" pitchFamily="18" charset="0"/>
              </a:rPr>
              <a:t>all</a:t>
            </a:r>
            <a:r>
              <a:rPr lang="en-US" sz="2000" dirty="0">
                <a:latin typeface="Calibri" panose="020F0502020204030204" pitchFamily="34" charset="0"/>
                <a:ea typeface="Calibri" panose="020F0502020204030204" pitchFamily="34" charset="0"/>
                <a:cs typeface="Times New Roman" panose="02020603050405020304" pitchFamily="18" charset="0"/>
              </a:rPr>
              <a:t> speakers</a:t>
            </a:r>
          </a:p>
          <a:p>
            <a:pPr lvl="1"/>
            <a:endParaRPr lang="en-US" sz="2000" baseline="0" dirty="0">
              <a:solidFill>
                <a:srgbClr val="000000"/>
              </a:solidFill>
            </a:endParaRPr>
          </a:p>
        </p:txBody>
      </p:sp>
      <p:sp>
        <p:nvSpPr>
          <p:cNvPr id="4" name="TextBox 3">
            <a:extLst>
              <a:ext uri="{FF2B5EF4-FFF2-40B4-BE49-F238E27FC236}">
                <a16:creationId xmlns:a16="http://schemas.microsoft.com/office/drawing/2014/main" id="{6BEB7D36-93A4-2611-9D4B-56DDC48A5667}"/>
              </a:ext>
            </a:extLst>
          </p:cNvPr>
          <p:cNvSpPr txBox="1"/>
          <p:nvPr/>
        </p:nvSpPr>
        <p:spPr>
          <a:xfrm>
            <a:off x="883641" y="5930855"/>
            <a:ext cx="10424718" cy="369332"/>
          </a:xfrm>
          <a:prstGeom prst="rect">
            <a:avLst/>
          </a:prstGeom>
          <a:noFill/>
        </p:spPr>
        <p:txBody>
          <a:bodyPr wrap="square" rtlCol="0">
            <a:spAutoFit/>
          </a:bodyPr>
          <a:lstStyle/>
          <a:p>
            <a:pPr algn="ctr"/>
            <a:r>
              <a:rPr lang="en-US" i="1" dirty="0"/>
              <a:t>Please attend the refresher course in May and August for additional training</a:t>
            </a:r>
          </a:p>
        </p:txBody>
      </p:sp>
    </p:spTree>
    <p:extLst>
      <p:ext uri="{BB962C8B-B14F-4D97-AF65-F5344CB8AC3E}">
        <p14:creationId xmlns:p14="http://schemas.microsoft.com/office/powerpoint/2010/main" val="3035383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1350" y="1270000"/>
            <a:ext cx="10630671" cy="4513528"/>
          </a:xfrm>
        </p:spPr>
        <p:txBody>
          <a:bodyPr/>
          <a:lstStyle/>
          <a:p>
            <a:pPr marL="804863" lvl="1" indent="-342900"/>
            <a:r>
              <a:rPr lang="en-US" dirty="0"/>
              <a:t>Risk Management Form</a:t>
            </a:r>
          </a:p>
          <a:p>
            <a:pPr marL="1031875" lvl="2" indent="-342900"/>
            <a:r>
              <a:rPr lang="en-US" dirty="0"/>
              <a:t>A completed form signed by a planner</a:t>
            </a:r>
          </a:p>
          <a:p>
            <a:pPr marL="1031875" lvl="2" indent="-342900"/>
            <a:r>
              <a:rPr lang="en-US" dirty="0"/>
              <a:t>Risk has been an area that is difficult for physicians – please review your session to see if risk can be awarded.</a:t>
            </a:r>
          </a:p>
          <a:p>
            <a:pPr marL="804863" lvl="1" indent="-342900"/>
            <a:r>
              <a:rPr lang="en-US" dirty="0"/>
              <a:t>Attestation Form</a:t>
            </a:r>
          </a:p>
          <a:p>
            <a:pPr marL="1031875" lvl="2" indent="-342900"/>
            <a:r>
              <a:rPr lang="en-US" dirty="0"/>
              <a:t>Signed by the speaker when a planner selects attestation as a mitigation strategy</a:t>
            </a:r>
          </a:p>
          <a:p>
            <a:pPr marL="1031875" lvl="2" indent="-342900"/>
            <a:r>
              <a:rPr lang="en-US" dirty="0"/>
              <a:t>The speaker should complete the form </a:t>
            </a:r>
            <a:r>
              <a:rPr lang="en-US" u="sng" dirty="0"/>
              <a:t>after</a:t>
            </a:r>
            <a:r>
              <a:rPr lang="en-US" dirty="0"/>
              <a:t> the planner completes a mitigation form and selects attestation as a mitigation strategy</a:t>
            </a:r>
          </a:p>
          <a:p>
            <a:pPr marL="1031875" lvl="2" indent="-342900"/>
            <a:r>
              <a:rPr lang="en-US" dirty="0"/>
              <a:t>This mitigation strategy should be used only when the speaker has no slides</a:t>
            </a:r>
          </a:p>
          <a:p>
            <a:pPr marL="804863" lvl="1" indent="-342900"/>
            <a:r>
              <a:rPr lang="en-US" dirty="0">
                <a:effectLst/>
                <a:latin typeface="Calibri" panose="020F0502020204030204" pitchFamily="34" charset="0"/>
                <a:ea typeface="Calibri" panose="020F0502020204030204" pitchFamily="34" charset="0"/>
                <a:cs typeface="Times New Roman" panose="02020603050405020304" pitchFamily="18" charset="0"/>
              </a:rPr>
              <a:t>Owner/Employee Content Review form and Presentation</a:t>
            </a:r>
          </a:p>
          <a:p>
            <a:pPr marL="1031875" lvl="2" indent="-342900"/>
            <a:r>
              <a:rPr lang="en-US" dirty="0">
                <a:latin typeface="Calibri" panose="020F0502020204030204" pitchFamily="34" charset="0"/>
                <a:cs typeface="Times New Roman" panose="02020603050405020304" pitchFamily="18" charset="0"/>
              </a:rPr>
              <a:t>Only when requested should the presentation be uploaded to the session</a:t>
            </a:r>
          </a:p>
          <a:p>
            <a:pPr marL="1031875" lvl="2" indent="-342900"/>
            <a:r>
              <a:rPr lang="en-US" dirty="0">
                <a:latin typeface="Calibri" panose="020F0502020204030204" pitchFamily="34" charset="0"/>
                <a:cs typeface="Times New Roman" panose="02020603050405020304" pitchFamily="18" charset="0"/>
              </a:rPr>
              <a:t>The </a:t>
            </a:r>
            <a:r>
              <a:rPr lang="en-US" sz="2000" dirty="0">
                <a:effectLst/>
                <a:latin typeface="Calibri" panose="020F0502020204030204" pitchFamily="34" charset="0"/>
                <a:ea typeface="Calibri" panose="020F0502020204030204" pitchFamily="34" charset="0"/>
                <a:cs typeface="Times New Roman" panose="02020603050405020304" pitchFamily="18" charset="0"/>
              </a:rPr>
              <a:t>Owner/Employee Content Review </a:t>
            </a:r>
            <a:r>
              <a:rPr lang="en-US" dirty="0">
                <a:latin typeface="Calibri" panose="020F0502020204030204" pitchFamily="34" charset="0"/>
                <a:ea typeface="Calibri" panose="020F0502020204030204" pitchFamily="34" charset="0"/>
                <a:cs typeface="Times New Roman" panose="02020603050405020304" pitchFamily="18" charset="0"/>
              </a:rPr>
              <a:t>should be completed by a planner with no disclosures</a:t>
            </a:r>
          </a:p>
          <a:p>
            <a:pPr marL="804863" lvl="1" indent="-342900"/>
            <a:r>
              <a:rPr lang="en-US" dirty="0">
                <a:latin typeface="Calibri" panose="020F0502020204030204" pitchFamily="34" charset="0"/>
                <a:cs typeface="Times New Roman" panose="02020603050405020304" pitchFamily="18" charset="0"/>
              </a:rPr>
              <a:t>Recording Consent Form</a:t>
            </a:r>
          </a:p>
          <a:p>
            <a:pPr marL="1031875" lvl="2" indent="-342900"/>
            <a:r>
              <a:rPr lang="en-US" dirty="0">
                <a:latin typeface="Calibri" panose="020F0502020204030204" pitchFamily="34" charset="0"/>
                <a:cs typeface="Times New Roman" panose="02020603050405020304" pitchFamily="18" charset="0"/>
              </a:rPr>
              <a:t>A speaker should complete this form when a session is being recorded</a:t>
            </a:r>
            <a:endParaRPr lang="en-US" dirty="0"/>
          </a:p>
          <a:p>
            <a:pPr marL="804863" lvl="1" indent="-342900"/>
            <a:endParaRPr lang="en-US" dirty="0"/>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Additional Forms that may be Required for Session Approval</a:t>
            </a:r>
          </a:p>
        </p:txBody>
      </p:sp>
    </p:spTree>
    <p:extLst>
      <p:ext uri="{BB962C8B-B14F-4D97-AF65-F5344CB8AC3E}">
        <p14:creationId xmlns:p14="http://schemas.microsoft.com/office/powerpoint/2010/main" val="358460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AC0-5315-403F-92D7-D42B1610C163}"/>
              </a:ext>
            </a:extLst>
          </p:cNvPr>
          <p:cNvSpPr>
            <a:spLocks noGrp="1"/>
          </p:cNvSpPr>
          <p:nvPr>
            <p:ph type="title"/>
          </p:nvPr>
        </p:nvSpPr>
        <p:spPr>
          <a:xfrm>
            <a:off x="641350" y="255513"/>
            <a:ext cx="10902950" cy="956516"/>
          </a:xfrm>
        </p:spPr>
        <p:txBody>
          <a:bodyPr/>
          <a:lstStyle/>
          <a:p>
            <a:r>
              <a:rPr lang="en-US" dirty="0"/>
              <a:t>EthosCE Refresher</a:t>
            </a:r>
          </a:p>
        </p:txBody>
      </p:sp>
      <p:sp>
        <p:nvSpPr>
          <p:cNvPr id="6" name="TextBox 5">
            <a:extLst>
              <a:ext uri="{FF2B5EF4-FFF2-40B4-BE49-F238E27FC236}">
                <a16:creationId xmlns:a16="http://schemas.microsoft.com/office/drawing/2014/main" id="{5E98774A-D119-404A-80AC-8F6C67BEE523}"/>
              </a:ext>
            </a:extLst>
          </p:cNvPr>
          <p:cNvSpPr txBox="1"/>
          <p:nvPr/>
        </p:nvSpPr>
        <p:spPr>
          <a:xfrm>
            <a:off x="824218" y="905232"/>
            <a:ext cx="10484141" cy="4773614"/>
          </a:xfrm>
          <a:prstGeom prst="rect">
            <a:avLst/>
          </a:prstGeom>
          <a:noFill/>
        </p:spPr>
        <p:txBody>
          <a:bodyPr wrap="square">
            <a:spAutoFit/>
          </a:bodyPr>
          <a:lstStyle/>
          <a:p>
            <a:pPr marL="285750" indent="-285750">
              <a:buFont typeface="Arial" panose="020B0604020202020204" pitchFamily="34" charset="0"/>
              <a:buChar char="•"/>
            </a:pPr>
            <a:r>
              <a:rPr lang="en-US" sz="2000" dirty="0"/>
              <a:t>Create New Session</a:t>
            </a:r>
          </a:p>
          <a:p>
            <a:pPr marL="742950" lvl="1" indent="-285750">
              <a:buFont typeface="Arial" panose="020B0604020202020204" pitchFamily="34" charset="0"/>
              <a:buChar char="•"/>
            </a:pPr>
            <a:r>
              <a:rPr lang="en-US" sz="2000" dirty="0"/>
              <a:t>Open an existing session</a:t>
            </a:r>
          </a:p>
          <a:p>
            <a:pPr marL="742950" lvl="1" indent="-285750">
              <a:buFont typeface="Arial" panose="020B0604020202020204" pitchFamily="34" charset="0"/>
              <a:buChar char="•"/>
            </a:pPr>
            <a:r>
              <a:rPr lang="en-US" sz="2000" dirty="0"/>
              <a:t>Use “Repeat This Session” to generate new sessions</a:t>
            </a:r>
          </a:p>
          <a:p>
            <a:pPr marL="342900" indent="-342900">
              <a:buFont typeface="Arial" panose="020B0604020202020204" pitchFamily="34" charset="0"/>
              <a:buChar char="•"/>
            </a:pPr>
            <a:r>
              <a:rPr lang="en-US" sz="2000" dirty="0"/>
              <a:t>Upload Documents to a session</a:t>
            </a:r>
          </a:p>
          <a:p>
            <a:pPr marL="800100" lvl="1" indent="-342900">
              <a:buFont typeface="Arial" panose="020B0604020202020204" pitchFamily="34" charset="0"/>
              <a:buChar char="•"/>
            </a:pPr>
            <a:r>
              <a:rPr lang="en-US" sz="2000" dirty="0"/>
              <a:t>Use </a:t>
            </a:r>
            <a:r>
              <a:rPr lang="en-US" sz="2000" dirty="0">
                <a:latin typeface="Calibri" panose="020F0502020204030204" pitchFamily="34" charset="0"/>
                <a:cs typeface="Times New Roman" panose="02020603050405020304" pitchFamily="18" charset="0"/>
              </a:rPr>
              <a:t>E</a:t>
            </a:r>
            <a:r>
              <a:rPr lang="en-US" sz="2000" dirty="0">
                <a:effectLst/>
                <a:latin typeface="Calibri" panose="020F0502020204030204" pitchFamily="34" charset="0"/>
                <a:ea typeface="Calibri" panose="020F0502020204030204" pitchFamily="34" charset="0"/>
                <a:cs typeface="Times New Roman" panose="02020603050405020304" pitchFamily="18" charset="0"/>
              </a:rPr>
              <a:t>dit -&gt; Custom </a:t>
            </a:r>
          </a:p>
          <a:p>
            <a:pPr marL="800100" lvl="1"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Always select “Ready for </a:t>
            </a:r>
            <a:r>
              <a:rPr lang="en-US" sz="2000" dirty="0">
                <a:sym typeface="Wingdings" panose="05000000000000000000" pitchFamily="2" charset="2"/>
              </a:rPr>
              <a:t>Review” to sent a </a:t>
            </a:r>
            <a:r>
              <a:rPr lang="en-US" sz="2000" dirty="0"/>
              <a:t>notification to the CPD team</a:t>
            </a:r>
          </a:p>
          <a:p>
            <a:pPr marL="800100" lvl="1" indent="-342900">
              <a:buFont typeface="Arial" panose="020B0604020202020204" pitchFamily="34" charset="0"/>
              <a:buChar char="•"/>
            </a:pPr>
            <a:r>
              <a:rPr lang="en-US" sz="2000" dirty="0"/>
              <a:t>Submit documentation a few days in advance to allow time for review and include on the Systemwide Grand Rounds site</a:t>
            </a:r>
          </a:p>
          <a:p>
            <a:pPr marL="800100" lvl="1" indent="-342900">
              <a:buFont typeface="Arial" panose="020B0604020202020204" pitchFamily="34" charset="0"/>
              <a:buChar char="•"/>
            </a:pPr>
            <a:r>
              <a:rPr lang="en-US" sz="2000" dirty="0">
                <a:solidFill>
                  <a:srgbClr val="000000"/>
                </a:solidFill>
              </a:rPr>
              <a:t>Always select Ready for Review so an email is sent the session is ready for the CPD team</a:t>
            </a:r>
          </a:p>
          <a:p>
            <a:pPr marL="342900" indent="-342900">
              <a:buFont typeface="Arial" panose="020B0604020202020204" pitchFamily="34" charset="0"/>
              <a:buChar char="•"/>
            </a:pPr>
            <a:r>
              <a:rPr lang="en-US" sz="2000" baseline="0" dirty="0">
                <a:solidFill>
                  <a:srgbClr val="000000"/>
                </a:solidFill>
              </a:rPr>
              <a:t>The code will be available to series admins once the disclosures and disclosure summary are uploaded, and the session is approved</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2000" dirty="0"/>
              <a:t>Add new or additional administrator to a series</a:t>
            </a: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Send an email to </a:t>
            </a:r>
            <a:r>
              <a:rPr lang="en-US"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mgbcpd@mgb.org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Arial" panose="020B0604020202020204" pitchFamily="34" charset="0"/>
              <a:buChar char="•"/>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Reminder all series admins must have training prior to gaining access to the system</a:t>
            </a:r>
          </a:p>
          <a:p>
            <a:pPr marL="342900" indent="-342900">
              <a:buFont typeface="Arial" panose="020B0604020202020204" pitchFamily="34" charset="0"/>
              <a:buChar char="•"/>
            </a:pPr>
            <a:endParaRPr lang="en-US" sz="2000" dirty="0"/>
          </a:p>
        </p:txBody>
      </p:sp>
      <p:sp>
        <p:nvSpPr>
          <p:cNvPr id="4" name="TextBox 3">
            <a:extLst>
              <a:ext uri="{FF2B5EF4-FFF2-40B4-BE49-F238E27FC236}">
                <a16:creationId xmlns:a16="http://schemas.microsoft.com/office/drawing/2014/main" id="{6BEB7D36-93A4-2611-9D4B-56DDC48A5667}"/>
              </a:ext>
            </a:extLst>
          </p:cNvPr>
          <p:cNvSpPr txBox="1"/>
          <p:nvPr/>
        </p:nvSpPr>
        <p:spPr>
          <a:xfrm>
            <a:off x="883641" y="5930855"/>
            <a:ext cx="10424718" cy="369332"/>
          </a:xfrm>
          <a:prstGeom prst="rect">
            <a:avLst/>
          </a:prstGeom>
          <a:noFill/>
        </p:spPr>
        <p:txBody>
          <a:bodyPr wrap="square" rtlCol="0">
            <a:spAutoFit/>
          </a:bodyPr>
          <a:lstStyle/>
          <a:p>
            <a:pPr algn="ctr"/>
            <a:r>
              <a:rPr lang="en-US" i="1" dirty="0"/>
              <a:t>Please attend the refresher course in May and August for additional training</a:t>
            </a:r>
          </a:p>
        </p:txBody>
      </p:sp>
    </p:spTree>
    <p:extLst>
      <p:ext uri="{BB962C8B-B14F-4D97-AF65-F5344CB8AC3E}">
        <p14:creationId xmlns:p14="http://schemas.microsoft.com/office/powerpoint/2010/main" val="1808317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2DEB-9B1E-427C-9031-10EDEBC39DBD}"/>
              </a:ext>
            </a:extLst>
          </p:cNvPr>
          <p:cNvSpPr>
            <a:spLocks noGrp="1"/>
          </p:cNvSpPr>
          <p:nvPr>
            <p:ph type="title"/>
          </p:nvPr>
        </p:nvSpPr>
        <p:spPr/>
        <p:txBody>
          <a:bodyPr/>
          <a:lstStyle/>
          <a:p>
            <a:r>
              <a:rPr lang="en-US" dirty="0"/>
              <a:t>EthosCE Refresher: How participants claim credit</a:t>
            </a:r>
          </a:p>
        </p:txBody>
      </p:sp>
      <p:sp>
        <p:nvSpPr>
          <p:cNvPr id="15" name="Content Placeholder 2">
            <a:extLst>
              <a:ext uri="{FF2B5EF4-FFF2-40B4-BE49-F238E27FC236}">
                <a16:creationId xmlns:a16="http://schemas.microsoft.com/office/drawing/2014/main" id="{0528E8C2-4DFB-44B8-951E-52B27AC50B9C}"/>
              </a:ext>
            </a:extLst>
          </p:cNvPr>
          <p:cNvSpPr txBox="1">
            <a:spLocks/>
          </p:cNvSpPr>
          <p:nvPr/>
        </p:nvSpPr>
        <p:spPr>
          <a:xfrm>
            <a:off x="647700" y="1161287"/>
            <a:ext cx="10902950" cy="504237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endParaRPr lang="en-US" dirty="0">
              <a:solidFill>
                <a:srgbClr val="000000"/>
              </a:solidFill>
            </a:endParaRPr>
          </a:p>
          <a:p>
            <a:pPr marL="285750" indent="-285750" fontAlgn="base">
              <a:buFont typeface="Arial" panose="020B0604020202020204" pitchFamily="34" charset="0"/>
              <a:buChar char="•"/>
            </a:pPr>
            <a:r>
              <a:rPr lang="en-US" dirty="0">
                <a:solidFill>
                  <a:srgbClr val="000000"/>
                </a:solidFill>
              </a:rPr>
              <a:t>O</a:t>
            </a:r>
            <a:r>
              <a:rPr lang="en-US" dirty="0"/>
              <a:t>nly attendees who are enrolled in a session can claim credit</a:t>
            </a:r>
          </a:p>
          <a:p>
            <a:pPr marL="747713" lvl="1" indent="-285750" fontAlgn="base"/>
            <a:r>
              <a:rPr lang="en-US" dirty="0"/>
              <a:t>Ways to Enroll</a:t>
            </a:r>
          </a:p>
          <a:p>
            <a:pPr marL="974725" lvl="2" indent="-285750" fontAlgn="base"/>
            <a:r>
              <a:rPr lang="en-US" dirty="0"/>
              <a:t>Texting attendance (most common) </a:t>
            </a:r>
          </a:p>
          <a:p>
            <a:pPr marL="1203325" lvl="3" indent="-285750" fontAlgn="base"/>
            <a:r>
              <a:rPr lang="en-US" dirty="0"/>
              <a:t>Text window is 1 hour prior to </a:t>
            </a:r>
            <a:r>
              <a:rPr lang="en-US" dirty="0">
                <a:highlight>
                  <a:srgbClr val="FFFF00"/>
                </a:highlight>
              </a:rPr>
              <a:t>6 months after </a:t>
            </a:r>
            <a:r>
              <a:rPr lang="en-US" dirty="0"/>
              <a:t>the start date/time of the session</a:t>
            </a:r>
          </a:p>
          <a:p>
            <a:pPr marL="1203325" lvl="3" indent="-285750" fontAlgn="base"/>
            <a:r>
              <a:rPr lang="en-US" sz="2000" dirty="0"/>
              <a:t>Recordings on Vitals are eligible for credit for the same timeframe</a:t>
            </a:r>
          </a:p>
          <a:p>
            <a:pPr marL="1203325" lvl="3" indent="-285750" fontAlgn="base"/>
            <a:r>
              <a:rPr lang="en-US" sz="2000" dirty="0"/>
              <a:t>Texting phone number is: 857-214-2277</a:t>
            </a:r>
            <a:endParaRPr lang="en-US" dirty="0"/>
          </a:p>
          <a:p>
            <a:pPr marL="974725" lvl="2" indent="-285750" fontAlgn="base"/>
            <a:r>
              <a:rPr lang="en-US" dirty="0"/>
              <a:t>Manually enroll attendees (series admins have access)</a:t>
            </a:r>
          </a:p>
          <a:p>
            <a:pPr marL="342900" lvl="1" indent="-285750" fontAlgn="base"/>
            <a:endParaRPr lang="en-US" dirty="0">
              <a:solidFill>
                <a:srgbClr val="000000"/>
              </a:solidFill>
            </a:endParaRPr>
          </a:p>
          <a:p>
            <a:pPr marL="512762" lvl="2" indent="-285750" fontAlgn="base"/>
            <a:endParaRPr lang="en-US" dirty="0"/>
          </a:p>
        </p:txBody>
      </p:sp>
      <p:pic>
        <p:nvPicPr>
          <p:cNvPr id="4" name="Picture 3">
            <a:extLst>
              <a:ext uri="{FF2B5EF4-FFF2-40B4-BE49-F238E27FC236}">
                <a16:creationId xmlns:a16="http://schemas.microsoft.com/office/drawing/2014/main" id="{54A75903-58A3-4470-A3D3-71913801A4DD}"/>
              </a:ext>
            </a:extLst>
          </p:cNvPr>
          <p:cNvPicPr>
            <a:picLocks noChangeAspect="1"/>
          </p:cNvPicPr>
          <p:nvPr/>
        </p:nvPicPr>
        <p:blipFill>
          <a:blip r:embed="rId3"/>
          <a:stretch>
            <a:fillRect/>
          </a:stretch>
        </p:blipFill>
        <p:spPr>
          <a:xfrm>
            <a:off x="9811986" y="5472545"/>
            <a:ext cx="1385455" cy="1385455"/>
          </a:xfrm>
          <a:prstGeom prst="rect">
            <a:avLst/>
          </a:prstGeom>
        </p:spPr>
      </p:pic>
      <p:sp>
        <p:nvSpPr>
          <p:cNvPr id="3" name="Star: 5 Points 2">
            <a:extLst>
              <a:ext uri="{FF2B5EF4-FFF2-40B4-BE49-F238E27FC236}">
                <a16:creationId xmlns:a16="http://schemas.microsoft.com/office/drawing/2014/main" id="{925DFE9A-1BAA-DFA1-9D69-D1AB237EF3AE}"/>
              </a:ext>
            </a:extLst>
          </p:cNvPr>
          <p:cNvSpPr/>
          <p:nvPr/>
        </p:nvSpPr>
        <p:spPr>
          <a:xfrm>
            <a:off x="10027278" y="255513"/>
            <a:ext cx="1975800" cy="169164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b="1" dirty="0">
                <a:solidFill>
                  <a:schemeClr val="tx1"/>
                </a:solidFill>
              </a:rPr>
              <a:t>Process Change</a:t>
            </a:r>
          </a:p>
        </p:txBody>
      </p:sp>
    </p:spTree>
    <p:extLst>
      <p:ext uri="{BB962C8B-B14F-4D97-AF65-F5344CB8AC3E}">
        <p14:creationId xmlns:p14="http://schemas.microsoft.com/office/powerpoint/2010/main" val="1738714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42DEB-9B1E-427C-9031-10EDEBC39DBD}"/>
              </a:ext>
            </a:extLst>
          </p:cNvPr>
          <p:cNvSpPr>
            <a:spLocks noGrp="1"/>
          </p:cNvSpPr>
          <p:nvPr>
            <p:ph type="title"/>
          </p:nvPr>
        </p:nvSpPr>
        <p:spPr/>
        <p:txBody>
          <a:bodyPr/>
          <a:lstStyle/>
          <a:p>
            <a:r>
              <a:rPr lang="en-US" dirty="0"/>
              <a:t>How to Manually  Enroll Attendees in a Session</a:t>
            </a:r>
          </a:p>
        </p:txBody>
      </p:sp>
      <p:sp>
        <p:nvSpPr>
          <p:cNvPr id="15" name="Content Placeholder 2">
            <a:extLst>
              <a:ext uri="{FF2B5EF4-FFF2-40B4-BE49-F238E27FC236}">
                <a16:creationId xmlns:a16="http://schemas.microsoft.com/office/drawing/2014/main" id="{0528E8C2-4DFB-44B8-951E-52B27AC50B9C}"/>
              </a:ext>
            </a:extLst>
          </p:cNvPr>
          <p:cNvSpPr txBox="1">
            <a:spLocks/>
          </p:cNvSpPr>
          <p:nvPr/>
        </p:nvSpPr>
        <p:spPr>
          <a:xfrm>
            <a:off x="647700" y="1002133"/>
            <a:ext cx="5673090" cy="5201528"/>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base">
              <a:buFont typeface="Arial" panose="020B0604020202020204" pitchFamily="34" charset="0"/>
              <a:buChar char="•"/>
            </a:pPr>
            <a:endParaRPr lang="en-US" dirty="0">
              <a:solidFill>
                <a:srgbClr val="000000"/>
              </a:solidFill>
            </a:endParaRPr>
          </a:p>
          <a:p>
            <a:pPr marL="974725" lvl="2" indent="-285750" fontAlgn="base"/>
            <a:r>
              <a:rPr lang="en-US" dirty="0"/>
              <a:t>All Series admins have access to manually enroll attendees</a:t>
            </a:r>
          </a:p>
          <a:p>
            <a:pPr marL="974725" lvl="2" indent="-285750" fontAlgn="base"/>
            <a:r>
              <a:rPr lang="en-US" dirty="0"/>
              <a:t>Here are the steps:</a:t>
            </a:r>
          </a:p>
          <a:p>
            <a:pPr marL="1203325" marR="0" lvl="3" indent="-285750" fontAlgn="base">
              <a:spcAft>
                <a:spcPts val="0"/>
              </a:spcAft>
            </a:pPr>
            <a:r>
              <a:rPr lang="en-US" dirty="0"/>
              <a:t>Open the session</a:t>
            </a:r>
          </a:p>
          <a:p>
            <a:pPr marL="1203325" marR="0" lvl="3" indent="-285750" fontAlgn="base">
              <a:spcAft>
                <a:spcPts val="0"/>
              </a:spcAft>
            </a:pPr>
            <a:r>
              <a:rPr lang="en-US" dirty="0"/>
              <a:t>Select enrollments</a:t>
            </a:r>
          </a:p>
          <a:p>
            <a:pPr marL="1203325" marR="0" lvl="3" indent="-285750" fontAlgn="base">
              <a:spcAft>
                <a:spcPts val="0"/>
              </a:spcAft>
            </a:pPr>
            <a:r>
              <a:rPr lang="en-US" dirty="0"/>
              <a:t>Select Search and enroll (you can search by 1 or multiple fields)</a:t>
            </a:r>
          </a:p>
          <a:p>
            <a:pPr marL="1203325" marR="0" lvl="3" indent="-285750" fontAlgn="base">
              <a:spcAft>
                <a:spcPts val="0"/>
              </a:spcAft>
            </a:pPr>
            <a:r>
              <a:rPr lang="en-US" dirty="0"/>
              <a:t>Check the box next to the attendees name</a:t>
            </a:r>
          </a:p>
          <a:p>
            <a:pPr marL="1203325" marR="0" lvl="3" indent="-285750" fontAlgn="base">
              <a:spcAft>
                <a:spcPts val="0"/>
              </a:spcAft>
            </a:pPr>
            <a:r>
              <a:rPr lang="en-US" dirty="0"/>
              <a:t>Click enroll user</a:t>
            </a:r>
          </a:p>
          <a:p>
            <a:pPr marL="1203325" marR="0" lvl="3" indent="-285750" fontAlgn="base">
              <a:spcAft>
                <a:spcPts val="0"/>
              </a:spcAft>
            </a:pPr>
            <a:r>
              <a:rPr lang="en-US" dirty="0"/>
              <a:t>Click confirm</a:t>
            </a:r>
          </a:p>
          <a:p>
            <a:pPr marL="1203325" marR="0" lvl="3" indent="-285750" fontAlgn="base">
              <a:spcAft>
                <a:spcPts val="0"/>
              </a:spcAft>
            </a:pPr>
            <a:r>
              <a:rPr lang="en-US" dirty="0"/>
              <a:t>Click Administer</a:t>
            </a:r>
          </a:p>
          <a:p>
            <a:pPr marL="1203325" marR="0" lvl="3" indent="-285750" fontAlgn="base">
              <a:spcAft>
                <a:spcPts val="0"/>
              </a:spcAft>
            </a:pPr>
            <a:r>
              <a:rPr lang="en-US" dirty="0"/>
              <a:t>Search for attendee</a:t>
            </a:r>
          </a:p>
          <a:p>
            <a:pPr marL="1203325" marR="0" lvl="3" indent="-285750" fontAlgn="base">
              <a:spcAft>
                <a:spcPts val="0"/>
              </a:spcAft>
            </a:pPr>
            <a:r>
              <a:rPr lang="en-US" dirty="0"/>
              <a:t>Check the box next to the name</a:t>
            </a:r>
          </a:p>
          <a:p>
            <a:pPr marL="1203325" marR="0" lvl="3" indent="-285750" fontAlgn="base">
              <a:spcAft>
                <a:spcPts val="0"/>
              </a:spcAft>
            </a:pPr>
            <a:r>
              <a:rPr lang="en-US" dirty="0"/>
              <a:t>Click mark the box “Mark User Attended” </a:t>
            </a:r>
          </a:p>
          <a:p>
            <a:pPr marL="1203325" marR="0" lvl="3" indent="-285750" fontAlgn="base">
              <a:spcAft>
                <a:spcPts val="0"/>
              </a:spcAft>
            </a:pPr>
            <a:r>
              <a:rPr lang="en-US" dirty="0"/>
              <a:t>Click confirm</a:t>
            </a:r>
          </a:p>
          <a:p>
            <a:pPr marL="342900" lvl="1" indent="-285750" fontAlgn="base"/>
            <a:endParaRPr lang="en-US" dirty="0">
              <a:solidFill>
                <a:srgbClr val="000000"/>
              </a:solidFill>
            </a:endParaRPr>
          </a:p>
          <a:p>
            <a:pPr marL="512762" lvl="2" indent="-285750" fontAlgn="base"/>
            <a:endParaRPr lang="en-US" dirty="0"/>
          </a:p>
        </p:txBody>
      </p:sp>
      <p:pic>
        <p:nvPicPr>
          <p:cNvPr id="4" name="Picture 3">
            <a:extLst>
              <a:ext uri="{FF2B5EF4-FFF2-40B4-BE49-F238E27FC236}">
                <a16:creationId xmlns:a16="http://schemas.microsoft.com/office/drawing/2014/main" id="{54A75903-58A3-4470-A3D3-71913801A4DD}"/>
              </a:ext>
            </a:extLst>
          </p:cNvPr>
          <p:cNvPicPr>
            <a:picLocks noChangeAspect="1"/>
          </p:cNvPicPr>
          <p:nvPr/>
        </p:nvPicPr>
        <p:blipFill>
          <a:blip r:embed="rId3"/>
          <a:stretch>
            <a:fillRect/>
          </a:stretch>
        </p:blipFill>
        <p:spPr>
          <a:xfrm>
            <a:off x="10191244" y="5509260"/>
            <a:ext cx="1025601" cy="1025601"/>
          </a:xfrm>
          <a:prstGeom prst="rect">
            <a:avLst/>
          </a:prstGeom>
        </p:spPr>
      </p:pic>
      <p:pic>
        <p:nvPicPr>
          <p:cNvPr id="9" name="Picture 8">
            <a:extLst>
              <a:ext uri="{FF2B5EF4-FFF2-40B4-BE49-F238E27FC236}">
                <a16:creationId xmlns:a16="http://schemas.microsoft.com/office/drawing/2014/main" id="{2C3FBDCF-B4ED-BC5A-22C1-B26F8C899015}"/>
              </a:ext>
            </a:extLst>
          </p:cNvPr>
          <p:cNvPicPr>
            <a:picLocks noChangeAspect="1"/>
          </p:cNvPicPr>
          <p:nvPr/>
        </p:nvPicPr>
        <p:blipFill>
          <a:blip r:embed="rId4"/>
          <a:stretch>
            <a:fillRect/>
          </a:stretch>
        </p:blipFill>
        <p:spPr>
          <a:xfrm>
            <a:off x="6855897" y="1554345"/>
            <a:ext cx="4688403" cy="1228212"/>
          </a:xfrm>
          <a:prstGeom prst="rect">
            <a:avLst/>
          </a:prstGeom>
          <a:ln>
            <a:solidFill>
              <a:schemeClr val="tx1"/>
            </a:solidFill>
          </a:ln>
        </p:spPr>
      </p:pic>
      <p:pic>
        <p:nvPicPr>
          <p:cNvPr id="11" name="Picture 10">
            <a:extLst>
              <a:ext uri="{FF2B5EF4-FFF2-40B4-BE49-F238E27FC236}">
                <a16:creationId xmlns:a16="http://schemas.microsoft.com/office/drawing/2014/main" id="{DCD9457E-B1E2-D470-8660-01018B80C46C}"/>
              </a:ext>
            </a:extLst>
          </p:cNvPr>
          <p:cNvPicPr>
            <a:picLocks noChangeAspect="1"/>
          </p:cNvPicPr>
          <p:nvPr/>
        </p:nvPicPr>
        <p:blipFill>
          <a:blip r:embed="rId5"/>
          <a:stretch>
            <a:fillRect/>
          </a:stretch>
        </p:blipFill>
        <p:spPr>
          <a:xfrm>
            <a:off x="6692463" y="3353301"/>
            <a:ext cx="5093970" cy="1796105"/>
          </a:xfrm>
          <a:prstGeom prst="rect">
            <a:avLst/>
          </a:prstGeom>
          <a:ln>
            <a:solidFill>
              <a:schemeClr val="tx1"/>
            </a:solidFill>
          </a:ln>
        </p:spPr>
      </p:pic>
    </p:spTree>
    <p:extLst>
      <p:ext uri="{BB962C8B-B14F-4D97-AF65-F5344CB8AC3E}">
        <p14:creationId xmlns:p14="http://schemas.microsoft.com/office/powerpoint/2010/main" val="325395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785813" y="1400175"/>
            <a:ext cx="3443287" cy="1569660"/>
          </a:xfrm>
          <a:prstGeom prst="rect">
            <a:avLst/>
          </a:prstGeom>
          <a:noFill/>
        </p:spPr>
        <p:txBody>
          <a:bodyPr wrap="square">
            <a:spAutoFit/>
          </a:bodyPr>
          <a:lstStyle/>
          <a:p>
            <a:pPr algn="ctr"/>
            <a:r>
              <a:rPr lang="en-US" sz="2400" dirty="0"/>
              <a:t>Resources/workflows can be found here: </a:t>
            </a:r>
            <a:r>
              <a:rPr lang="en-US" sz="2400" dirty="0">
                <a:hlinkClick r:id="rId2"/>
              </a:rPr>
              <a:t>https://cpd.partners.org/series-coordinators/</a:t>
            </a:r>
            <a:endParaRPr lang="en-US" sz="2400" dirty="0"/>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443659"/>
            <a:ext cx="4569307"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a:t>
            </a:r>
          </a:p>
        </p:txBody>
      </p:sp>
      <p:pic>
        <p:nvPicPr>
          <p:cNvPr id="5" name="Picture 4">
            <a:extLst>
              <a:ext uri="{FF2B5EF4-FFF2-40B4-BE49-F238E27FC236}">
                <a16:creationId xmlns:a16="http://schemas.microsoft.com/office/drawing/2014/main" id="{824A3A77-CAB5-55F3-DF68-BEAB92824CC0}"/>
              </a:ext>
            </a:extLst>
          </p:cNvPr>
          <p:cNvPicPr>
            <a:picLocks noChangeAspect="1"/>
          </p:cNvPicPr>
          <p:nvPr/>
        </p:nvPicPr>
        <p:blipFill>
          <a:blip r:embed="rId3"/>
          <a:stretch>
            <a:fillRect/>
          </a:stretch>
        </p:blipFill>
        <p:spPr>
          <a:xfrm>
            <a:off x="4809967" y="1212028"/>
            <a:ext cx="6419099" cy="4777291"/>
          </a:xfrm>
          <a:prstGeom prst="rect">
            <a:avLst/>
          </a:prstGeom>
        </p:spPr>
      </p:pic>
    </p:spTree>
    <p:extLst>
      <p:ext uri="{BB962C8B-B14F-4D97-AF65-F5344CB8AC3E}">
        <p14:creationId xmlns:p14="http://schemas.microsoft.com/office/powerpoint/2010/main" val="3655990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927E3-78A0-36B4-1294-9BCD8A42E20D}"/>
              </a:ext>
            </a:extLst>
          </p:cNvPr>
          <p:cNvSpPr txBox="1"/>
          <p:nvPr/>
        </p:nvSpPr>
        <p:spPr>
          <a:xfrm>
            <a:off x="927787" y="1734206"/>
            <a:ext cx="10552359" cy="2862322"/>
          </a:xfrm>
          <a:prstGeom prst="rect">
            <a:avLst/>
          </a:prstGeom>
          <a:noFill/>
        </p:spPr>
        <p:txBody>
          <a:bodyPr wrap="square" numCol="2">
            <a:spAutoFit/>
          </a:bodyPr>
          <a:lstStyle/>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Mitigation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Speaker Attestation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Copyright &amp; Consent Form</a:t>
            </a:r>
          </a:p>
          <a:p>
            <a:pPr marL="342900" indent="-342900">
              <a:buFont typeface="Arial" panose="020B0604020202020204" pitchFamily="34" charset="0"/>
              <a:buChar char="•"/>
            </a:pPr>
            <a:r>
              <a:rPr lang="en-US" sz="2000" b="0" i="0" dirty="0">
                <a:solidFill>
                  <a:srgbClr val="2F2F2F"/>
                </a:solidFill>
                <a:effectLst/>
                <a:latin typeface="muli"/>
              </a:rPr>
              <a:t>Employee - Owner Additional Information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Employee - Owner Content Review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Presentation Review Checklist</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Risk Management Request Form</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List of Verbs for Formulating Objectives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CME for MOC Program Guide</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Patient Safety MOC Credit Request Form</a:t>
            </a:r>
          </a:p>
          <a:p>
            <a:pPr marL="342900" indent="-342900">
              <a:buFont typeface="Arial" panose="020B0604020202020204" pitchFamily="34" charset="0"/>
              <a:buChar char="•"/>
            </a:pPr>
            <a:r>
              <a:rPr lang="en-US" sz="2000" b="0" i="0" dirty="0">
                <a:solidFill>
                  <a:srgbClr val="2F2F2F"/>
                </a:solidFill>
                <a:effectLst/>
                <a:latin typeface="muli"/>
              </a:rPr>
              <a:t>Session Information Form (Final Check-in)</a:t>
            </a:r>
          </a:p>
          <a:p>
            <a:pPr marL="342900" indent="-342900">
              <a:buFont typeface="Arial" panose="020B0604020202020204" pitchFamily="34" charset="0"/>
              <a:buChar char="•"/>
            </a:pPr>
            <a:r>
              <a:rPr lang="en-US" sz="2000" b="0" i="0" dirty="0">
                <a:solidFill>
                  <a:srgbClr val="2F2F2F"/>
                </a:solidFill>
                <a:effectLst/>
                <a:latin typeface="muli"/>
              </a:rPr>
              <a:t>Additional Course Directors - Coordinators – Planners</a:t>
            </a:r>
          </a:p>
          <a:p>
            <a:pPr marL="342900" indent="-342900">
              <a:buFont typeface="Arial" panose="020B0604020202020204" pitchFamily="34" charset="0"/>
              <a:buChar char="•"/>
            </a:pPr>
            <a:r>
              <a:rPr lang="en-US" sz="2000" b="0" i="0" dirty="0">
                <a:solidFill>
                  <a:srgbClr val="2F2F2F"/>
                </a:solidFill>
                <a:effectLst/>
                <a:latin typeface="muli"/>
              </a:rPr>
              <a:t>Evaluation Template</a:t>
            </a:r>
            <a:endParaRPr lang="en-US" sz="2000" dirty="0">
              <a:solidFill>
                <a:srgbClr val="2F2F2F"/>
              </a:solidFill>
              <a:latin typeface="muli"/>
            </a:endParaRP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Disclosure Summary Slides</a:t>
            </a:r>
          </a:p>
          <a:p>
            <a:pPr marL="342900" indent="-342900">
              <a:buFont typeface="Arial" panose="020B0604020202020204" pitchFamily="34" charset="0"/>
              <a:buChar char="•"/>
            </a:pPr>
            <a:r>
              <a:rPr lang="en-US" sz="2000" dirty="0">
                <a:solidFill>
                  <a:srgbClr val="2F2F2F"/>
                </a:solidFill>
                <a:cs typeface="Times New Roman" panose="02020603050405020304" pitchFamily="18" charset="0"/>
              </a:rPr>
              <a:t>2025-2026 Pricing for In-Hospital Series</a:t>
            </a:r>
          </a:p>
        </p:txBody>
      </p:sp>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396268"/>
            <a:ext cx="10768292"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Series Coordinators Site cont.</a:t>
            </a:r>
          </a:p>
        </p:txBody>
      </p:sp>
      <p:sp>
        <p:nvSpPr>
          <p:cNvPr id="4" name="TextBox 3">
            <a:extLst>
              <a:ext uri="{FF2B5EF4-FFF2-40B4-BE49-F238E27FC236}">
                <a16:creationId xmlns:a16="http://schemas.microsoft.com/office/drawing/2014/main" id="{90D3B459-4C49-EEAC-291E-B61DF4F713C6}"/>
              </a:ext>
            </a:extLst>
          </p:cNvPr>
          <p:cNvSpPr txBox="1"/>
          <p:nvPr/>
        </p:nvSpPr>
        <p:spPr>
          <a:xfrm>
            <a:off x="2478359" y="5799642"/>
            <a:ext cx="6094140" cy="369332"/>
          </a:xfrm>
          <a:prstGeom prst="rect">
            <a:avLst/>
          </a:prstGeom>
          <a:noFill/>
        </p:spPr>
        <p:txBody>
          <a:bodyPr wrap="square">
            <a:spAutoFit/>
          </a:bodyPr>
          <a:lstStyle/>
          <a:p>
            <a:pPr algn="ctr"/>
            <a:r>
              <a:rPr lang="en-US" sz="1800" dirty="0">
                <a:hlinkClick r:id="rId3"/>
              </a:rPr>
              <a:t>https://cpd.partners.org/series-coordinators/</a:t>
            </a:r>
            <a:endParaRPr lang="en-US" sz="1800" dirty="0"/>
          </a:p>
        </p:txBody>
      </p:sp>
      <p:sp>
        <p:nvSpPr>
          <p:cNvPr id="8" name="TextBox 7">
            <a:extLst>
              <a:ext uri="{FF2B5EF4-FFF2-40B4-BE49-F238E27FC236}">
                <a16:creationId xmlns:a16="http://schemas.microsoft.com/office/drawing/2014/main" id="{AAF00418-869A-5044-BC5D-03BE11665548}"/>
              </a:ext>
            </a:extLst>
          </p:cNvPr>
          <p:cNvSpPr txBox="1"/>
          <p:nvPr/>
        </p:nvSpPr>
        <p:spPr>
          <a:xfrm>
            <a:off x="709904" y="1152729"/>
            <a:ext cx="10552359" cy="400110"/>
          </a:xfrm>
          <a:prstGeom prst="rect">
            <a:avLst/>
          </a:prstGeom>
          <a:noFill/>
        </p:spPr>
        <p:txBody>
          <a:bodyPr wrap="square">
            <a:spAutoFit/>
          </a:bodyPr>
          <a:lstStyle/>
          <a:p>
            <a:r>
              <a:rPr lang="en-US" sz="2000" dirty="0">
                <a:solidFill>
                  <a:srgbClr val="2F2F2F"/>
                </a:solidFill>
                <a:cs typeface="Times New Roman" panose="02020603050405020304" pitchFamily="18" charset="0"/>
              </a:rPr>
              <a:t>Partial list of documents available on the Series Coordinators Site</a:t>
            </a:r>
          </a:p>
        </p:txBody>
      </p:sp>
    </p:spTree>
    <p:extLst>
      <p:ext uri="{BB962C8B-B14F-4D97-AF65-F5344CB8AC3E}">
        <p14:creationId xmlns:p14="http://schemas.microsoft.com/office/powerpoint/2010/main" val="2596174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67FE-CE65-0FE6-E27A-A880A31A1136}"/>
              </a:ext>
            </a:extLst>
          </p:cNvPr>
          <p:cNvSpPr txBox="1">
            <a:spLocks/>
          </p:cNvSpPr>
          <p:nvPr/>
        </p:nvSpPr>
        <p:spPr>
          <a:xfrm>
            <a:off x="711854" y="443659"/>
            <a:ext cx="9521806" cy="956516"/>
          </a:xfrm>
          <a:prstGeom prst="rect">
            <a:avLst/>
          </a:prstGeom>
        </p:spPr>
        <p:txBody>
          <a:bodyPr/>
          <a:lstStyle>
            <a:lvl1pPr algn="l" defTabSz="914400" rtl="0" eaLnBrk="1" latinLnBrk="0" hangingPunct="1">
              <a:lnSpc>
                <a:spcPct val="90000"/>
              </a:lnSpc>
              <a:spcBef>
                <a:spcPct val="0"/>
              </a:spcBef>
              <a:buNone/>
              <a:defRPr sz="3200" kern="1200">
                <a:solidFill>
                  <a:schemeClr val="accent2"/>
                </a:solidFill>
                <a:latin typeface="+mj-lt"/>
                <a:ea typeface="+mj-ea"/>
                <a:cs typeface="+mj-cs"/>
              </a:defRPr>
            </a:lvl1pPr>
          </a:lstStyle>
          <a:p>
            <a:r>
              <a:rPr lang="en-US" dirty="0"/>
              <a:t>Teams Site: MGB Continuing Professional Development (CPD) - Regularly Scheduled Series</a:t>
            </a:r>
          </a:p>
          <a:p>
            <a:endParaRPr lang="en-US" dirty="0"/>
          </a:p>
        </p:txBody>
      </p:sp>
      <p:pic>
        <p:nvPicPr>
          <p:cNvPr id="4" name="Picture 3">
            <a:extLst>
              <a:ext uri="{FF2B5EF4-FFF2-40B4-BE49-F238E27FC236}">
                <a16:creationId xmlns:a16="http://schemas.microsoft.com/office/drawing/2014/main" id="{57CA4A70-84F3-0EB5-7A66-CBF630CEE41E}"/>
              </a:ext>
            </a:extLst>
          </p:cNvPr>
          <p:cNvPicPr>
            <a:picLocks noChangeAspect="1"/>
          </p:cNvPicPr>
          <p:nvPr/>
        </p:nvPicPr>
        <p:blipFill>
          <a:blip r:embed="rId2"/>
          <a:stretch>
            <a:fillRect/>
          </a:stretch>
        </p:blipFill>
        <p:spPr>
          <a:xfrm>
            <a:off x="7254816" y="1772596"/>
            <a:ext cx="4639322" cy="571580"/>
          </a:xfrm>
          <a:prstGeom prst="rect">
            <a:avLst/>
          </a:prstGeom>
        </p:spPr>
      </p:pic>
      <p:pic>
        <p:nvPicPr>
          <p:cNvPr id="8" name="Picture 7">
            <a:extLst>
              <a:ext uri="{FF2B5EF4-FFF2-40B4-BE49-F238E27FC236}">
                <a16:creationId xmlns:a16="http://schemas.microsoft.com/office/drawing/2014/main" id="{BC38A5AE-9404-5F10-E0AE-259988770891}"/>
              </a:ext>
            </a:extLst>
          </p:cNvPr>
          <p:cNvPicPr>
            <a:picLocks noChangeAspect="1"/>
          </p:cNvPicPr>
          <p:nvPr/>
        </p:nvPicPr>
        <p:blipFill>
          <a:blip r:embed="rId3"/>
          <a:stretch>
            <a:fillRect/>
          </a:stretch>
        </p:blipFill>
        <p:spPr>
          <a:xfrm>
            <a:off x="7673058" y="3121234"/>
            <a:ext cx="3277057" cy="1552792"/>
          </a:xfrm>
          <a:prstGeom prst="rect">
            <a:avLst/>
          </a:prstGeom>
        </p:spPr>
      </p:pic>
      <p:sp>
        <p:nvSpPr>
          <p:cNvPr id="9" name="TextBox 8">
            <a:extLst>
              <a:ext uri="{FF2B5EF4-FFF2-40B4-BE49-F238E27FC236}">
                <a16:creationId xmlns:a16="http://schemas.microsoft.com/office/drawing/2014/main" id="{C8A0111E-858E-81B8-E0B1-AE5C3E46940A}"/>
              </a:ext>
            </a:extLst>
          </p:cNvPr>
          <p:cNvSpPr txBox="1"/>
          <p:nvPr/>
        </p:nvSpPr>
        <p:spPr>
          <a:xfrm>
            <a:off x="857249" y="1806413"/>
            <a:ext cx="6217921" cy="4093428"/>
          </a:xfrm>
          <a:prstGeom prst="rect">
            <a:avLst/>
          </a:prstGeom>
          <a:noFill/>
        </p:spPr>
        <p:txBody>
          <a:bodyPr wrap="square" rtlCol="0">
            <a:spAutoFit/>
          </a:bodyPr>
          <a:lstStyle/>
          <a:p>
            <a:pPr marL="571500" lvl="2" indent="-342900" fontAlgn="base">
              <a:buFont typeface="Arial" panose="020B0604020202020204" pitchFamily="34" charset="0"/>
              <a:buChar char="•"/>
            </a:pPr>
            <a:r>
              <a:rPr lang="en-US" sz="2000" dirty="0"/>
              <a:t>Once the series is built, Series Directors, Coordinators and any others with admin access will be added to the new MGB  Continuing Professional Development – Regularly Scheduled Series Teams Channel. </a:t>
            </a:r>
          </a:p>
          <a:p>
            <a:pPr marL="571500" lvl="2" indent="-342900" fontAlgn="base">
              <a:buFont typeface="Arial" panose="020B0604020202020204" pitchFamily="34" charset="0"/>
              <a:buChar char="•"/>
            </a:pPr>
            <a:r>
              <a:rPr lang="en-US" sz="2000" dirty="0"/>
              <a:t>A link to the Series Coordinator  Learner Group has been added to the Channel</a:t>
            </a:r>
          </a:p>
          <a:p>
            <a:pPr marL="571500" lvl="2" indent="-342900" fontAlgn="base">
              <a:buFont typeface="Arial" panose="020B0604020202020204" pitchFamily="34" charset="0"/>
              <a:buChar char="•"/>
            </a:pPr>
            <a:r>
              <a:rPr lang="en-US" sz="2000" dirty="0"/>
              <a:t>Coordinators can use this site to reach out to others for questions regarding speaker’s disclosures or ask about session approvals, etc.</a:t>
            </a:r>
          </a:p>
          <a:p>
            <a:pPr marL="571500" lvl="2" indent="-342900" fontAlgn="base">
              <a:buFont typeface="Arial" panose="020B0604020202020204" pitchFamily="34" charset="0"/>
              <a:buChar char="•"/>
            </a:pPr>
            <a:r>
              <a:rPr lang="en-US" sz="2000" dirty="0"/>
              <a:t>The channel will also be used to share any new information or training/webinars that are scheduled  </a:t>
            </a:r>
          </a:p>
          <a:p>
            <a:pPr marL="571500" lvl="2" indent="-342900" fontAlgn="base">
              <a:buFont typeface="Arial" panose="020B0604020202020204" pitchFamily="34" charset="0"/>
              <a:buChar char="•"/>
            </a:pPr>
            <a:endParaRPr lang="en-US" sz="2000" dirty="0"/>
          </a:p>
        </p:txBody>
      </p:sp>
    </p:spTree>
    <p:extLst>
      <p:ext uri="{BB962C8B-B14F-4D97-AF65-F5344CB8AC3E}">
        <p14:creationId xmlns:p14="http://schemas.microsoft.com/office/powerpoint/2010/main" val="2789572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0079" y="1270000"/>
            <a:ext cx="10630671" cy="4513528"/>
          </a:xfrm>
        </p:spPr>
        <p:txBody>
          <a:bodyPr/>
          <a:lstStyle/>
          <a:p>
            <a:pPr algn="ctr">
              <a:lnSpc>
                <a:spcPct val="150000"/>
              </a:lnSpc>
            </a:pPr>
            <a:r>
              <a:rPr lang="en-US" sz="5000" dirty="0">
                <a:ea typeface="Times New Roman" panose="02020603050405020304" pitchFamily="18" charset="0"/>
              </a:rPr>
              <a:t>Check the Ready for Review button in the Final Check-in Session and </a:t>
            </a:r>
          </a:p>
          <a:p>
            <a:pPr algn="ctr">
              <a:lnSpc>
                <a:spcPct val="150000"/>
              </a:lnSpc>
            </a:pPr>
            <a:r>
              <a:rPr lang="en-US" sz="5000" dirty="0">
                <a:ea typeface="Times New Roman" panose="02020603050405020304" pitchFamily="18" charset="0"/>
              </a:rPr>
              <a:t>hit Save!</a:t>
            </a:r>
          </a:p>
          <a:p>
            <a:pPr algn="ctr">
              <a:lnSpc>
                <a:spcPct val="150000"/>
              </a:lnSpc>
            </a:pPr>
            <a:r>
              <a:rPr lang="en-US" sz="4000" dirty="0">
                <a:ea typeface="Times New Roman" panose="02020603050405020304" pitchFamily="18" charset="0"/>
              </a:rPr>
              <a:t>The process can be this easy if…</a:t>
            </a:r>
            <a:endParaRPr lang="en-US" sz="4000" dirty="0"/>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Check-In Process</a:t>
            </a:r>
          </a:p>
        </p:txBody>
      </p:sp>
      <p:pic>
        <p:nvPicPr>
          <p:cNvPr id="4" name="Picture 9" descr="Checkbox Checked with solid fill">
            <a:extLst>
              <a:ext uri="{FF2B5EF4-FFF2-40B4-BE49-F238E27FC236}">
                <a16:creationId xmlns:a16="http://schemas.microsoft.com/office/drawing/2014/main" id="{D59C3F88-7FDA-DA8D-3954-759A1F0D3399}"/>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9150981" y="3243279"/>
            <a:ext cx="1797083" cy="1797083"/>
          </a:xfrm>
          <a:prstGeom prst="rect">
            <a:avLst/>
          </a:prstGeom>
        </p:spPr>
      </p:pic>
    </p:spTree>
    <p:extLst>
      <p:ext uri="{BB962C8B-B14F-4D97-AF65-F5344CB8AC3E}">
        <p14:creationId xmlns:p14="http://schemas.microsoft.com/office/powerpoint/2010/main" val="2111216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33729" y="1156556"/>
            <a:ext cx="10916921" cy="4902200"/>
          </a:xfrm>
        </p:spPr>
        <p:txBody>
          <a:bodyPr/>
          <a:lstStyle/>
          <a:p>
            <a:pPr marL="1031875" lvl="2" indent="-342900">
              <a:buFont typeface="Symbol" panose="05050102010706020507" pitchFamily="18" charset="2"/>
              <a:buChar char=""/>
            </a:pPr>
            <a:r>
              <a:rPr lang="en-US" dirty="0">
                <a:ea typeface="Times New Roman" panose="02020603050405020304" pitchFamily="18" charset="0"/>
              </a:rPr>
              <a:t>All sessions includes a title/topic</a:t>
            </a:r>
          </a:p>
          <a:p>
            <a:pPr marL="1031875" lvl="2" indent="-342900">
              <a:buFont typeface="Symbol" panose="05050102010706020507" pitchFamily="18" charset="2"/>
              <a:buChar char=""/>
            </a:pPr>
            <a:r>
              <a:rPr lang="en-US" dirty="0">
                <a:ea typeface="Times New Roman" panose="02020603050405020304" pitchFamily="18" charset="0"/>
              </a:rPr>
              <a:t>Speaker Disclosures for all sessions are uploaded</a:t>
            </a:r>
          </a:p>
          <a:p>
            <a:pPr marL="1031875" lvl="2" indent="-342900">
              <a:buFont typeface="Symbol" panose="05050102010706020507" pitchFamily="18" charset="2"/>
              <a:buChar char=""/>
            </a:pPr>
            <a:r>
              <a:rPr lang="en-US" dirty="0">
                <a:ea typeface="Times New Roman" panose="02020603050405020304" pitchFamily="18" charset="0"/>
              </a:rPr>
              <a:t>Disclosure Summary Slide for all sessions include:</a:t>
            </a:r>
          </a:p>
          <a:p>
            <a:pPr marL="1828800" lvl="3" indent="-457200">
              <a:buFont typeface="Symbol" panose="05050102010706020507" pitchFamily="18" charset="2"/>
              <a:buChar char=""/>
            </a:pPr>
            <a:r>
              <a:rPr lang="en-US" dirty="0">
                <a:ea typeface="Times New Roman" panose="02020603050405020304" pitchFamily="18" charset="0"/>
              </a:rPr>
              <a:t>Session title</a:t>
            </a:r>
          </a:p>
          <a:p>
            <a:pPr marL="1828800" lvl="3" indent="-457200">
              <a:buFont typeface="Symbol" panose="05050102010706020507" pitchFamily="18" charset="2"/>
              <a:buChar char=""/>
            </a:pPr>
            <a:r>
              <a:rPr lang="en-US" dirty="0">
                <a:ea typeface="Times New Roman" panose="02020603050405020304" pitchFamily="18" charset="0"/>
              </a:rPr>
              <a:t>Session objectives</a:t>
            </a:r>
          </a:p>
          <a:p>
            <a:pPr marL="1828800" lvl="3" indent="-457200">
              <a:buFont typeface="Symbol" panose="05050102010706020507" pitchFamily="18" charset="2"/>
              <a:buChar char=""/>
            </a:pPr>
            <a:r>
              <a:rPr lang="en-US" dirty="0">
                <a:ea typeface="Times New Roman" panose="02020603050405020304" pitchFamily="18" charset="0"/>
              </a:rPr>
              <a:t>Planner and Speaker Disclosures</a:t>
            </a:r>
          </a:p>
          <a:p>
            <a:pPr marL="1828800" lvl="3" indent="-457200">
              <a:buFont typeface="Symbol" panose="05050102010706020507" pitchFamily="18" charset="2"/>
              <a:buChar char=""/>
            </a:pPr>
            <a:r>
              <a:rPr lang="en-US" dirty="0">
                <a:ea typeface="Times New Roman" panose="02020603050405020304" pitchFamily="18" charset="0"/>
              </a:rPr>
              <a:t>Accreditation statement for all professions</a:t>
            </a:r>
          </a:p>
          <a:p>
            <a:pPr marL="1206500" lvl="2" indent="-292100">
              <a:buFont typeface="Symbol" panose="05050102010706020507" pitchFamily="18" charset="2"/>
              <a:buChar char=""/>
            </a:pPr>
            <a:r>
              <a:rPr lang="en-US" dirty="0"/>
              <a:t>All cancelled sessions are labeled cancelled and unpublished </a:t>
            </a:r>
          </a:p>
          <a:p>
            <a:pPr marL="1031875" lvl="2" indent="-342900">
              <a:buFont typeface="Symbol" panose="05050102010706020507" pitchFamily="18" charset="2"/>
              <a:buChar char=""/>
            </a:pPr>
            <a:endParaRPr lang="en-US" dirty="0">
              <a:ea typeface="Times New Roman" panose="02020603050405020304" pitchFamily="18" charset="0"/>
            </a:endParaRPr>
          </a:p>
          <a:p>
            <a:endParaRPr lang="en-US" dirty="0">
              <a:highlight>
                <a:srgbClr val="FFFF00"/>
              </a:highlight>
            </a:endParaRP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Check-In Session Requirements</a:t>
            </a:r>
            <a:endParaRPr lang="en-US" sz="2500" dirty="0"/>
          </a:p>
        </p:txBody>
      </p:sp>
    </p:spTree>
    <p:extLst>
      <p:ext uri="{BB962C8B-B14F-4D97-AF65-F5344CB8AC3E}">
        <p14:creationId xmlns:p14="http://schemas.microsoft.com/office/powerpoint/2010/main" val="109021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6226CDD4-6B09-9D4E-B578-8220F4284834}"/>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5" name="Object 4" hidden="1">
                        <a:extLst>
                          <a:ext uri="{FF2B5EF4-FFF2-40B4-BE49-F238E27FC236}">
                            <a16:creationId xmlns:a16="http://schemas.microsoft.com/office/drawing/2014/main" id="{6226CDD4-6B09-9D4E-B578-8220F4284834}"/>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63F4507-1A52-3B49-A47A-AEF11172DED5}"/>
              </a:ext>
            </a:extLst>
          </p:cNvPr>
          <p:cNvSpPr>
            <a:spLocks noGrp="1"/>
          </p:cNvSpPr>
          <p:nvPr>
            <p:ph type="title"/>
          </p:nvPr>
        </p:nvSpPr>
        <p:spPr>
          <a:xfrm>
            <a:off x="1174750" y="449473"/>
            <a:ext cx="2206625" cy="581025"/>
          </a:xfrm>
        </p:spPr>
        <p:txBody>
          <a:bodyPr/>
          <a:lstStyle/>
          <a:p>
            <a:r>
              <a:rPr lang="en-US" dirty="0"/>
              <a:t>Agenda</a:t>
            </a:r>
          </a:p>
        </p:txBody>
      </p:sp>
      <p:sp>
        <p:nvSpPr>
          <p:cNvPr id="3" name="Content Placeholder 2">
            <a:extLst>
              <a:ext uri="{FF2B5EF4-FFF2-40B4-BE49-F238E27FC236}">
                <a16:creationId xmlns:a16="http://schemas.microsoft.com/office/drawing/2014/main" id="{3D248E56-61CB-CB43-BCA5-E10B505A5A18}"/>
              </a:ext>
            </a:extLst>
          </p:cNvPr>
          <p:cNvSpPr>
            <a:spLocks noGrp="1"/>
          </p:cNvSpPr>
          <p:nvPr>
            <p:ph idx="1"/>
          </p:nvPr>
        </p:nvSpPr>
        <p:spPr>
          <a:xfrm>
            <a:off x="1147494" y="1030497"/>
            <a:ext cx="10220862" cy="5062077"/>
          </a:xfrm>
        </p:spPr>
        <p:txBody>
          <a:bodyPr/>
          <a:lstStyle/>
          <a:p>
            <a:pPr marL="342900" indent="-342900">
              <a:buFont typeface="Arial" panose="020B0604020202020204" pitchFamily="34" charset="0"/>
              <a:buChar char="•"/>
            </a:pPr>
            <a:r>
              <a:rPr lang="en-US" dirty="0"/>
              <a:t>Important Dates &amp; Upcoming Trainings</a:t>
            </a:r>
          </a:p>
          <a:p>
            <a:pPr marL="342900" indent="-342900">
              <a:buFont typeface="Arial" panose="020B0604020202020204" pitchFamily="34" charset="0"/>
              <a:buChar char="•"/>
            </a:pPr>
            <a:r>
              <a:rPr lang="en-US" dirty="0"/>
              <a:t>Joint Accreditation Professions</a:t>
            </a:r>
          </a:p>
          <a:p>
            <a:pPr marL="342900" indent="-342900">
              <a:buFont typeface="Arial" panose="020B0604020202020204" pitchFamily="34" charset="0"/>
              <a:buChar char="•"/>
            </a:pPr>
            <a:r>
              <a:rPr lang="en-US" dirty="0"/>
              <a:t>Systemwide Access Initiative</a:t>
            </a:r>
          </a:p>
          <a:p>
            <a:pPr marL="342900" indent="-342900">
              <a:buFont typeface="Arial" panose="020B0604020202020204" pitchFamily="34" charset="0"/>
              <a:buChar char="•"/>
            </a:pPr>
            <a:r>
              <a:rPr lang="en-US" dirty="0"/>
              <a:t>Approval and Access to the Series</a:t>
            </a:r>
          </a:p>
          <a:p>
            <a:pPr marL="342900" indent="-342900">
              <a:buFont typeface="Arial" panose="020B0604020202020204" pitchFamily="34" charset="0"/>
              <a:buChar char="•"/>
            </a:pPr>
            <a:r>
              <a:rPr lang="en-US" dirty="0"/>
              <a:t>EthosCE Refresh</a:t>
            </a:r>
          </a:p>
          <a:p>
            <a:pPr marL="342900" indent="-342900">
              <a:buFont typeface="Arial" panose="020B0604020202020204" pitchFamily="34" charset="0"/>
              <a:buChar char="•"/>
            </a:pPr>
            <a:r>
              <a:rPr lang="en-US" dirty="0"/>
              <a:t>RSS coordinator site &amp; forms download</a:t>
            </a:r>
          </a:p>
          <a:p>
            <a:pPr marL="804863" lvl="1" indent="-342900"/>
            <a:r>
              <a:rPr lang="en-US" dirty="0"/>
              <a:t>Teams site</a:t>
            </a:r>
          </a:p>
          <a:p>
            <a:pPr marL="342900" indent="-342900">
              <a:buFont typeface="Arial" panose="020B0604020202020204" pitchFamily="34" charset="0"/>
              <a:buChar char="•"/>
            </a:pPr>
            <a:r>
              <a:rPr lang="en-US" dirty="0"/>
              <a:t>Changes to Session builds</a:t>
            </a:r>
          </a:p>
          <a:p>
            <a:pPr marL="342900" indent="-342900">
              <a:buFont typeface="Arial" panose="020B0604020202020204" pitchFamily="34" charset="0"/>
              <a:buChar char="•"/>
            </a:pPr>
            <a:r>
              <a:rPr lang="en-US" dirty="0"/>
              <a:t>Check-In Process</a:t>
            </a:r>
          </a:p>
          <a:p>
            <a:pPr marL="342900" indent="-342900">
              <a:buFont typeface="Arial" panose="020B0604020202020204" pitchFamily="34" charset="0"/>
              <a:buChar char="•"/>
            </a:pPr>
            <a:r>
              <a:rPr lang="en-US" dirty="0"/>
              <a:t>Evaluation Process</a:t>
            </a:r>
          </a:p>
          <a:p>
            <a:pPr marL="342900" indent="-342900">
              <a:buFont typeface="Arial" panose="020B0604020202020204" pitchFamily="34" charset="0"/>
              <a:buChar char="•"/>
            </a:pPr>
            <a:r>
              <a:rPr lang="en-US" dirty="0"/>
              <a:t>Owners, Employees and (Sometimes) Founders</a:t>
            </a:r>
          </a:p>
          <a:p>
            <a:pPr marL="342900" indent="-342900">
              <a:buFont typeface="Arial" panose="020B0604020202020204" pitchFamily="34" charset="0"/>
              <a:buChar char="•"/>
            </a:pPr>
            <a:r>
              <a:rPr lang="en-US" dirty="0"/>
              <a:t>CME That Counts for MOC</a:t>
            </a:r>
          </a:p>
          <a:p>
            <a:pPr marL="342900" indent="-342900">
              <a:buFont typeface="Arial" panose="020B0604020202020204" pitchFamily="34" charset="0"/>
              <a:buChar char="•"/>
            </a:pPr>
            <a:r>
              <a:rPr lang="en-US" dirty="0"/>
              <a:t>Skills for Professional Development</a:t>
            </a:r>
          </a:p>
          <a:p>
            <a:pPr marL="342900" indent="-342900">
              <a:buFont typeface="Arial" panose="020B0604020202020204" pitchFamily="34" charset="0"/>
              <a:buChar char="•"/>
            </a:pPr>
            <a:r>
              <a:rPr lang="en-US" dirty="0"/>
              <a:t>Q&amp;A</a:t>
            </a:r>
          </a:p>
          <a:p>
            <a:pPr algn="ctr"/>
            <a:r>
              <a:rPr lang="en-US" sz="1600" i="1" dirty="0"/>
              <a:t>Please send  questions to </a:t>
            </a:r>
            <a:r>
              <a:rPr lang="en-US" sz="1600" i="1" dirty="0">
                <a:hlinkClick r:id="rId6"/>
              </a:rPr>
              <a:t>mgbcpd@mgb.org</a:t>
            </a:r>
            <a:endParaRPr lang="en-US" sz="1600" i="1" dirty="0"/>
          </a:p>
          <a:p>
            <a:pPr algn="ctr"/>
            <a:r>
              <a:rPr lang="en-US" sz="1600" i="1" dirty="0"/>
              <a:t>This webinar is being recorded and slides will be available on our website</a:t>
            </a:r>
          </a:p>
        </p:txBody>
      </p:sp>
      <p:pic>
        <p:nvPicPr>
          <p:cNvPr id="12" name="Picture 11">
            <a:extLst>
              <a:ext uri="{FF2B5EF4-FFF2-40B4-BE49-F238E27FC236}">
                <a16:creationId xmlns:a16="http://schemas.microsoft.com/office/drawing/2014/main" id="{57744C47-1FC9-4622-9503-6336BBEFF690}"/>
              </a:ext>
            </a:extLst>
          </p:cNvPr>
          <p:cNvPicPr>
            <a:picLocks noChangeAspect="1"/>
          </p:cNvPicPr>
          <p:nvPr/>
        </p:nvPicPr>
        <p:blipFill>
          <a:blip r:embed="rId7"/>
          <a:stretch>
            <a:fillRect/>
          </a:stretch>
        </p:blipFill>
        <p:spPr>
          <a:xfrm>
            <a:off x="9134475" y="580605"/>
            <a:ext cx="2505822" cy="2505822"/>
          </a:xfrm>
          <a:prstGeom prst="rect">
            <a:avLst/>
          </a:prstGeom>
        </p:spPr>
      </p:pic>
    </p:spTree>
    <p:extLst>
      <p:ext uri="{BB962C8B-B14F-4D97-AF65-F5344CB8AC3E}">
        <p14:creationId xmlns:p14="http://schemas.microsoft.com/office/powerpoint/2010/main" val="379927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0079" y="1270000"/>
            <a:ext cx="10630671" cy="4513528"/>
          </a:xfrm>
        </p:spPr>
        <p:txBody>
          <a:bodyPr/>
          <a:lstStyle/>
          <a:p>
            <a:r>
              <a:rPr lang="en-US" sz="2800" dirty="0"/>
              <a:t>But if there are questions or information is missing the CPD team will use the </a:t>
            </a:r>
            <a:r>
              <a:rPr lang="en-US" sz="2800" dirty="0">
                <a:ea typeface="Times New Roman" panose="02020603050405020304" pitchFamily="18" charset="0"/>
              </a:rPr>
              <a:t>check-in session at the end of the series to let you know</a:t>
            </a:r>
          </a:p>
          <a:p>
            <a:pPr marL="342900" indent="-342900"/>
            <a:endParaRPr lang="en-US" sz="2800"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Check-In Process </a:t>
            </a:r>
            <a:r>
              <a:rPr lang="en-US" sz="2500" dirty="0"/>
              <a:t>cont.</a:t>
            </a:r>
          </a:p>
        </p:txBody>
      </p:sp>
    </p:spTree>
    <p:extLst>
      <p:ext uri="{BB962C8B-B14F-4D97-AF65-F5344CB8AC3E}">
        <p14:creationId xmlns:p14="http://schemas.microsoft.com/office/powerpoint/2010/main" val="7707738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790299" y="1368545"/>
            <a:ext cx="10983885" cy="4314803"/>
          </a:xfrm>
        </p:spPr>
        <p:txBody>
          <a:bodyPr/>
          <a:lstStyle/>
          <a:p>
            <a:pPr marL="57150" lvl="1" indent="0" fontAlgn="base">
              <a:buNone/>
            </a:pPr>
            <a:r>
              <a:rPr lang="en-US" b="1" u="sng" dirty="0">
                <a:solidFill>
                  <a:srgbClr val="000000"/>
                </a:solidFill>
              </a:rPr>
              <a:t>Evaluation Options:</a:t>
            </a:r>
          </a:p>
          <a:p>
            <a:pPr marL="57150" lvl="1" indent="0" fontAlgn="base">
              <a:buNone/>
            </a:pPr>
            <a:endParaRPr lang="en-US" b="1" u="sng" dirty="0">
              <a:solidFill>
                <a:srgbClr val="000000"/>
              </a:solidFill>
            </a:endParaRPr>
          </a:p>
          <a:p>
            <a:pPr marL="342900" lvl="1" indent="-285750" fontAlgn="base"/>
            <a:r>
              <a:rPr lang="en-US" b="1" dirty="0">
                <a:solidFill>
                  <a:srgbClr val="000000"/>
                </a:solidFill>
              </a:rPr>
              <a:t>After Every Session</a:t>
            </a:r>
          </a:p>
          <a:p>
            <a:pPr marL="569912" lvl="2" indent="-285750" fontAlgn="base"/>
            <a:r>
              <a:rPr lang="en-US" dirty="0">
                <a:solidFill>
                  <a:srgbClr val="000000"/>
                </a:solidFill>
              </a:rPr>
              <a:t>Optional for any series</a:t>
            </a:r>
          </a:p>
          <a:p>
            <a:pPr marL="284162" lvl="2" indent="0" fontAlgn="base">
              <a:buNone/>
            </a:pPr>
            <a:endParaRPr lang="en-US" dirty="0">
              <a:solidFill>
                <a:srgbClr val="000000"/>
              </a:solidFill>
            </a:endParaRPr>
          </a:p>
          <a:p>
            <a:pPr marL="342900" lvl="1" indent="-285750" fontAlgn="base"/>
            <a:r>
              <a:rPr lang="en-US" b="1" dirty="0">
                <a:solidFill>
                  <a:srgbClr val="000000"/>
                </a:solidFill>
              </a:rPr>
              <a:t>2x Year (Recommended)</a:t>
            </a:r>
          </a:p>
          <a:p>
            <a:pPr marL="798512" lvl="3" indent="-285750" fontAlgn="base">
              <a:buFont typeface="Arial" panose="020B0604020202020204" pitchFamily="34" charset="0"/>
              <a:buChar char="•"/>
            </a:pPr>
            <a:r>
              <a:rPr lang="en-US" dirty="0">
                <a:solidFill>
                  <a:srgbClr val="000000"/>
                </a:solidFill>
              </a:rPr>
              <a:t>2x/year: The CPD team will send an evaluation to all attendees for the series</a:t>
            </a:r>
          </a:p>
          <a:p>
            <a:pPr marL="1027112" lvl="4" indent="-285750" fontAlgn="base">
              <a:buFont typeface="Arial" panose="020B0604020202020204" pitchFamily="34" charset="0"/>
              <a:buChar char="•"/>
            </a:pPr>
            <a:r>
              <a:rPr lang="en-US" dirty="0">
                <a:solidFill>
                  <a:srgbClr val="000000"/>
                </a:solidFill>
              </a:rPr>
              <a:t>The results for your series will be available</a:t>
            </a:r>
          </a:p>
          <a:p>
            <a:pPr marL="1027112" lvl="4" indent="-285750" fontAlgn="base">
              <a:buFont typeface="Arial" panose="020B0604020202020204" pitchFamily="34" charset="0"/>
              <a:buChar char="•"/>
            </a:pPr>
            <a:r>
              <a:rPr lang="en-US" dirty="0">
                <a:solidFill>
                  <a:srgbClr val="000000"/>
                </a:solidFill>
              </a:rPr>
              <a:t>We will be combining the results for all series and sharing in a Webinar</a:t>
            </a:r>
          </a:p>
          <a:p>
            <a:pPr marL="1027112" lvl="4" indent="-285750" fontAlgn="base">
              <a:buFont typeface="Arial" panose="020B0604020202020204" pitchFamily="34" charset="0"/>
              <a:buChar char="•"/>
            </a:pPr>
            <a:r>
              <a:rPr lang="en-US" sz="2000" dirty="0"/>
              <a:t>For series with ABIM, ABP or ABOHNS MOC, we will also send the evaluation results to the attendees, as part of the "evaluation and feedback" requirement.</a:t>
            </a:r>
            <a:endParaRPr lang="en-US" sz="2000" dirty="0">
              <a:solidFill>
                <a:srgbClr val="000000"/>
              </a:solidFill>
            </a:endParaRPr>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436707"/>
          </a:xfrm>
        </p:spPr>
        <p:txBody>
          <a:bodyPr/>
          <a:lstStyle/>
          <a:p>
            <a:r>
              <a:rPr lang="en-US" dirty="0"/>
              <a:t>Evaluation Process</a:t>
            </a:r>
          </a:p>
        </p:txBody>
      </p:sp>
    </p:spTree>
    <p:extLst>
      <p:ext uri="{BB962C8B-B14F-4D97-AF65-F5344CB8AC3E}">
        <p14:creationId xmlns:p14="http://schemas.microsoft.com/office/powerpoint/2010/main" val="1010486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AAE2DF-FF96-521B-E3F1-BBCE021AB4CF}"/>
              </a:ext>
            </a:extLst>
          </p:cNvPr>
          <p:cNvSpPr>
            <a:spLocks noGrp="1"/>
          </p:cNvSpPr>
          <p:nvPr>
            <p:ph type="title"/>
          </p:nvPr>
        </p:nvSpPr>
        <p:spPr/>
        <p:txBody>
          <a:bodyPr/>
          <a:lstStyle/>
          <a:p>
            <a:r>
              <a:rPr lang="en-US" dirty="0"/>
              <a:t>Follow Up Surveys</a:t>
            </a:r>
          </a:p>
        </p:txBody>
      </p:sp>
      <p:sp>
        <p:nvSpPr>
          <p:cNvPr id="6" name="Footer Placeholder 5">
            <a:extLst>
              <a:ext uri="{FF2B5EF4-FFF2-40B4-BE49-F238E27FC236}">
                <a16:creationId xmlns:a16="http://schemas.microsoft.com/office/drawing/2014/main" id="{60551EC8-C976-F8D2-781B-C11A0A465D7C}"/>
              </a:ext>
            </a:extLst>
          </p:cNvPr>
          <p:cNvSpPr>
            <a:spLocks noGrp="1"/>
          </p:cNvSpPr>
          <p:nvPr>
            <p:ph type="ftr" sz="quarter" idx="15"/>
          </p:nvPr>
        </p:nvSpPr>
        <p:spPr/>
        <p:txBody>
          <a:bodyPr/>
          <a:lstStyle/>
          <a:p>
            <a:r>
              <a:rPr lang="en-US" dirty="0"/>
              <a:t>Mass General Brigham Office of Continuing Professional Development   |   Confidential—do not copy or distribute</a:t>
            </a:r>
          </a:p>
        </p:txBody>
      </p:sp>
      <p:sp>
        <p:nvSpPr>
          <p:cNvPr id="7" name="TextBox 6">
            <a:extLst>
              <a:ext uri="{FF2B5EF4-FFF2-40B4-BE49-F238E27FC236}">
                <a16:creationId xmlns:a16="http://schemas.microsoft.com/office/drawing/2014/main" id="{C4373160-78B9-6C5F-5433-7BDB3CB5E5B5}"/>
              </a:ext>
            </a:extLst>
          </p:cNvPr>
          <p:cNvSpPr txBox="1"/>
          <p:nvPr/>
        </p:nvSpPr>
        <p:spPr>
          <a:xfrm>
            <a:off x="641350" y="1480391"/>
            <a:ext cx="10983884" cy="1631216"/>
          </a:xfrm>
          <a:prstGeom prst="rect">
            <a:avLst/>
          </a:prstGeom>
          <a:noFill/>
        </p:spPr>
        <p:txBody>
          <a:bodyPr wrap="square">
            <a:spAutoFit/>
          </a:bodyPr>
          <a:lstStyle/>
          <a:p>
            <a:pPr marL="342900" lvl="1" indent="-285750" fontAlgn="base"/>
            <a:r>
              <a:rPr lang="en-US" sz="2000" b="1" u="sng" dirty="0">
                <a:solidFill>
                  <a:srgbClr val="000000"/>
                </a:solidFill>
              </a:rPr>
              <a:t>All series</a:t>
            </a:r>
          </a:p>
          <a:p>
            <a:pPr marL="627062" lvl="2" indent="-342900" fontAlgn="base">
              <a:buFont typeface="Arial" panose="020B0604020202020204" pitchFamily="34" charset="0"/>
              <a:buChar char="•"/>
            </a:pPr>
            <a:r>
              <a:rPr lang="en-US" sz="2000" dirty="0">
                <a:solidFill>
                  <a:srgbClr val="000000"/>
                </a:solidFill>
              </a:rPr>
              <a:t>~3-6 months after series closes: Follow-up Survey will be sent to all participants by CPD. Questions ask about changes to individual and team performance.</a:t>
            </a:r>
          </a:p>
          <a:p>
            <a:pPr marL="1084262" lvl="3" indent="-342900" fontAlgn="base">
              <a:buFont typeface="Arial" panose="020B0604020202020204" pitchFamily="34" charset="0"/>
              <a:buChar char="•"/>
            </a:pPr>
            <a:r>
              <a:rPr lang="en-US" sz="2000" dirty="0">
                <a:solidFill>
                  <a:srgbClr val="000000"/>
                </a:solidFill>
              </a:rPr>
              <a:t>The survey is built as an additional session in the series. You can view the results for the survey.</a:t>
            </a:r>
          </a:p>
        </p:txBody>
      </p:sp>
      <p:sp>
        <p:nvSpPr>
          <p:cNvPr id="8" name="TextBox 7">
            <a:extLst>
              <a:ext uri="{FF2B5EF4-FFF2-40B4-BE49-F238E27FC236}">
                <a16:creationId xmlns:a16="http://schemas.microsoft.com/office/drawing/2014/main" id="{488C35C1-BB9B-7E1B-BA09-FE1337FC6701}"/>
              </a:ext>
            </a:extLst>
          </p:cNvPr>
          <p:cNvSpPr txBox="1"/>
          <p:nvPr/>
        </p:nvSpPr>
        <p:spPr>
          <a:xfrm>
            <a:off x="641350" y="3427672"/>
            <a:ext cx="10983884" cy="1631216"/>
          </a:xfrm>
          <a:prstGeom prst="rect">
            <a:avLst/>
          </a:prstGeom>
          <a:noFill/>
        </p:spPr>
        <p:txBody>
          <a:bodyPr wrap="square">
            <a:spAutoFit/>
          </a:bodyPr>
          <a:lstStyle/>
          <a:p>
            <a:pPr marL="342900" lvl="1" indent="-285750" fontAlgn="base"/>
            <a:r>
              <a:rPr lang="en-US" sz="2000" b="1" u="sng" dirty="0">
                <a:solidFill>
                  <a:srgbClr val="000000"/>
                </a:solidFill>
              </a:rPr>
              <a:t>Series that measure higher-level outcomes</a:t>
            </a:r>
          </a:p>
          <a:p>
            <a:pPr marL="627062" lvl="2" indent="-342900" fontAlgn="base">
              <a:buFont typeface="Arial" panose="020B0604020202020204" pitchFamily="34" charset="0"/>
              <a:buChar char="•"/>
            </a:pPr>
            <a:r>
              <a:rPr lang="en-US" sz="2000" dirty="0">
                <a:solidFill>
                  <a:srgbClr val="000000"/>
                </a:solidFill>
              </a:rPr>
              <a:t>~6 months after series closes: Survey to course directors for any series stating they plan to measure performance, quality, safety and/or patient outcomes</a:t>
            </a:r>
          </a:p>
          <a:p>
            <a:pPr marL="1084262" lvl="3" indent="-342900" fontAlgn="base">
              <a:buFont typeface="Arial" panose="020B0604020202020204" pitchFamily="34" charset="0"/>
              <a:buChar char="•"/>
            </a:pPr>
            <a:r>
              <a:rPr lang="en-US" sz="2000" dirty="0">
                <a:solidFill>
                  <a:srgbClr val="000000"/>
                </a:solidFill>
              </a:rPr>
              <a:t>We share a program-level report with all series that participate. We will also post the report on the series coordinator site.</a:t>
            </a:r>
          </a:p>
        </p:txBody>
      </p:sp>
    </p:spTree>
    <p:extLst>
      <p:ext uri="{BB962C8B-B14F-4D97-AF65-F5344CB8AC3E}">
        <p14:creationId xmlns:p14="http://schemas.microsoft.com/office/powerpoint/2010/main" val="391690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p:txBody>
          <a:bodyPr/>
          <a:lstStyle/>
          <a:p>
            <a:r>
              <a:rPr lang="en-US" dirty="0"/>
              <a:t>Owners, Employees and (Sometimes) Founders</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532579" y="1729029"/>
            <a:ext cx="8313470" cy="4199159"/>
          </a:xfrm>
        </p:spPr>
        <p:txBody>
          <a:bodyPr/>
          <a:lstStyle/>
          <a:p>
            <a:r>
              <a:rPr lang="en-US" dirty="0"/>
              <a:t>The following individuals are considered to have </a:t>
            </a:r>
            <a:r>
              <a:rPr lang="en-US" b="1" u="sng" dirty="0"/>
              <a:t>unresolvable</a:t>
            </a:r>
            <a:r>
              <a:rPr lang="en-US" dirty="0"/>
              <a:t> financial relationships: </a:t>
            </a:r>
          </a:p>
          <a:p>
            <a:pPr marL="804863" lvl="1" indent="-342900"/>
            <a:r>
              <a:rPr lang="en-US" dirty="0"/>
              <a:t>Owners of ineligible companies (includes private stock owners)</a:t>
            </a:r>
          </a:p>
          <a:p>
            <a:pPr marL="804863" lvl="1" indent="-342900"/>
            <a:r>
              <a:rPr lang="en-US" dirty="0"/>
              <a:t>Employees of ineligible companies</a:t>
            </a:r>
          </a:p>
          <a:p>
            <a:pPr marL="804863" lvl="1" indent="-342900"/>
            <a:r>
              <a:rPr lang="en-US" dirty="0"/>
              <a:t>Founders of ineligible companies who are compensated with private stock, salary or stipend. They are the equivalent of an owner or employee.</a:t>
            </a:r>
          </a:p>
          <a:p>
            <a:pPr marL="804863" lvl="1" indent="-342900"/>
            <a:endParaRPr lang="en-US" dirty="0"/>
          </a:p>
          <a:p>
            <a:r>
              <a:rPr lang="en-US" dirty="0"/>
              <a:t>These individuals may not:</a:t>
            </a:r>
          </a:p>
          <a:p>
            <a:pPr marL="804863" lvl="1" indent="-342900"/>
            <a:r>
              <a:rPr lang="en-US" b="1" dirty="0"/>
              <a:t>Control content </a:t>
            </a:r>
            <a:r>
              <a:rPr lang="en-US" dirty="0"/>
              <a:t>of accredited education </a:t>
            </a:r>
          </a:p>
          <a:p>
            <a:pPr marL="804863" lvl="1" indent="-342900"/>
            <a:r>
              <a:rPr lang="en-US" dirty="0"/>
              <a:t>Participate as </a:t>
            </a:r>
            <a:r>
              <a:rPr lang="en-US" b="1" dirty="0"/>
              <a:t>planners</a:t>
            </a:r>
            <a:r>
              <a:rPr lang="en-US" dirty="0"/>
              <a:t> </a:t>
            </a:r>
          </a:p>
          <a:p>
            <a:pPr marL="804863" lvl="1" indent="-342900"/>
            <a:r>
              <a:rPr lang="en-US" dirty="0"/>
              <a:t>Participate as </a:t>
            </a:r>
            <a:r>
              <a:rPr lang="en-US" b="1" dirty="0"/>
              <a:t>faculty</a:t>
            </a:r>
            <a:endParaRPr lang="en-US" dirty="0"/>
          </a:p>
        </p:txBody>
      </p:sp>
      <p:sp>
        <p:nvSpPr>
          <p:cNvPr id="6" name="Text Placeholder 5">
            <a:extLst>
              <a:ext uri="{FF2B5EF4-FFF2-40B4-BE49-F238E27FC236}">
                <a16:creationId xmlns:a16="http://schemas.microsoft.com/office/drawing/2014/main" id="{DFF02AA3-DA72-B247-A2A3-41B25522EBEC}"/>
              </a:ext>
            </a:extLst>
          </p:cNvPr>
          <p:cNvSpPr>
            <a:spLocks noGrp="1"/>
          </p:cNvSpPr>
          <p:nvPr>
            <p:ph type="body" sz="quarter" idx="14"/>
          </p:nvPr>
        </p:nvSpPr>
        <p:spPr>
          <a:xfrm>
            <a:off x="639759" y="5838568"/>
            <a:ext cx="7434393" cy="274981"/>
          </a:xfrm>
        </p:spPr>
        <p:txBody>
          <a:bodyPr/>
          <a:lstStyle/>
          <a:p>
            <a:r>
              <a:rPr lang="en-US" dirty="0"/>
              <a:t>Source: https://www.accme.org/accreditation-rules/standards-for-integrity-independence-accredited-ce/standard-3-identify-mitigate-and-disclose-relevant-financial-relationships</a:t>
            </a:r>
          </a:p>
        </p:txBody>
      </p:sp>
      <p:pic>
        <p:nvPicPr>
          <p:cNvPr id="15" name="Picture 14">
            <a:extLst>
              <a:ext uri="{FF2B5EF4-FFF2-40B4-BE49-F238E27FC236}">
                <a16:creationId xmlns:a16="http://schemas.microsoft.com/office/drawing/2014/main" id="{6197D34A-6AC7-4817-86F7-A3529D9CDA4E}"/>
              </a:ext>
            </a:extLst>
          </p:cNvPr>
          <p:cNvPicPr>
            <a:picLocks noChangeAspect="1"/>
          </p:cNvPicPr>
          <p:nvPr/>
        </p:nvPicPr>
        <p:blipFill>
          <a:blip r:embed="rId7"/>
          <a:stretch>
            <a:fillRect/>
          </a:stretch>
        </p:blipFill>
        <p:spPr>
          <a:xfrm>
            <a:off x="8846049" y="2175519"/>
            <a:ext cx="1971802" cy="1971802"/>
          </a:xfrm>
          <a:prstGeom prst="rect">
            <a:avLst/>
          </a:prstGeom>
        </p:spPr>
      </p:pic>
    </p:spTree>
    <p:extLst>
      <p:ext uri="{BB962C8B-B14F-4D97-AF65-F5344CB8AC3E}">
        <p14:creationId xmlns:p14="http://schemas.microsoft.com/office/powerpoint/2010/main" val="4219920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78E90BD7-B8FB-314F-BEAC-CDE8AF7F7086}"/>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12" name="Object 11" hidden="1">
                        <a:extLst>
                          <a:ext uri="{FF2B5EF4-FFF2-40B4-BE49-F238E27FC236}">
                            <a16:creationId xmlns:a16="http://schemas.microsoft.com/office/drawing/2014/main" id="{78E90BD7-B8FB-314F-BEAC-CDE8AF7F7086}"/>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7AE05FD8-3EBC-8F4A-A2BC-2F12392FB4B1}"/>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0079" y="3099816"/>
            <a:ext cx="3200400" cy="2377440"/>
          </a:xfrm>
        </p:spPr>
        <p:txBody>
          <a:bodyPr/>
          <a:lstStyle/>
          <a:p>
            <a:r>
              <a:rPr lang="en-US" b="1" dirty="0">
                <a:solidFill>
                  <a:schemeClr val="accent2"/>
                </a:solidFill>
              </a:rPr>
              <a:t>Not Related to Business</a:t>
            </a:r>
          </a:p>
          <a:p>
            <a:r>
              <a:rPr lang="en-US" dirty="0"/>
              <a:t>When the content of the activity is not related to the business lines or products of their employer/company.</a:t>
            </a:r>
          </a:p>
        </p:txBody>
      </p:sp>
      <p:sp>
        <p:nvSpPr>
          <p:cNvPr id="4" name="Content Placeholder 3">
            <a:extLst>
              <a:ext uri="{FF2B5EF4-FFF2-40B4-BE49-F238E27FC236}">
                <a16:creationId xmlns:a16="http://schemas.microsoft.com/office/drawing/2014/main" id="{5BD21194-D4FB-DD4B-9652-384E28D96DB7}"/>
              </a:ext>
            </a:extLst>
          </p:cNvPr>
          <p:cNvSpPr>
            <a:spLocks noGrp="1"/>
          </p:cNvSpPr>
          <p:nvPr>
            <p:ph sz="half" idx="2"/>
          </p:nvPr>
        </p:nvSpPr>
        <p:spPr>
          <a:xfrm>
            <a:off x="4491989" y="3099816"/>
            <a:ext cx="3200400" cy="2377440"/>
          </a:xfrm>
        </p:spPr>
        <p:txBody>
          <a:bodyPr/>
          <a:lstStyle/>
          <a:p>
            <a:r>
              <a:rPr lang="en-US" b="1" dirty="0">
                <a:solidFill>
                  <a:schemeClr val="accent2"/>
                </a:solidFill>
              </a:rPr>
              <a:t>Basic Science Research</a:t>
            </a:r>
          </a:p>
          <a:p>
            <a:r>
              <a:rPr lang="en-US" dirty="0"/>
              <a:t>When the content of the accredited activity is limited to basic science research, such as pre-clinical research and drug discovery, or the methodologies of research, and they do not make care recommendations. </a:t>
            </a:r>
          </a:p>
        </p:txBody>
      </p:sp>
      <p:sp>
        <p:nvSpPr>
          <p:cNvPr id="7" name="Content Placeholder 6">
            <a:extLst>
              <a:ext uri="{FF2B5EF4-FFF2-40B4-BE49-F238E27FC236}">
                <a16:creationId xmlns:a16="http://schemas.microsoft.com/office/drawing/2014/main" id="{5832D49E-A08D-2745-BF21-F8E73CA1CD7E}"/>
              </a:ext>
            </a:extLst>
          </p:cNvPr>
          <p:cNvSpPr>
            <a:spLocks noGrp="1"/>
          </p:cNvSpPr>
          <p:nvPr>
            <p:ph sz="half" idx="10"/>
          </p:nvPr>
        </p:nvSpPr>
        <p:spPr>
          <a:xfrm>
            <a:off x="8343900" y="3099816"/>
            <a:ext cx="3200400" cy="2490113"/>
          </a:xfrm>
        </p:spPr>
        <p:txBody>
          <a:bodyPr/>
          <a:lstStyle/>
          <a:p>
            <a:r>
              <a:rPr lang="en-US" b="1" dirty="0">
                <a:solidFill>
                  <a:schemeClr val="accent2"/>
                </a:solidFill>
              </a:rPr>
              <a:t>Technicians</a:t>
            </a:r>
          </a:p>
          <a:p>
            <a:r>
              <a:rPr lang="en-US" dirty="0"/>
              <a:t>When they are participating as technicians to teach the safe and proper use of medical devices, and do not recommend whether or when a device is used.</a:t>
            </a:r>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p:txBody>
          <a:bodyPr/>
          <a:lstStyle/>
          <a:p>
            <a:r>
              <a:rPr lang="en-US" dirty="0"/>
              <a:t>Exceptions</a:t>
            </a:r>
          </a:p>
        </p:txBody>
      </p:sp>
      <p:sp>
        <p:nvSpPr>
          <p:cNvPr id="10" name="Text Placeholder 9">
            <a:extLst>
              <a:ext uri="{FF2B5EF4-FFF2-40B4-BE49-F238E27FC236}">
                <a16:creationId xmlns:a16="http://schemas.microsoft.com/office/drawing/2014/main" id="{B686359A-EF6A-6B4B-B530-960EC9E8187B}"/>
              </a:ext>
            </a:extLst>
          </p:cNvPr>
          <p:cNvSpPr>
            <a:spLocks noGrp="1"/>
          </p:cNvSpPr>
          <p:nvPr>
            <p:ph type="body" sz="quarter" idx="14"/>
          </p:nvPr>
        </p:nvSpPr>
        <p:spPr>
          <a:xfrm>
            <a:off x="639759" y="5838568"/>
            <a:ext cx="9052881" cy="274981"/>
          </a:xfrm>
        </p:spPr>
        <p:txBody>
          <a:bodyPr/>
          <a:lstStyle/>
          <a:p>
            <a:r>
              <a:rPr lang="en-US" dirty="0"/>
              <a:t>Source: https://www.accme.org/accreditation-rules/standards-for-integrity-independence-accredited-ce/standard-3-identify-mitigate-and-disclose-relevant-financial-relationships</a:t>
            </a:r>
          </a:p>
          <a:p>
            <a:endParaRPr lang="en-US" dirty="0"/>
          </a:p>
        </p:txBody>
      </p:sp>
      <p:sp>
        <p:nvSpPr>
          <p:cNvPr id="14" name="Content Placeholder 2">
            <a:extLst>
              <a:ext uri="{FF2B5EF4-FFF2-40B4-BE49-F238E27FC236}">
                <a16:creationId xmlns:a16="http://schemas.microsoft.com/office/drawing/2014/main" id="{EBEE7CB5-A238-4A07-8D39-40350CE1AA13}"/>
              </a:ext>
            </a:extLst>
          </p:cNvPr>
          <p:cNvSpPr txBox="1">
            <a:spLocks/>
          </p:cNvSpPr>
          <p:nvPr/>
        </p:nvSpPr>
        <p:spPr>
          <a:xfrm>
            <a:off x="639759" y="1124712"/>
            <a:ext cx="10902950" cy="345721"/>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rgbClr val="000000"/>
                </a:solidFill>
                <a:latin typeface="Calibri"/>
              </a:rPr>
              <a:t>Owners, employees and founders* </a:t>
            </a:r>
            <a:r>
              <a:rPr kumimoji="0" lang="en-US" sz="1800" b="0" i="0" u="none" strike="noStrike" kern="1200" cap="none" spc="0" normalizeH="0" baseline="0" noProof="0" dirty="0">
                <a:ln>
                  <a:noFill/>
                </a:ln>
                <a:solidFill>
                  <a:srgbClr val="000000"/>
                </a:solidFill>
                <a:effectLst/>
                <a:uLnTx/>
                <a:uFillTx/>
                <a:latin typeface="Calibri"/>
                <a:ea typeface="+mn-ea"/>
                <a:cs typeface="+mn-cs"/>
              </a:rPr>
              <a:t>of ineligible companies can participate as planners or faculty in these specific situations:</a:t>
            </a:r>
          </a:p>
        </p:txBody>
      </p:sp>
      <p:pic>
        <p:nvPicPr>
          <p:cNvPr id="9" name="Picture 8">
            <a:extLst>
              <a:ext uri="{FF2B5EF4-FFF2-40B4-BE49-F238E27FC236}">
                <a16:creationId xmlns:a16="http://schemas.microsoft.com/office/drawing/2014/main" id="{515D98D4-CAB7-46F9-B450-32DCDF8605A3}"/>
              </a:ext>
            </a:extLst>
          </p:cNvPr>
          <p:cNvPicPr>
            <a:picLocks noChangeAspect="1"/>
          </p:cNvPicPr>
          <p:nvPr/>
        </p:nvPicPr>
        <p:blipFill>
          <a:blip r:embed="rId7"/>
          <a:stretch>
            <a:fillRect/>
          </a:stretch>
        </p:blipFill>
        <p:spPr>
          <a:xfrm rot="18997674">
            <a:off x="388063" y="1886037"/>
            <a:ext cx="1108751" cy="1108751"/>
          </a:xfrm>
          <a:prstGeom prst="rect">
            <a:avLst/>
          </a:prstGeom>
        </p:spPr>
      </p:pic>
      <p:pic>
        <p:nvPicPr>
          <p:cNvPr id="16" name="Picture 15">
            <a:extLst>
              <a:ext uri="{FF2B5EF4-FFF2-40B4-BE49-F238E27FC236}">
                <a16:creationId xmlns:a16="http://schemas.microsoft.com/office/drawing/2014/main" id="{30FE631C-FF41-49CD-8B01-CC305618E96C}"/>
              </a:ext>
            </a:extLst>
          </p:cNvPr>
          <p:cNvPicPr>
            <a:picLocks noChangeAspect="1"/>
          </p:cNvPicPr>
          <p:nvPr/>
        </p:nvPicPr>
        <p:blipFill>
          <a:blip r:embed="rId8"/>
          <a:stretch>
            <a:fillRect/>
          </a:stretch>
        </p:blipFill>
        <p:spPr>
          <a:xfrm>
            <a:off x="4267677" y="1905329"/>
            <a:ext cx="1070168" cy="1070168"/>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DE204F77-3DA7-4A88-AF28-75CE1A555138}"/>
              </a:ext>
            </a:extLst>
          </p:cNvPr>
          <p:cNvPicPr>
            <a:picLocks noChangeAspect="1"/>
          </p:cNvPicPr>
          <p:nvPr/>
        </p:nvPicPr>
        <p:blipFill>
          <a:blip r:embed="rId9"/>
          <a:stretch>
            <a:fillRect/>
          </a:stretch>
        </p:blipFill>
        <p:spPr>
          <a:xfrm>
            <a:off x="8343900" y="1984284"/>
            <a:ext cx="1070168" cy="1070168"/>
          </a:xfrm>
          <a:prstGeom prst="rect">
            <a:avLst/>
          </a:prstGeom>
        </p:spPr>
      </p:pic>
      <p:sp>
        <p:nvSpPr>
          <p:cNvPr id="18" name="Content Placeholder 2">
            <a:extLst>
              <a:ext uri="{FF2B5EF4-FFF2-40B4-BE49-F238E27FC236}">
                <a16:creationId xmlns:a16="http://schemas.microsoft.com/office/drawing/2014/main" id="{74CDC99F-B0E8-4CD5-8995-A0707D1C2165}"/>
              </a:ext>
            </a:extLst>
          </p:cNvPr>
          <p:cNvSpPr txBox="1">
            <a:spLocks/>
          </p:cNvSpPr>
          <p:nvPr/>
        </p:nvSpPr>
        <p:spPr>
          <a:xfrm>
            <a:off x="648971" y="5539375"/>
            <a:ext cx="10902950" cy="19391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Font typeface="Arial" panose="020B0604020202020204" pitchFamily="34" charset="0"/>
              <a:buNone/>
              <a:defRPr sz="18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18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18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18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000000"/>
                </a:solidFill>
                <a:latin typeface="Calibri"/>
              </a:rPr>
              <a:t>*When founder receives </a:t>
            </a:r>
            <a:r>
              <a:rPr lang="en-US" sz="1200" dirty="0"/>
              <a:t>private stock, salary or stipend </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27164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0079" y="1760168"/>
            <a:ext cx="10630671" cy="4023360"/>
          </a:xfrm>
        </p:spPr>
        <p:txBody>
          <a:bodyPr/>
          <a:lstStyle/>
          <a:p>
            <a:r>
              <a:rPr lang="en-US" b="1" dirty="0">
                <a:solidFill>
                  <a:schemeClr val="accent2"/>
                </a:solidFill>
              </a:rPr>
              <a:t>Contact us as soon as you know you are inviting an owner, founder or employee speaker!</a:t>
            </a:r>
          </a:p>
          <a:p>
            <a:pPr marL="342900" indent="-342900">
              <a:buFont typeface="Arial" panose="020B0604020202020204" pitchFamily="34" charset="0"/>
              <a:buChar char="•"/>
            </a:pPr>
            <a:endParaRPr lang="en-US" dirty="0"/>
          </a:p>
          <a:p>
            <a:pPr marL="804863" lvl="1" indent="-342900"/>
            <a:r>
              <a:rPr lang="en-US" dirty="0"/>
              <a:t>Review of owners, founders, employees and stock owners of private companies takes time.</a:t>
            </a:r>
          </a:p>
          <a:p>
            <a:pPr marL="804863" lvl="1" indent="-342900"/>
            <a:r>
              <a:rPr lang="en-US" dirty="0"/>
              <a:t>We cannot provide credit until all the steps are complete.</a:t>
            </a:r>
          </a:p>
          <a:p>
            <a:pPr marL="804863" lvl="1" indent="-342900"/>
            <a:r>
              <a:rPr lang="en-US" dirty="0"/>
              <a:t>If we get it wrong, we risk losing accreditation.</a:t>
            </a:r>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Employees, Owners &amp; Founders – Most Important Takeaway</a:t>
            </a:r>
          </a:p>
        </p:txBody>
      </p:sp>
      <p:pic>
        <p:nvPicPr>
          <p:cNvPr id="10" name="Picture 9" descr="Icon&#10;&#10;Description automatically generated">
            <a:extLst>
              <a:ext uri="{FF2B5EF4-FFF2-40B4-BE49-F238E27FC236}">
                <a16:creationId xmlns:a16="http://schemas.microsoft.com/office/drawing/2014/main" id="{8606EEE9-8AB6-465C-B698-8F2423522EB3}"/>
              </a:ext>
            </a:extLst>
          </p:cNvPr>
          <p:cNvPicPr>
            <a:picLocks noChangeAspect="1"/>
          </p:cNvPicPr>
          <p:nvPr/>
        </p:nvPicPr>
        <p:blipFill>
          <a:blip r:embed="rId7"/>
          <a:stretch>
            <a:fillRect/>
          </a:stretch>
        </p:blipFill>
        <p:spPr>
          <a:xfrm>
            <a:off x="4553628" y="3491911"/>
            <a:ext cx="2292849" cy="2292849"/>
          </a:xfrm>
          <a:prstGeom prst="rect">
            <a:avLst/>
          </a:prstGeom>
        </p:spPr>
      </p:pic>
    </p:spTree>
    <p:extLst>
      <p:ext uri="{BB962C8B-B14F-4D97-AF65-F5344CB8AC3E}">
        <p14:creationId xmlns:p14="http://schemas.microsoft.com/office/powerpoint/2010/main" val="1525103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4B79-38D0-9D38-81D8-915ACDC00BD3}"/>
              </a:ext>
            </a:extLst>
          </p:cNvPr>
          <p:cNvSpPr>
            <a:spLocks noGrp="1"/>
          </p:cNvSpPr>
          <p:nvPr>
            <p:ph type="title"/>
          </p:nvPr>
        </p:nvSpPr>
        <p:spPr/>
        <p:txBody>
          <a:bodyPr/>
          <a:lstStyle/>
          <a:p>
            <a:r>
              <a:rPr lang="en-US" dirty="0"/>
              <a:t>CME That Counts for Maintenance Of Certification (MOC)</a:t>
            </a:r>
          </a:p>
        </p:txBody>
      </p:sp>
      <p:pic>
        <p:nvPicPr>
          <p:cNvPr id="10" name="Picture 9">
            <a:extLst>
              <a:ext uri="{FF2B5EF4-FFF2-40B4-BE49-F238E27FC236}">
                <a16:creationId xmlns:a16="http://schemas.microsoft.com/office/drawing/2014/main" id="{275F2851-8711-491E-80D1-10337444223F}"/>
              </a:ext>
            </a:extLst>
          </p:cNvPr>
          <p:cNvPicPr>
            <a:picLocks noChangeAspect="1"/>
          </p:cNvPicPr>
          <p:nvPr/>
        </p:nvPicPr>
        <p:blipFill>
          <a:blip r:embed="rId3"/>
          <a:stretch>
            <a:fillRect/>
          </a:stretch>
        </p:blipFill>
        <p:spPr>
          <a:xfrm>
            <a:off x="1401431" y="1038648"/>
            <a:ext cx="8033585" cy="5686240"/>
          </a:xfrm>
          <a:prstGeom prst="rect">
            <a:avLst/>
          </a:prstGeom>
        </p:spPr>
      </p:pic>
      <p:sp>
        <p:nvSpPr>
          <p:cNvPr id="3" name="Rectangle 2">
            <a:extLst>
              <a:ext uri="{FF2B5EF4-FFF2-40B4-BE49-F238E27FC236}">
                <a16:creationId xmlns:a16="http://schemas.microsoft.com/office/drawing/2014/main" id="{DE2FB9EC-D3F7-25C0-AC09-9C16A7F64A02}"/>
              </a:ext>
            </a:extLst>
          </p:cNvPr>
          <p:cNvSpPr/>
          <p:nvPr/>
        </p:nvSpPr>
        <p:spPr>
          <a:xfrm>
            <a:off x="1144578" y="1704087"/>
            <a:ext cx="5441157" cy="504554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5" name="Rectangle 4">
            <a:extLst>
              <a:ext uri="{FF2B5EF4-FFF2-40B4-BE49-F238E27FC236}">
                <a16:creationId xmlns:a16="http://schemas.microsoft.com/office/drawing/2014/main" id="{1231135B-B569-9259-9307-746BA68ECC6C}"/>
              </a:ext>
            </a:extLst>
          </p:cNvPr>
          <p:cNvSpPr/>
          <p:nvPr/>
        </p:nvSpPr>
        <p:spPr>
          <a:xfrm>
            <a:off x="8090900" y="1704087"/>
            <a:ext cx="1261287" cy="825563"/>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Tree>
    <p:extLst>
      <p:ext uri="{BB962C8B-B14F-4D97-AF65-F5344CB8AC3E}">
        <p14:creationId xmlns:p14="http://schemas.microsoft.com/office/powerpoint/2010/main" val="3558413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674D9-E1F7-CA46-9D98-7331F6FBF5D8}"/>
              </a:ext>
            </a:extLst>
          </p:cNvPr>
          <p:cNvSpPr>
            <a:spLocks noGrp="1"/>
          </p:cNvSpPr>
          <p:nvPr>
            <p:ph type="title"/>
          </p:nvPr>
        </p:nvSpPr>
        <p:spPr/>
        <p:txBody>
          <a:bodyPr/>
          <a:lstStyle/>
          <a:p>
            <a:r>
              <a:rPr lang="en-US" dirty="0"/>
              <a:t>MOC Reporting</a:t>
            </a:r>
          </a:p>
        </p:txBody>
      </p:sp>
      <p:sp>
        <p:nvSpPr>
          <p:cNvPr id="3" name="Content Placeholder 2">
            <a:extLst>
              <a:ext uri="{FF2B5EF4-FFF2-40B4-BE49-F238E27FC236}">
                <a16:creationId xmlns:a16="http://schemas.microsoft.com/office/drawing/2014/main" id="{47AC28C4-DAEF-58EA-C55F-257F500CB754}"/>
              </a:ext>
            </a:extLst>
          </p:cNvPr>
          <p:cNvSpPr>
            <a:spLocks noGrp="1"/>
          </p:cNvSpPr>
          <p:nvPr>
            <p:ph idx="1"/>
          </p:nvPr>
        </p:nvSpPr>
        <p:spPr/>
        <p:txBody>
          <a:bodyPr/>
          <a:lstStyle/>
          <a:p>
            <a:pPr marL="342900" indent="-342900">
              <a:buFont typeface="Arial" panose="020B0604020202020204" pitchFamily="34" charset="0"/>
              <a:buChar char="•"/>
            </a:pPr>
            <a:r>
              <a:rPr lang="en-US" dirty="0"/>
              <a:t>In 2023, we implemented an update on EthosCE to make MOC credit claim and reporting easier.</a:t>
            </a:r>
          </a:p>
          <a:p>
            <a:pPr marL="342900" indent="-342900">
              <a:buFont typeface="Arial" panose="020B0604020202020204" pitchFamily="34" charset="0"/>
              <a:buChar char="•"/>
            </a:pPr>
            <a:r>
              <a:rPr lang="en-US" dirty="0"/>
              <a:t>Learners add their birthday and board information in their profile. </a:t>
            </a:r>
          </a:p>
          <a:p>
            <a:pPr marL="342900" indent="-342900">
              <a:buFont typeface="Arial" panose="020B0604020202020204" pitchFamily="34" charset="0"/>
              <a:buChar char="•"/>
            </a:pPr>
            <a:r>
              <a:rPr lang="en-US" dirty="0"/>
              <a:t>Reporting of learner participation in activities designated for MOC will be done immediately after the learner claims the MOC credit. </a:t>
            </a:r>
          </a:p>
          <a:p>
            <a:pPr marL="804863" lvl="1" indent="-342900"/>
            <a:r>
              <a:rPr lang="en-US" dirty="0"/>
              <a:t>The LMS has automatic reporting capabilities with the boards through our Joint Accreditation reporting system.</a:t>
            </a:r>
          </a:p>
        </p:txBody>
      </p:sp>
      <p:sp>
        <p:nvSpPr>
          <p:cNvPr id="5" name="TextBox 4">
            <a:extLst>
              <a:ext uri="{FF2B5EF4-FFF2-40B4-BE49-F238E27FC236}">
                <a16:creationId xmlns:a16="http://schemas.microsoft.com/office/drawing/2014/main" id="{9A74632D-AC28-5781-B002-7415B9AB0673}"/>
              </a:ext>
            </a:extLst>
          </p:cNvPr>
          <p:cNvSpPr txBox="1"/>
          <p:nvPr/>
        </p:nvSpPr>
        <p:spPr>
          <a:xfrm>
            <a:off x="497072" y="5419266"/>
            <a:ext cx="11368863" cy="461665"/>
          </a:xfrm>
          <a:prstGeom prst="rect">
            <a:avLst/>
          </a:prstGeom>
          <a:noFill/>
        </p:spPr>
        <p:txBody>
          <a:bodyPr wrap="square">
            <a:spAutoFit/>
          </a:bodyPr>
          <a:lstStyle/>
          <a:p>
            <a:r>
              <a:rPr lang="en-US" sz="2400" b="1" i="1" dirty="0"/>
              <a:t>Please remind your learners to update their profiles!</a:t>
            </a:r>
          </a:p>
        </p:txBody>
      </p:sp>
    </p:spTree>
    <p:extLst>
      <p:ext uri="{BB962C8B-B14F-4D97-AF65-F5344CB8AC3E}">
        <p14:creationId xmlns:p14="http://schemas.microsoft.com/office/powerpoint/2010/main" val="19684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4F04E-7554-4318-9683-519393BB8699}"/>
              </a:ext>
            </a:extLst>
          </p:cNvPr>
          <p:cNvSpPr>
            <a:spLocks noGrp="1"/>
          </p:cNvSpPr>
          <p:nvPr>
            <p:ph type="title"/>
          </p:nvPr>
        </p:nvSpPr>
        <p:spPr/>
        <p:txBody>
          <a:bodyPr/>
          <a:lstStyle/>
          <a:p>
            <a:r>
              <a:rPr lang="en-US" dirty="0"/>
              <a:t>Skills for Professional Development </a:t>
            </a:r>
          </a:p>
        </p:txBody>
      </p:sp>
      <p:sp>
        <p:nvSpPr>
          <p:cNvPr id="3" name="Content Placeholder 2">
            <a:extLst>
              <a:ext uri="{FF2B5EF4-FFF2-40B4-BE49-F238E27FC236}">
                <a16:creationId xmlns:a16="http://schemas.microsoft.com/office/drawing/2014/main" id="{52EC7E10-2C58-46AD-A11A-9F70211950C1}"/>
              </a:ext>
            </a:extLst>
          </p:cNvPr>
          <p:cNvSpPr>
            <a:spLocks noGrp="1"/>
          </p:cNvSpPr>
          <p:nvPr>
            <p:ph idx="1"/>
          </p:nvPr>
        </p:nvSpPr>
        <p:spPr>
          <a:xfrm>
            <a:off x="641350" y="1036320"/>
            <a:ext cx="10902950" cy="4978718"/>
          </a:xfrm>
        </p:spPr>
        <p:txBody>
          <a:bodyPr/>
          <a:lstStyle/>
          <a:p>
            <a:pPr marL="285750" indent="-285750" algn="l">
              <a:buFont typeface="Arial" panose="020B0604020202020204" pitchFamily="34" charset="0"/>
              <a:buChar char="•"/>
            </a:pPr>
            <a:r>
              <a:rPr lang="en-US" sz="1600" dirty="0"/>
              <a:t>Compliance with Mass General Brigham CPD’s requirements for Joint Accreditation standards:</a:t>
            </a:r>
          </a:p>
          <a:p>
            <a:pPr marL="747713" lvl="1" indent="-285750"/>
            <a:r>
              <a:rPr lang="en-US" sz="1600" dirty="0"/>
              <a:t>Collect disclosures and attestations from speakers. Escalate as needed to ensure compliance with deadlines.</a:t>
            </a:r>
          </a:p>
          <a:p>
            <a:pPr marL="742950" lvl="1" indent="-285750" algn="l">
              <a:buFont typeface="Arial" panose="020B0604020202020204" pitchFamily="34" charset="0"/>
              <a:buChar char="•"/>
            </a:pPr>
            <a:r>
              <a:rPr lang="en-US" sz="1600" dirty="0"/>
              <a:t>Submit timely documentation of series accreditation materials for CPD review</a:t>
            </a:r>
          </a:p>
          <a:p>
            <a:pPr marL="1143000" lvl="2" indent="-228600" algn="l">
              <a:buFont typeface="Arial" panose="020B0604020202020204" pitchFamily="34" charset="0"/>
              <a:buChar char="•"/>
            </a:pPr>
            <a:r>
              <a:rPr lang="en-US" sz="1600" dirty="0"/>
              <a:t>Documentation for each session includes:</a:t>
            </a:r>
          </a:p>
          <a:p>
            <a:pPr marL="1600200" lvl="3" indent="-228600" algn="l">
              <a:buFont typeface="Arial" panose="020B0604020202020204" pitchFamily="34" charset="0"/>
              <a:buChar char="•"/>
            </a:pPr>
            <a:r>
              <a:rPr lang="en-US" sz="1600" dirty="0"/>
              <a:t>Speaker and planner disclosure and attestation forms</a:t>
            </a:r>
          </a:p>
          <a:p>
            <a:pPr marL="1600200" lvl="3" indent="-228600" algn="l">
              <a:buFont typeface="Arial" panose="020B0604020202020204" pitchFamily="34" charset="0"/>
              <a:buChar char="•"/>
            </a:pPr>
            <a:r>
              <a:rPr lang="en-US" sz="1600" dirty="0"/>
              <a:t>Mitigation forms for speakers with financial relationships to disclose</a:t>
            </a:r>
          </a:p>
          <a:p>
            <a:pPr marL="1600200" lvl="3" indent="-228600" algn="l">
              <a:buFont typeface="Arial" panose="020B0604020202020204" pitchFamily="34" charset="0"/>
              <a:buChar char="•"/>
            </a:pPr>
            <a:r>
              <a:rPr lang="en-US" sz="1600" dirty="0"/>
              <a:t>Session announcements</a:t>
            </a:r>
          </a:p>
          <a:p>
            <a:pPr marL="1600200" lvl="3" indent="-228600" algn="l">
              <a:buFont typeface="Arial" panose="020B0604020202020204" pitchFamily="34" charset="0"/>
              <a:buChar char="•"/>
            </a:pPr>
            <a:r>
              <a:rPr lang="en-US" sz="1600" dirty="0"/>
              <a:t>Disclosure summary for session as displayed to learners</a:t>
            </a:r>
          </a:p>
          <a:p>
            <a:pPr marL="1600200" lvl="3" indent="-228600" algn="l">
              <a:buFont typeface="Arial" panose="020B0604020202020204" pitchFamily="34" charset="0"/>
              <a:buChar char="•"/>
            </a:pPr>
            <a:r>
              <a:rPr lang="en-US" sz="1600" dirty="0"/>
              <a:t>Attendance SMS code</a:t>
            </a:r>
          </a:p>
          <a:p>
            <a:pPr marL="1143000" lvl="2" indent="-228600" algn="l">
              <a:buFont typeface="Arial" panose="020B0604020202020204" pitchFamily="34" charset="0"/>
              <a:buChar char="•"/>
            </a:pPr>
            <a:r>
              <a:rPr lang="en-US" sz="1600" dirty="0"/>
              <a:t>Documentation for series check-ins includes:</a:t>
            </a:r>
          </a:p>
          <a:p>
            <a:pPr marL="1600200" lvl="3" indent="-228600" algn="l">
              <a:buFont typeface="Arial" panose="020B0604020202020204" pitchFamily="34" charset="0"/>
              <a:buChar char="•"/>
            </a:pPr>
            <a:r>
              <a:rPr lang="en-US" sz="1600" dirty="0"/>
              <a:t>Series session list with each session title, speaker and date</a:t>
            </a:r>
          </a:p>
          <a:p>
            <a:pPr marL="1600200" lvl="3" indent="-228600" algn="l">
              <a:buFont typeface="Arial" panose="020B0604020202020204" pitchFamily="34" charset="0"/>
              <a:buChar char="•"/>
            </a:pPr>
            <a:r>
              <a:rPr lang="en-US" sz="1600" dirty="0"/>
              <a:t>Evaluation summary</a:t>
            </a:r>
          </a:p>
          <a:p>
            <a:pPr marL="1600200" lvl="3" indent="-228600" algn="l">
              <a:buFont typeface="Arial" panose="020B0604020202020204" pitchFamily="34" charset="0"/>
              <a:buChar char="•"/>
            </a:pPr>
            <a:r>
              <a:rPr lang="en-US" sz="1600" dirty="0"/>
              <a:t>Answers to any CPD questions</a:t>
            </a:r>
          </a:p>
          <a:p>
            <a:pPr marL="285750" indent="-285750" algn="l">
              <a:buFont typeface="Arial" panose="020B0604020202020204" pitchFamily="34" charset="0"/>
              <a:buChar char="•"/>
            </a:pPr>
            <a:r>
              <a:rPr lang="en-US" sz="1600" dirty="0"/>
              <a:t>Build each new session on EthosCE, the Mass General Brigham CPD’s learning management system. In 2021, coordinators were required to attend a training on how to use EthosCE. Coordinators create new sessions by copying a sample session built by CPD. Coordinators must ensure that the dates, times and titles for each session they build are accurate. Coordinators upload disclosures before each session. CPD reviews for approval. When CPD approves the session, the coordinator obtains the attendance SMS code and shares with the audience.</a:t>
            </a:r>
          </a:p>
          <a:p>
            <a:pPr marL="285750" indent="-285750" algn="l">
              <a:buFont typeface="Arial" panose="020B0604020202020204" pitchFamily="34" charset="0"/>
              <a:buChar char="•"/>
            </a:pPr>
            <a:r>
              <a:rPr lang="en-US" sz="1600" dirty="0"/>
              <a:t>Download evaluation reports for series.</a:t>
            </a:r>
          </a:p>
          <a:p>
            <a:pPr marL="285750" indent="-285750" algn="l">
              <a:buFont typeface="Arial" panose="020B0604020202020204" pitchFamily="34" charset="0"/>
              <a:buChar char="•"/>
            </a:pPr>
            <a:r>
              <a:rPr lang="en-US" sz="1600" dirty="0"/>
              <a:t>Provide customer service to series attendees. Escalate issues that coordinator can’t resolve on own to CPD</a:t>
            </a:r>
          </a:p>
        </p:txBody>
      </p:sp>
      <p:sp>
        <p:nvSpPr>
          <p:cNvPr id="4" name="Footer Placeholder 3">
            <a:extLst>
              <a:ext uri="{FF2B5EF4-FFF2-40B4-BE49-F238E27FC236}">
                <a16:creationId xmlns:a16="http://schemas.microsoft.com/office/drawing/2014/main" id="{9BE83206-DCCC-4CCA-89FD-48123AE26C15}"/>
              </a:ext>
            </a:extLst>
          </p:cNvPr>
          <p:cNvSpPr>
            <a:spLocks noGrp="1"/>
          </p:cNvSpPr>
          <p:nvPr>
            <p:ph type="ftr" sz="quarter" idx="15"/>
          </p:nvPr>
        </p:nvSpPr>
        <p:spPr/>
        <p:txBody>
          <a:bodyPr/>
          <a:lstStyle/>
          <a:p>
            <a:r>
              <a:rPr lang="en-US" dirty="0"/>
              <a:t>Continuing Professional Development | Mass General Brigham |  Confidential—do not copy or distribute</a:t>
            </a:r>
          </a:p>
        </p:txBody>
      </p:sp>
      <p:pic>
        <p:nvPicPr>
          <p:cNvPr id="6" name="Picture 5" descr="Icon&#10;&#10;Description automatically generated">
            <a:extLst>
              <a:ext uri="{FF2B5EF4-FFF2-40B4-BE49-F238E27FC236}">
                <a16:creationId xmlns:a16="http://schemas.microsoft.com/office/drawing/2014/main" id="{7FEC15EA-7475-42B5-9C1D-FC5D557ADAA7}"/>
              </a:ext>
            </a:extLst>
          </p:cNvPr>
          <p:cNvPicPr>
            <a:picLocks noChangeAspect="1"/>
          </p:cNvPicPr>
          <p:nvPr/>
        </p:nvPicPr>
        <p:blipFill>
          <a:blip r:embed="rId2"/>
          <a:stretch>
            <a:fillRect/>
          </a:stretch>
        </p:blipFill>
        <p:spPr>
          <a:xfrm>
            <a:off x="9502432" y="1827541"/>
            <a:ext cx="1886262" cy="1886262"/>
          </a:xfrm>
          <a:prstGeom prst="rect">
            <a:avLst/>
          </a:prstGeom>
        </p:spPr>
      </p:pic>
    </p:spTree>
    <p:extLst>
      <p:ext uri="{BB962C8B-B14F-4D97-AF65-F5344CB8AC3E}">
        <p14:creationId xmlns:p14="http://schemas.microsoft.com/office/powerpoint/2010/main" val="1995080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46A5E-5541-4465-8A28-987EAC4093C4}"/>
              </a:ext>
            </a:extLst>
          </p:cNvPr>
          <p:cNvSpPr>
            <a:spLocks noGrp="1"/>
          </p:cNvSpPr>
          <p:nvPr>
            <p:ph type="title"/>
          </p:nvPr>
        </p:nvSpPr>
        <p:spPr/>
        <p:txBody>
          <a:bodyPr/>
          <a:lstStyle/>
          <a:p>
            <a:r>
              <a:rPr lang="en-US" dirty="0"/>
              <a:t>Follow Us On Social Media!</a:t>
            </a:r>
          </a:p>
        </p:txBody>
      </p:sp>
      <p:sp>
        <p:nvSpPr>
          <p:cNvPr id="3" name="Content Placeholder 2">
            <a:extLst>
              <a:ext uri="{FF2B5EF4-FFF2-40B4-BE49-F238E27FC236}">
                <a16:creationId xmlns:a16="http://schemas.microsoft.com/office/drawing/2014/main" id="{DD43545A-CBB5-491C-95DB-B86FA51A094B}"/>
              </a:ext>
            </a:extLst>
          </p:cNvPr>
          <p:cNvSpPr>
            <a:spLocks noGrp="1"/>
          </p:cNvSpPr>
          <p:nvPr>
            <p:ph idx="1"/>
          </p:nvPr>
        </p:nvSpPr>
        <p:spPr>
          <a:xfrm>
            <a:off x="647700" y="1786872"/>
            <a:ext cx="10902950" cy="4023360"/>
          </a:xfrm>
        </p:spPr>
        <p:txBody>
          <a:bodyPr/>
          <a:lstStyle/>
          <a:p>
            <a:r>
              <a:rPr lang="en-US" b="1" dirty="0">
                <a:solidFill>
                  <a:schemeClr val="accent2"/>
                </a:solidFill>
              </a:rPr>
              <a:t>We are growing our followers and standing on social media to:</a:t>
            </a:r>
          </a:p>
          <a:p>
            <a:endParaRPr lang="en-US" b="1" dirty="0"/>
          </a:p>
          <a:p>
            <a:pPr lvl="1"/>
            <a:r>
              <a:rPr lang="en-US" dirty="0"/>
              <a:t>Showcase all the great education projects being done around the system</a:t>
            </a:r>
          </a:p>
          <a:p>
            <a:pPr lvl="1"/>
            <a:r>
              <a:rPr lang="en-US" dirty="0"/>
              <a:t>Market courses to external participants</a:t>
            </a:r>
          </a:p>
          <a:p>
            <a:endParaRPr lang="en-US" dirty="0"/>
          </a:p>
          <a:p>
            <a:r>
              <a:rPr lang="en-US" b="1" dirty="0">
                <a:solidFill>
                  <a:schemeClr val="accent2"/>
                </a:solidFill>
              </a:rPr>
              <a:t>Follow us and share your news, to help grow the community!</a:t>
            </a:r>
          </a:p>
          <a:p>
            <a:endParaRPr lang="en-US" b="1" dirty="0"/>
          </a:p>
          <a:p>
            <a:pPr lvl="1"/>
            <a:r>
              <a:rPr lang="en-US" b="1" dirty="0"/>
              <a:t>X (formally known as Twitter): </a:t>
            </a:r>
          </a:p>
          <a:p>
            <a:pPr lvl="2"/>
            <a:r>
              <a:rPr lang="en-US" b="0" i="0" dirty="0">
                <a:effectLst/>
                <a:latin typeface="TwitterChirp"/>
              </a:rPr>
              <a:t>@MassGenBrighCPD</a:t>
            </a:r>
            <a:endParaRPr lang="en-US" dirty="0"/>
          </a:p>
          <a:p>
            <a:endParaRPr lang="en-US" b="1" dirty="0"/>
          </a:p>
          <a:p>
            <a:pPr lvl="1"/>
            <a:r>
              <a:rPr lang="en-US" b="1" dirty="0"/>
              <a:t>LinkedIn:</a:t>
            </a:r>
          </a:p>
          <a:p>
            <a:pPr lvl="2"/>
            <a:r>
              <a:rPr lang="en-US" i="0" dirty="0">
                <a:effectLst/>
                <a:latin typeface="-apple-system"/>
              </a:rPr>
              <a:t>Mass General Brigham Continuing Professional Development</a:t>
            </a:r>
          </a:p>
          <a:p>
            <a:pPr lvl="2"/>
            <a:r>
              <a:rPr lang="en-US" i="0" dirty="0">
                <a:effectLst/>
                <a:latin typeface="-apple-system"/>
                <a:hlinkClick r:id="rId2"/>
              </a:rPr>
              <a:t>https://www.linkedin.com/showcase/mass-general-brigham-office-of-continuing-professional-development</a:t>
            </a:r>
            <a:endParaRPr lang="en-US" i="0" dirty="0">
              <a:effectLst/>
              <a:latin typeface="-apple-system"/>
            </a:endParaRPr>
          </a:p>
          <a:p>
            <a:pPr lvl="2"/>
            <a:endParaRPr lang="en-US" dirty="0"/>
          </a:p>
        </p:txBody>
      </p:sp>
      <p:pic>
        <p:nvPicPr>
          <p:cNvPr id="9" name="Picture 8" descr="Icon&#10;&#10;Description automatically generated">
            <a:extLst>
              <a:ext uri="{FF2B5EF4-FFF2-40B4-BE49-F238E27FC236}">
                <a16:creationId xmlns:a16="http://schemas.microsoft.com/office/drawing/2014/main" id="{171768FD-FCB3-45A0-ADE4-6233F69880B8}"/>
              </a:ext>
            </a:extLst>
          </p:cNvPr>
          <p:cNvPicPr>
            <a:picLocks noChangeAspect="1"/>
          </p:cNvPicPr>
          <p:nvPr/>
        </p:nvPicPr>
        <p:blipFill>
          <a:blip r:embed="rId3"/>
          <a:stretch>
            <a:fillRect/>
          </a:stretch>
        </p:blipFill>
        <p:spPr>
          <a:xfrm>
            <a:off x="8100509" y="326894"/>
            <a:ext cx="1450807" cy="1450807"/>
          </a:xfrm>
          <a:prstGeom prst="rect">
            <a:avLst/>
          </a:prstGeom>
        </p:spPr>
      </p:pic>
      <p:pic>
        <p:nvPicPr>
          <p:cNvPr id="5" name="Picture 4">
            <a:extLst>
              <a:ext uri="{FF2B5EF4-FFF2-40B4-BE49-F238E27FC236}">
                <a16:creationId xmlns:a16="http://schemas.microsoft.com/office/drawing/2014/main" id="{D4BF1E29-60F7-DA6E-048B-5831923F27E9}"/>
              </a:ext>
            </a:extLst>
          </p:cNvPr>
          <p:cNvPicPr>
            <a:picLocks noChangeAspect="1"/>
          </p:cNvPicPr>
          <p:nvPr/>
        </p:nvPicPr>
        <p:blipFill>
          <a:blip r:embed="rId4"/>
          <a:stretch>
            <a:fillRect/>
          </a:stretch>
        </p:blipFill>
        <p:spPr>
          <a:xfrm>
            <a:off x="7049433" y="471105"/>
            <a:ext cx="1153326" cy="1153326"/>
          </a:xfrm>
          <a:prstGeom prst="rect">
            <a:avLst/>
          </a:prstGeom>
        </p:spPr>
      </p:pic>
    </p:spTree>
    <p:extLst>
      <p:ext uri="{BB962C8B-B14F-4D97-AF65-F5344CB8AC3E}">
        <p14:creationId xmlns:p14="http://schemas.microsoft.com/office/powerpoint/2010/main" val="146687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641350" y="724597"/>
            <a:ext cx="10902950" cy="956516"/>
          </a:xfrm>
        </p:spPr>
        <p:txBody>
          <a:bodyPr/>
          <a:lstStyle/>
          <a:p>
            <a:r>
              <a:rPr lang="en-US" dirty="0"/>
              <a:t>Important Dates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7700" y="1247452"/>
            <a:ext cx="9626290" cy="5029743"/>
          </a:xfrm>
        </p:spPr>
        <p:txBody>
          <a:bodyPr/>
          <a:lstStyle/>
          <a:p>
            <a:r>
              <a:rPr lang="en-US" b="1" dirty="0"/>
              <a:t>Proposal Deadlines:</a:t>
            </a:r>
          </a:p>
          <a:p>
            <a:pPr lvl="1"/>
            <a:r>
              <a:rPr lang="en-US" sz="1800" dirty="0"/>
              <a:t>Series beginning in the Summer (start date: July 1 – Aug 31, 2025): April 7, 2025 (past)</a:t>
            </a:r>
          </a:p>
          <a:p>
            <a:pPr lvl="1"/>
            <a:r>
              <a:rPr lang="en-US" sz="1800" dirty="0"/>
              <a:t>Series beginning in the Fall (start date Sept 1, 2025, or later): June 7, 2025</a:t>
            </a:r>
          </a:p>
          <a:p>
            <a:pPr lvl="1"/>
            <a:endParaRPr lang="en-US" dirty="0"/>
          </a:p>
          <a:p>
            <a:r>
              <a:rPr lang="en-US" b="1" dirty="0"/>
              <a:t>Late Fees:</a:t>
            </a:r>
          </a:p>
          <a:p>
            <a:pPr lvl="1"/>
            <a:r>
              <a:rPr lang="en-US" sz="1800" dirty="0"/>
              <a:t>Proposals received more than 1 week after the deadline will incur a non-refundable late fee of $750.</a:t>
            </a:r>
          </a:p>
          <a:p>
            <a:pPr lvl="1"/>
            <a:endParaRPr lang="en-US" dirty="0"/>
          </a:p>
          <a:p>
            <a:r>
              <a:rPr lang="en-US" b="1" dirty="0"/>
              <a:t>Tuesday/Thursday Open Hours Meeting:</a:t>
            </a: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Tuesdays 9:00 to 1</a:t>
            </a:r>
            <a:r>
              <a:rPr lang="en-US" sz="1800" i="1" dirty="0">
                <a:latin typeface="Calibri" panose="020F0502020204030204" pitchFamily="34" charset="0"/>
                <a:ea typeface="Times New Roman" panose="02020603050405020304" pitchFamily="18" charset="0"/>
              </a:rPr>
              <a:t>0:00</a:t>
            </a:r>
            <a:endParaRPr lang="en-US" sz="1800" dirty="0">
              <a:effectLst/>
              <a:latin typeface="Calibri" panose="020F0502020204030204" pitchFamily="34" charset="0"/>
              <a:ea typeface="Calibri" panose="020F0502020204030204" pitchFamily="34" charset="0"/>
            </a:endParaRPr>
          </a:p>
          <a:p>
            <a:pPr marL="285750" marR="0" lvl="0" indent="-285750">
              <a:spcBef>
                <a:spcPts val="0"/>
              </a:spcBef>
              <a:spcAft>
                <a:spcPts val="0"/>
              </a:spcAft>
              <a:buFont typeface="Arial" panose="020B0604020202020204" pitchFamily="34" charset="0"/>
              <a:buChar char="•"/>
            </a:pPr>
            <a:r>
              <a:rPr lang="en-US" sz="1800" i="1" dirty="0">
                <a:effectLst/>
                <a:latin typeface="Calibri" panose="020F0502020204030204" pitchFamily="34" charset="0"/>
                <a:ea typeface="Times New Roman" panose="02020603050405020304" pitchFamily="18" charset="0"/>
              </a:rPr>
              <a:t>Thursday 2:00 to 3:00</a:t>
            </a:r>
            <a:br>
              <a:rPr lang="en-US" sz="1800" dirty="0">
                <a:effectLst/>
                <a:latin typeface="Calibri" panose="020F0502020204030204" pitchFamily="34" charset="0"/>
                <a:ea typeface="Times New Roman" panose="02020603050405020304" pitchFamily="18" charset="0"/>
              </a:rPr>
            </a:br>
            <a:r>
              <a:rPr lang="en-US" sz="1800" i="1" dirty="0">
                <a:effectLst/>
                <a:latin typeface="Calibri" panose="020F0502020204030204" pitchFamily="34" charset="0"/>
                <a:ea typeface="Times New Roman" panose="02020603050405020304" pitchFamily="18" charset="0"/>
              </a:rPr>
              <a:t>Support Meeting Zoom link</a:t>
            </a:r>
            <a:r>
              <a:rPr lang="en-US" sz="1800" dirty="0">
                <a:effectLst/>
                <a:latin typeface="Calibri" panose="020F0502020204030204" pitchFamily="34" charset="0"/>
                <a:ea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hlinkClick r:id="rId7" tooltip="https://partners.zoom.us/j/85164198890"/>
              </a:rPr>
              <a:t>https://partners.zoom.us/j/85164198890</a:t>
            </a:r>
            <a:endParaRPr lang="en-US" sz="1800" u="sng" dirty="0">
              <a:solidFill>
                <a:srgbClr val="0563C1"/>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endParaRPr lang="en-US" u="sng" dirty="0">
              <a:solidFill>
                <a:srgbClr val="0563C1"/>
              </a:solidFill>
              <a:latin typeface="Calibri" panose="020F0502020204030204" pitchFamily="34" charset="0"/>
              <a:ea typeface="Calibri" panose="020F0502020204030204" pitchFamily="34" charset="0"/>
            </a:endParaRPr>
          </a:p>
          <a:p>
            <a:pPr marL="233363" lvl="1" indent="0">
              <a:buNone/>
            </a:pPr>
            <a:endParaRPr lang="en-US" dirty="0"/>
          </a:p>
          <a:p>
            <a:pPr lvl="1"/>
            <a:endParaRPr lang="en-US" dirty="0"/>
          </a:p>
        </p:txBody>
      </p:sp>
      <p:pic>
        <p:nvPicPr>
          <p:cNvPr id="9" name="Picture 8" descr="Icon&#10;&#10;Description automatically generated">
            <a:extLst>
              <a:ext uri="{FF2B5EF4-FFF2-40B4-BE49-F238E27FC236}">
                <a16:creationId xmlns:a16="http://schemas.microsoft.com/office/drawing/2014/main" id="{65DC7955-2BBB-4603-ABFA-6603551A2141}"/>
              </a:ext>
            </a:extLst>
          </p:cNvPr>
          <p:cNvPicPr>
            <a:picLocks noChangeAspect="1"/>
          </p:cNvPicPr>
          <p:nvPr/>
        </p:nvPicPr>
        <p:blipFill>
          <a:blip r:embed="rId8"/>
          <a:stretch>
            <a:fillRect/>
          </a:stretch>
        </p:blipFill>
        <p:spPr>
          <a:xfrm>
            <a:off x="9267289" y="580805"/>
            <a:ext cx="1866941" cy="1866941"/>
          </a:xfrm>
          <a:prstGeom prst="rect">
            <a:avLst/>
          </a:prstGeom>
        </p:spPr>
      </p:pic>
    </p:spTree>
    <p:extLst>
      <p:ext uri="{BB962C8B-B14F-4D97-AF65-F5344CB8AC3E}">
        <p14:creationId xmlns:p14="http://schemas.microsoft.com/office/powerpoint/2010/main" val="623583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a:xfrm>
            <a:off x="953329" y="835309"/>
            <a:ext cx="9163050" cy="536575"/>
          </a:xfrm>
        </p:spPr>
        <p:txBody>
          <a:bodyPr/>
          <a:lstStyle/>
          <a:p>
            <a:pPr>
              <a:lnSpc>
                <a:spcPct val="110000"/>
              </a:lnSpc>
            </a:pPr>
            <a:r>
              <a:rPr lang="en-US" dirty="0"/>
              <a:t>Thank you for attending today’s meeting!</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953329" y="2012090"/>
            <a:ext cx="8388203" cy="2689392"/>
          </a:xfrm>
        </p:spPr>
        <p:txBody>
          <a:bodyPr/>
          <a:lstStyle/>
          <a:p>
            <a:pPr marL="285750" indent="-285750">
              <a:lnSpc>
                <a:spcPct val="200000"/>
              </a:lnSpc>
              <a:buFont typeface="Arial" panose="020B0604020202020204" pitchFamily="34" charset="0"/>
              <a:buChar char="•"/>
            </a:pPr>
            <a:r>
              <a:rPr lang="en-US" dirty="0"/>
              <a:t>We will email you with our next webinar date</a:t>
            </a:r>
          </a:p>
          <a:p>
            <a:pPr marL="285750" indent="-285750">
              <a:lnSpc>
                <a:spcPct val="200000"/>
              </a:lnSpc>
              <a:buFont typeface="Arial" panose="020B0604020202020204" pitchFamily="34" charset="0"/>
              <a:buChar char="•"/>
            </a:pPr>
            <a:r>
              <a:rPr lang="en-US" dirty="0"/>
              <a:t>Reminder to please send all questions to </a:t>
            </a:r>
            <a:r>
              <a:rPr lang="en-US" dirty="0">
                <a:hlinkClick r:id="rId6"/>
              </a:rPr>
              <a:t>mgbCPD@mgb.org</a:t>
            </a:r>
            <a:endParaRPr lang="en-US" dirty="0"/>
          </a:p>
          <a:p>
            <a:pPr marL="285750" indent="-285750">
              <a:lnSpc>
                <a:spcPct val="200000"/>
              </a:lnSpc>
              <a:buFont typeface="Arial" panose="020B0604020202020204" pitchFamily="34" charset="0"/>
              <a:buChar char="•"/>
            </a:pPr>
            <a:r>
              <a:rPr lang="en-US" dirty="0"/>
              <a:t>These slides will be available on the C</a:t>
            </a:r>
            <a:r>
              <a:rPr lang="en-US" dirty="0">
                <a:ea typeface="+mn-lt"/>
                <a:cs typeface="+mn-lt"/>
              </a:rPr>
              <a:t>ourse Coordinator Virtual Community: </a:t>
            </a:r>
            <a:r>
              <a:rPr lang="en-US" dirty="0">
                <a:ea typeface="+mn-lt"/>
                <a:cs typeface="+mn-lt"/>
                <a:hlinkClick r:id="rId7"/>
              </a:rPr>
              <a:t>https://cpd.partners.org/series-coordinators</a:t>
            </a:r>
            <a:endParaRPr lang="en-US" b="1" dirty="0"/>
          </a:p>
          <a:p>
            <a:pPr marL="342900" indent="-342900">
              <a:buFont typeface="Arial" panose="020B0604020202020204" pitchFamily="34" charset="0"/>
              <a:buChar char="•"/>
            </a:pPr>
            <a:endParaRPr lang="en-US" dirty="0"/>
          </a:p>
        </p:txBody>
      </p:sp>
      <p:pic>
        <p:nvPicPr>
          <p:cNvPr id="12" name="Picture 11">
            <a:extLst>
              <a:ext uri="{FF2B5EF4-FFF2-40B4-BE49-F238E27FC236}">
                <a16:creationId xmlns:a16="http://schemas.microsoft.com/office/drawing/2014/main" id="{98B31729-788B-4F45-88EF-CF831AA4AA11}"/>
              </a:ext>
            </a:extLst>
          </p:cNvPr>
          <p:cNvPicPr>
            <a:picLocks noChangeAspect="1"/>
          </p:cNvPicPr>
          <p:nvPr/>
        </p:nvPicPr>
        <p:blipFill>
          <a:blip r:embed="rId8"/>
          <a:stretch>
            <a:fillRect/>
          </a:stretch>
        </p:blipFill>
        <p:spPr>
          <a:xfrm>
            <a:off x="9341532" y="3695188"/>
            <a:ext cx="2667000" cy="2667000"/>
          </a:xfrm>
          <a:prstGeom prst="rect">
            <a:avLst/>
          </a:prstGeom>
        </p:spPr>
      </p:pic>
    </p:spTree>
    <p:extLst>
      <p:ext uri="{BB962C8B-B14F-4D97-AF65-F5344CB8AC3E}">
        <p14:creationId xmlns:p14="http://schemas.microsoft.com/office/powerpoint/2010/main" val="1389438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630FA1-F7BE-486F-BCDA-4DB2B1B1E143}"/>
              </a:ext>
            </a:extLst>
          </p:cNvPr>
          <p:cNvPicPr>
            <a:picLocks noChangeAspect="1"/>
          </p:cNvPicPr>
          <p:nvPr/>
        </p:nvPicPr>
        <p:blipFill>
          <a:blip r:embed="rId2"/>
          <a:stretch>
            <a:fillRect/>
          </a:stretch>
        </p:blipFill>
        <p:spPr>
          <a:xfrm>
            <a:off x="3395662" y="728662"/>
            <a:ext cx="5400675" cy="5400675"/>
          </a:xfrm>
          <a:prstGeom prst="rect">
            <a:avLst/>
          </a:prstGeom>
        </p:spPr>
      </p:pic>
    </p:spTree>
    <p:extLst>
      <p:ext uri="{BB962C8B-B14F-4D97-AF65-F5344CB8AC3E}">
        <p14:creationId xmlns:p14="http://schemas.microsoft.com/office/powerpoint/2010/main" val="661059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298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2025 Training</a:t>
            </a:r>
            <a:br>
              <a:rPr lang="en-US" dirty="0"/>
            </a:br>
            <a:br>
              <a:rPr lang="en-US" dirty="0"/>
            </a:br>
            <a:endParaRPr lang="en-US" dirty="0"/>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524107" y="1036321"/>
            <a:ext cx="11020193" cy="5240874"/>
          </a:xfrm>
        </p:spPr>
        <p:txBody>
          <a:bodyPr/>
          <a:lstStyle/>
          <a:p>
            <a:endParaRPr lang="en-US" dirty="0"/>
          </a:p>
          <a:p>
            <a:pPr lvl="1"/>
            <a:endParaRPr lang="en-US" dirty="0"/>
          </a:p>
          <a:p>
            <a:pPr lvl="1"/>
            <a:endParaRPr lang="en-US" dirty="0"/>
          </a:p>
          <a:p>
            <a:pPr lvl="1"/>
            <a:endParaRPr lang="en-US" dirty="0"/>
          </a:p>
          <a:p>
            <a:pPr lvl="1"/>
            <a:endParaRPr lang="en-US" dirty="0"/>
          </a:p>
          <a:p>
            <a:r>
              <a:rPr lang="en-US" b="1" dirty="0"/>
              <a:t>			</a:t>
            </a:r>
          </a:p>
          <a:p>
            <a:pPr marL="233363" lvl="1" indent="0">
              <a:buNone/>
            </a:pPr>
            <a:endParaRPr lang="en-US" dirty="0">
              <a:highlight>
                <a:srgbClr val="FFFF00"/>
              </a:highlight>
            </a:endParaRPr>
          </a:p>
          <a:p>
            <a:pPr marL="233363" lvl="1" indent="0">
              <a:buNone/>
            </a:pPr>
            <a:endParaRPr lang="en-US" dirty="0">
              <a:highlight>
                <a:srgbClr val="FFFF00"/>
              </a:highlight>
            </a:endParaRPr>
          </a:p>
          <a:p>
            <a:pPr marL="233363" lvl="1" indent="0">
              <a:buNone/>
            </a:pPr>
            <a:endParaRPr lang="en-US" dirty="0">
              <a:highlight>
                <a:srgbClr val="FFFF00"/>
              </a:highlight>
            </a:endParaRPr>
          </a:p>
          <a:p>
            <a:pPr marL="233363" lvl="1" indent="0">
              <a:buNone/>
            </a:pPr>
            <a:endParaRPr lang="en-US" dirty="0"/>
          </a:p>
          <a:p>
            <a:pPr lvl="1"/>
            <a:endParaRPr lang="en-US" dirty="0"/>
          </a:p>
        </p:txBody>
      </p:sp>
      <p:sp>
        <p:nvSpPr>
          <p:cNvPr id="2" name="TextBox 1">
            <a:extLst>
              <a:ext uri="{FF2B5EF4-FFF2-40B4-BE49-F238E27FC236}">
                <a16:creationId xmlns:a16="http://schemas.microsoft.com/office/drawing/2014/main" id="{75D13F6C-46F6-AE39-1498-F233BFAC454C}"/>
              </a:ext>
            </a:extLst>
          </p:cNvPr>
          <p:cNvSpPr txBox="1"/>
          <p:nvPr/>
        </p:nvSpPr>
        <p:spPr>
          <a:xfrm>
            <a:off x="1456810" y="6114220"/>
            <a:ext cx="8220520" cy="369332"/>
          </a:xfrm>
          <a:prstGeom prst="rect">
            <a:avLst/>
          </a:prstGeom>
          <a:noFill/>
        </p:spPr>
        <p:txBody>
          <a:bodyPr wrap="none" rtlCol="0">
            <a:spAutoFit/>
          </a:bodyPr>
          <a:lstStyle/>
          <a:p>
            <a:r>
              <a:rPr lang="en-US" b="1" i="1" dirty="0"/>
              <a:t>Trainings material will be archived on </a:t>
            </a:r>
            <a:r>
              <a:rPr lang="en-US" b="1" i="1" dirty="0">
                <a:ea typeface="+mn-lt"/>
                <a:cs typeface="+mn-lt"/>
                <a:hlinkClick r:id="rId7"/>
              </a:rPr>
              <a:t>https://cpd.partners.org/series-coordinators</a:t>
            </a:r>
            <a:r>
              <a:rPr lang="en-US" b="1" i="1" dirty="0"/>
              <a:t> </a:t>
            </a:r>
          </a:p>
        </p:txBody>
      </p:sp>
      <p:graphicFrame>
        <p:nvGraphicFramePr>
          <p:cNvPr id="5" name="Table 4">
            <a:extLst>
              <a:ext uri="{FF2B5EF4-FFF2-40B4-BE49-F238E27FC236}">
                <a16:creationId xmlns:a16="http://schemas.microsoft.com/office/drawing/2014/main" id="{E4CC95B7-844B-2F5A-48D1-63B138C219E8}"/>
              </a:ext>
            </a:extLst>
          </p:cNvPr>
          <p:cNvGraphicFramePr>
            <a:graphicFrameLocks noGrp="1"/>
          </p:cNvGraphicFramePr>
          <p:nvPr>
            <p:extLst>
              <p:ext uri="{D42A27DB-BD31-4B8C-83A1-F6EECF244321}">
                <p14:modId xmlns:p14="http://schemas.microsoft.com/office/powerpoint/2010/main" val="2222778011"/>
              </p:ext>
            </p:extLst>
          </p:nvPr>
        </p:nvGraphicFramePr>
        <p:xfrm>
          <a:off x="641350" y="1036321"/>
          <a:ext cx="11026543" cy="4898605"/>
        </p:xfrm>
        <a:graphic>
          <a:graphicData uri="http://schemas.openxmlformats.org/drawingml/2006/table">
            <a:tbl>
              <a:tblPr firstRow="1" firstCol="1" bandRow="1">
                <a:tableStyleId>{5C22544A-7EE6-4342-B048-85BDC9FD1C3A}</a:tableStyleId>
              </a:tblPr>
              <a:tblGrid>
                <a:gridCol w="1920629">
                  <a:extLst>
                    <a:ext uri="{9D8B030D-6E8A-4147-A177-3AD203B41FA5}">
                      <a16:colId xmlns:a16="http://schemas.microsoft.com/office/drawing/2014/main" val="1453159067"/>
                    </a:ext>
                  </a:extLst>
                </a:gridCol>
                <a:gridCol w="3745227">
                  <a:extLst>
                    <a:ext uri="{9D8B030D-6E8A-4147-A177-3AD203B41FA5}">
                      <a16:colId xmlns:a16="http://schemas.microsoft.com/office/drawing/2014/main" val="3467976666"/>
                    </a:ext>
                  </a:extLst>
                </a:gridCol>
                <a:gridCol w="2400786">
                  <a:extLst>
                    <a:ext uri="{9D8B030D-6E8A-4147-A177-3AD203B41FA5}">
                      <a16:colId xmlns:a16="http://schemas.microsoft.com/office/drawing/2014/main" val="1458457202"/>
                    </a:ext>
                  </a:extLst>
                </a:gridCol>
                <a:gridCol w="2959901">
                  <a:extLst>
                    <a:ext uri="{9D8B030D-6E8A-4147-A177-3AD203B41FA5}">
                      <a16:colId xmlns:a16="http://schemas.microsoft.com/office/drawing/2014/main" val="1026418700"/>
                    </a:ext>
                  </a:extLst>
                </a:gridCol>
              </a:tblGrid>
              <a:tr h="584524">
                <a:tc>
                  <a:txBody>
                    <a:bodyPr/>
                    <a:lstStyle/>
                    <a:p>
                      <a:pPr marL="0" marR="0">
                        <a:lnSpc>
                          <a:spcPct val="105000"/>
                        </a:lnSpc>
                        <a:spcBef>
                          <a:spcPts val="0"/>
                        </a:spcBef>
                        <a:spcAft>
                          <a:spcPts val="0"/>
                        </a:spcAft>
                      </a:pPr>
                      <a:r>
                        <a:rPr lang="en-US" sz="1600" kern="100" dirty="0">
                          <a:effectLst/>
                        </a:rPr>
                        <a:t>Upcoming Trainings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00">
                          <a:effectLst/>
                        </a:rPr>
                        <a:t>Audience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00">
                          <a:effectLst/>
                        </a:rPr>
                        <a:t>Training Date</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00" dirty="0">
                          <a:effectLst/>
                        </a:rPr>
                        <a:t>Registration Link</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18303801"/>
                  </a:ext>
                </a:extLst>
              </a:tr>
              <a:tr h="1125067">
                <a:tc>
                  <a:txBody>
                    <a:bodyPr/>
                    <a:lstStyle/>
                    <a:p>
                      <a:pPr marL="0" marR="0">
                        <a:lnSpc>
                          <a:spcPct val="105000"/>
                        </a:lnSpc>
                        <a:spcBef>
                          <a:spcPts val="0"/>
                        </a:spcBef>
                        <a:spcAft>
                          <a:spcPts val="0"/>
                        </a:spcAft>
                      </a:pPr>
                      <a:r>
                        <a:rPr lang="en-US" sz="1600" kern="1200">
                          <a:effectLst/>
                        </a:rPr>
                        <a:t>April training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r>
                        <a:rPr lang="en-US" sz="1600">
                          <a:effectLst/>
                        </a:rPr>
                        <a:t>Required In-Hospital Series training</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dirty="0">
                          <a:effectLst/>
                        </a:rPr>
                        <a:t>April 17, 2025</a:t>
                      </a:r>
                    </a:p>
                    <a:p>
                      <a:pPr marL="0" marR="0">
                        <a:lnSpc>
                          <a:spcPct val="105000"/>
                        </a:lnSpc>
                        <a:spcBef>
                          <a:spcPts val="0"/>
                        </a:spcBef>
                        <a:spcAft>
                          <a:spcPts val="0"/>
                        </a:spcAft>
                      </a:pPr>
                      <a:r>
                        <a:rPr lang="en-US" sz="1600" dirty="0">
                          <a:effectLst/>
                        </a:rPr>
                        <a:t>(11::00-12:00PM)</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r>
                        <a:rPr lang="en-US" sz="1600" dirty="0">
                          <a:effectLst/>
                        </a:rPr>
                        <a:t>Today's training</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13780726"/>
                  </a:ext>
                </a:extLst>
              </a:tr>
              <a:tr h="1170581">
                <a:tc>
                  <a:txBody>
                    <a:bodyPr/>
                    <a:lstStyle/>
                    <a:p>
                      <a:pPr marL="0" marR="0">
                        <a:lnSpc>
                          <a:spcPct val="105000"/>
                        </a:lnSpc>
                        <a:spcBef>
                          <a:spcPts val="0"/>
                        </a:spcBef>
                        <a:spcAft>
                          <a:spcPts val="0"/>
                        </a:spcAft>
                      </a:pPr>
                      <a:r>
                        <a:rPr lang="en-US" sz="1600" kern="1200">
                          <a:effectLst/>
                        </a:rPr>
                        <a:t>May training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r>
                        <a:rPr lang="en-US" sz="1600">
                          <a:effectLst/>
                        </a:rPr>
                        <a:t>In-Hospital Series </a:t>
                      </a:r>
                      <a:br>
                        <a:rPr lang="en-US" sz="1600">
                          <a:effectLst/>
                        </a:rPr>
                      </a:br>
                      <a:r>
                        <a:rPr lang="en-US" sz="1600">
                          <a:effectLst/>
                        </a:rPr>
                        <a:t>Back-to-Basics &amp; Reporting</a:t>
                      </a:r>
                      <a:br>
                        <a:rPr lang="en-US" sz="1600">
                          <a:effectLst/>
                        </a:rPr>
                      </a:br>
                      <a:r>
                        <a:rPr lang="en-US" sz="1600">
                          <a:effectLst/>
                        </a:rPr>
                        <a:t>Training Webinar</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200">
                          <a:effectLst/>
                        </a:rPr>
                        <a:t>May 15, 2025</a:t>
                      </a:r>
                      <a:endParaRPr lang="en-US" sz="1600">
                        <a:effectLst/>
                      </a:endParaRPr>
                    </a:p>
                    <a:p>
                      <a:pPr marL="0" marR="0">
                        <a:lnSpc>
                          <a:spcPct val="105000"/>
                        </a:lnSpc>
                        <a:spcBef>
                          <a:spcPts val="0"/>
                        </a:spcBef>
                        <a:spcAft>
                          <a:spcPts val="0"/>
                        </a:spcAft>
                      </a:pPr>
                      <a:r>
                        <a:rPr lang="en-US" sz="1600" kern="1200">
                          <a:effectLst/>
                        </a:rPr>
                        <a:t>(11:00 AM-12:00PM)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200" dirty="0">
                          <a:effectLst/>
                        </a:rPr>
                        <a:t>Register in advance for this meeting: </a:t>
                      </a:r>
                      <a:r>
                        <a:rPr lang="en-US" sz="1600" u="sng" kern="1200" dirty="0">
                          <a:effectLst/>
                          <a:hlinkClick r:id="rId8"/>
                        </a:rPr>
                        <a:t>https://partners.zoom.us/meeting/register/UafrqmXtQsSg-O35pzJ8Ug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579281221"/>
                  </a:ext>
                </a:extLst>
              </a:tr>
              <a:tr h="1170581">
                <a:tc>
                  <a:txBody>
                    <a:bodyPr/>
                    <a:lstStyle/>
                    <a:p>
                      <a:pPr marL="0" marR="0">
                        <a:lnSpc>
                          <a:spcPct val="105000"/>
                        </a:lnSpc>
                        <a:spcBef>
                          <a:spcPts val="0"/>
                        </a:spcBef>
                        <a:spcAft>
                          <a:spcPts val="0"/>
                        </a:spcAft>
                      </a:pPr>
                      <a:r>
                        <a:rPr lang="en-US" sz="1600" kern="1200">
                          <a:effectLst/>
                        </a:rPr>
                        <a:t>June training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r>
                        <a:rPr lang="en-US" sz="1600">
                          <a:effectLst/>
                        </a:rPr>
                        <a:t>Systemwide Grand Rounds Phase 2: Archived Library</a:t>
                      </a:r>
                      <a:endParaRPr lang="en-US" sz="1600">
                        <a:effectLst/>
                        <a:latin typeface="Calibri" panose="020F0502020204030204" pitchFamily="34"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200">
                          <a:effectLst/>
                        </a:rPr>
                        <a:t>June 10, 2025</a:t>
                      </a:r>
                      <a:endParaRPr lang="en-US" sz="1600">
                        <a:effectLst/>
                      </a:endParaRPr>
                    </a:p>
                    <a:p>
                      <a:pPr marL="0" marR="0">
                        <a:lnSpc>
                          <a:spcPct val="105000"/>
                        </a:lnSpc>
                        <a:spcBef>
                          <a:spcPts val="0"/>
                        </a:spcBef>
                        <a:spcAft>
                          <a:spcPts val="0"/>
                        </a:spcAft>
                      </a:pPr>
                      <a:r>
                        <a:rPr lang="en-US" sz="1600" kern="1200">
                          <a:effectLst/>
                        </a:rPr>
                        <a:t>(1:00-2:00PM)</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200" dirty="0">
                          <a:effectLst/>
                        </a:rPr>
                        <a:t>Register in advance for this meeting: </a:t>
                      </a:r>
                      <a:r>
                        <a:rPr lang="en-US" sz="1600" u="sng" kern="1200" dirty="0">
                          <a:effectLst/>
                          <a:hlinkClick r:id="rId9"/>
                        </a:rPr>
                        <a:t>https://partners.zoom.us/meeting/register/mnvdYavrTxSnXrV7oezPyw</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696744269"/>
                  </a:ext>
                </a:extLst>
              </a:tr>
              <a:tr h="820788">
                <a:tc>
                  <a:txBody>
                    <a:bodyPr/>
                    <a:lstStyle/>
                    <a:p>
                      <a:pPr marL="0" marR="0">
                        <a:lnSpc>
                          <a:spcPct val="105000"/>
                        </a:lnSpc>
                        <a:spcBef>
                          <a:spcPts val="0"/>
                        </a:spcBef>
                        <a:spcAft>
                          <a:spcPts val="0"/>
                        </a:spcAft>
                      </a:pPr>
                      <a:r>
                        <a:rPr lang="en-US" sz="1600" kern="1200">
                          <a:effectLst/>
                        </a:rPr>
                        <a:t>August training</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a:effectLst/>
                        </a:rPr>
                        <a:t>In-Hospital Series </a:t>
                      </a:r>
                      <a:br>
                        <a:rPr lang="en-US" sz="1600">
                          <a:effectLst/>
                        </a:rPr>
                      </a:br>
                      <a:r>
                        <a:rPr lang="en-US" sz="1600">
                          <a:effectLst/>
                        </a:rPr>
                        <a:t>Back-to-Basics &amp; Reporting</a:t>
                      </a:r>
                      <a:br>
                        <a:rPr lang="en-US" sz="1600">
                          <a:effectLst/>
                        </a:rPr>
                      </a:br>
                      <a:r>
                        <a:rPr lang="en-US" sz="1600">
                          <a:effectLst/>
                        </a:rPr>
                        <a:t>Training Webinar</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200">
                          <a:effectLst/>
                        </a:rPr>
                        <a:t>August 2025</a:t>
                      </a:r>
                      <a:endParaRPr lang="en-US"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a:lnSpc>
                          <a:spcPct val="105000"/>
                        </a:lnSpc>
                        <a:spcBef>
                          <a:spcPts val="0"/>
                        </a:spcBef>
                        <a:spcAft>
                          <a:spcPts val="0"/>
                        </a:spcAft>
                      </a:pPr>
                      <a:r>
                        <a:rPr lang="en-US" sz="1600" kern="1200" dirty="0">
                          <a:effectLst/>
                        </a:rPr>
                        <a:t>TBD</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455845242"/>
                  </a:ext>
                </a:extLst>
              </a:tr>
            </a:tbl>
          </a:graphicData>
        </a:graphic>
      </p:graphicFrame>
    </p:spTree>
    <p:extLst>
      <p:ext uri="{BB962C8B-B14F-4D97-AF65-F5344CB8AC3E}">
        <p14:creationId xmlns:p14="http://schemas.microsoft.com/office/powerpoint/2010/main" val="374785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2AE0F2-4102-144F-8994-A80C28AFEAB8}"/>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9" name="Object 8" hidden="1">
                        <a:extLst>
                          <a:ext uri="{FF2B5EF4-FFF2-40B4-BE49-F238E27FC236}">
                            <a16:creationId xmlns:a16="http://schemas.microsoft.com/office/drawing/2014/main" id="{352AE0F2-4102-144F-8994-A80C28AFEAB8}"/>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17B35AC9-0294-7347-84E2-3F89EF7586BA}"/>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latin typeface="Georgia" panose="02040502050405020303" pitchFamily="18" charset="0"/>
              <a:ea typeface="+mj-ea"/>
              <a:sym typeface="Georgia" panose="02040502050405020303" pitchFamily="18" charset="0"/>
            </a:endParaRPr>
          </a:p>
        </p:txBody>
      </p:sp>
      <p:sp>
        <p:nvSpPr>
          <p:cNvPr id="2" name="Title 1">
            <a:extLst>
              <a:ext uri="{FF2B5EF4-FFF2-40B4-BE49-F238E27FC236}">
                <a16:creationId xmlns:a16="http://schemas.microsoft.com/office/drawing/2014/main" id="{E89A09BD-ACC0-BF4B-93E7-B64B4EC9C140}"/>
              </a:ext>
            </a:extLst>
          </p:cNvPr>
          <p:cNvSpPr>
            <a:spLocks noGrp="1"/>
          </p:cNvSpPr>
          <p:nvPr>
            <p:ph type="title"/>
          </p:nvPr>
        </p:nvSpPr>
        <p:spPr>
          <a:xfrm>
            <a:off x="641350" y="224862"/>
            <a:ext cx="10902950" cy="956516"/>
          </a:xfrm>
        </p:spPr>
        <p:txBody>
          <a:bodyPr/>
          <a:lstStyle/>
          <a:p>
            <a:r>
              <a:rPr lang="en-US" dirty="0"/>
              <a:t>Joint Accreditation</a:t>
            </a:r>
          </a:p>
        </p:txBody>
      </p:sp>
      <p:sp>
        <p:nvSpPr>
          <p:cNvPr id="3" name="Content Placeholder 2">
            <a:extLst>
              <a:ext uri="{FF2B5EF4-FFF2-40B4-BE49-F238E27FC236}">
                <a16:creationId xmlns:a16="http://schemas.microsoft.com/office/drawing/2014/main" id="{1D5671B3-68B7-FF41-A00B-4A407CE22D9E}"/>
              </a:ext>
            </a:extLst>
          </p:cNvPr>
          <p:cNvSpPr>
            <a:spLocks noGrp="1"/>
          </p:cNvSpPr>
          <p:nvPr>
            <p:ph idx="1"/>
          </p:nvPr>
        </p:nvSpPr>
        <p:spPr>
          <a:xfrm>
            <a:off x="627868" y="778167"/>
            <a:ext cx="10902950" cy="5514800"/>
          </a:xfrm>
        </p:spPr>
        <p:txBody>
          <a:bodyPr/>
          <a:lstStyle/>
          <a:p>
            <a:pPr marL="342900" indent="-342900">
              <a:buFont typeface="Arial" panose="020B0604020202020204" pitchFamily="34" charset="0"/>
              <a:buChar char="•"/>
            </a:pPr>
            <a:r>
              <a:rPr lang="en-US" sz="1800" dirty="0"/>
              <a:t>Mass General Brigham was awarded Joint Accreditation from December 6, 2021, through November 2025.</a:t>
            </a:r>
          </a:p>
          <a:p>
            <a:endParaRPr lang="en-US" sz="1800" dirty="0"/>
          </a:p>
          <a:p>
            <a:pPr marL="342900" indent="-342900">
              <a:buFont typeface="Arial" panose="020B0604020202020204" pitchFamily="34" charset="0"/>
              <a:buChar char="•"/>
            </a:pPr>
            <a:r>
              <a:rPr lang="en-US" sz="1800" b="0" i="0" dirty="0">
                <a:effectLst/>
              </a:rPr>
              <a:t>Joint Accreditation for Interprofessional Continuing Education™ offers organizations the opportunity to be simultaneously accredited to provide continuing education activities for multiple professions through a single, unified application process, fee structure, and set of accreditation standards. </a:t>
            </a:r>
            <a:r>
              <a:rPr lang="en-US" sz="1800" dirty="0">
                <a:effectLst/>
                <a:ea typeface="Calibri" panose="020F0502020204030204" pitchFamily="34" charset="0"/>
                <a:cs typeface="Times New Roman" panose="02020603050405020304" pitchFamily="18" charset="0"/>
              </a:rPr>
              <a:t> </a:t>
            </a:r>
          </a:p>
          <a:p>
            <a:endParaRPr lang="en-US" sz="1800" dirty="0">
              <a:effectLst/>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en-US" sz="1800" b="0" i="0" dirty="0">
                <a:effectLst/>
              </a:rPr>
              <a:t>Jointly accredited providers may choose to award single profession or interprofessional continuing education credit (IPCE) to:</a:t>
            </a:r>
          </a:p>
          <a:p>
            <a:endParaRPr lang="en-US" sz="1800" dirty="0">
              <a:ea typeface="Calibri" panose="020F0502020204030204" pitchFamily="34" charset="0"/>
              <a:cs typeface="Times New Roman" panose="02020603050405020304" pitchFamily="18" charset="0"/>
            </a:endParaRPr>
          </a:p>
          <a:p>
            <a:pPr marL="804863" lvl="1" indent="-342900"/>
            <a:r>
              <a:rPr lang="en-US" sz="1800" dirty="0"/>
              <a:t>Athletic Trainers</a:t>
            </a:r>
          </a:p>
          <a:p>
            <a:pPr marL="804863" lvl="1" indent="-342900"/>
            <a:r>
              <a:rPr lang="en-US" sz="1800" dirty="0"/>
              <a:t>Dentists </a:t>
            </a:r>
          </a:p>
          <a:p>
            <a:pPr marL="804863" lvl="1" indent="-342900"/>
            <a:r>
              <a:rPr lang="en-US" sz="1800" dirty="0"/>
              <a:t>Dietitians</a:t>
            </a:r>
          </a:p>
          <a:p>
            <a:pPr marL="804863" lvl="1" indent="-342900"/>
            <a:r>
              <a:rPr lang="en-US" sz="1800" dirty="0"/>
              <a:t>Nurses</a:t>
            </a:r>
          </a:p>
          <a:p>
            <a:pPr marL="804863" lvl="1" indent="-342900"/>
            <a:r>
              <a:rPr lang="en-US" sz="1800" dirty="0"/>
              <a:t>Optometrists</a:t>
            </a:r>
          </a:p>
          <a:p>
            <a:pPr marL="804863" lvl="1" indent="-342900"/>
            <a:r>
              <a:rPr lang="en-US" sz="1800" dirty="0"/>
              <a:t>Physician Assistants</a:t>
            </a:r>
          </a:p>
          <a:p>
            <a:pPr marL="804863" lvl="1" indent="-342900"/>
            <a:r>
              <a:rPr lang="en-US" sz="1800" dirty="0"/>
              <a:t>Pharmacists</a:t>
            </a:r>
          </a:p>
          <a:p>
            <a:pPr marL="804863" lvl="1" indent="-342900"/>
            <a:r>
              <a:rPr lang="en-US" sz="1800" dirty="0"/>
              <a:t>Physicians</a:t>
            </a:r>
          </a:p>
          <a:p>
            <a:pPr marL="804863" lvl="1" indent="-342900"/>
            <a:r>
              <a:rPr lang="en-US" sz="1800" dirty="0"/>
              <a:t>Psychologists</a:t>
            </a:r>
          </a:p>
          <a:p>
            <a:pPr marL="804863" lvl="1" indent="-342900"/>
            <a:r>
              <a:rPr lang="en-US" sz="1800" dirty="0"/>
              <a:t>Social Workers</a:t>
            </a:r>
          </a:p>
          <a:p>
            <a:endParaRPr lang="en-US" dirty="0"/>
          </a:p>
        </p:txBody>
      </p:sp>
      <p:pic>
        <p:nvPicPr>
          <p:cNvPr id="13" name="Picture 12" descr="Logo, company name&#10;&#10;Description automatically generated">
            <a:extLst>
              <a:ext uri="{FF2B5EF4-FFF2-40B4-BE49-F238E27FC236}">
                <a16:creationId xmlns:a16="http://schemas.microsoft.com/office/drawing/2014/main" id="{18ECB658-BFF9-45AE-A563-C87806087991}"/>
              </a:ext>
            </a:extLst>
          </p:cNvPr>
          <p:cNvPicPr>
            <a:picLocks noChangeAspect="1"/>
          </p:cNvPicPr>
          <p:nvPr/>
        </p:nvPicPr>
        <p:blipFill>
          <a:blip r:embed="rId7"/>
          <a:stretch>
            <a:fillRect/>
          </a:stretch>
        </p:blipFill>
        <p:spPr>
          <a:xfrm>
            <a:off x="7698377" y="3530132"/>
            <a:ext cx="3711303" cy="2549701"/>
          </a:xfrm>
          <a:prstGeom prst="rect">
            <a:avLst/>
          </a:prstGeom>
        </p:spPr>
      </p:pic>
    </p:spTree>
    <p:extLst>
      <p:ext uri="{BB962C8B-B14F-4D97-AF65-F5344CB8AC3E}">
        <p14:creationId xmlns:p14="http://schemas.microsoft.com/office/powerpoint/2010/main" val="2649798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18184A7-1900-2A44-56B2-2E0F74358CE0}"/>
              </a:ext>
            </a:extLst>
          </p:cNvPr>
          <p:cNvSpPr/>
          <p:nvPr/>
        </p:nvSpPr>
        <p:spPr>
          <a:xfrm>
            <a:off x="347472" y="6053328"/>
            <a:ext cx="1088136" cy="704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4AAA1792-6692-8A3E-C7F0-8F71078D6F07}"/>
              </a:ext>
            </a:extLst>
          </p:cNvPr>
          <p:cNvSpPr>
            <a:spLocks noGrp="1"/>
          </p:cNvSpPr>
          <p:nvPr>
            <p:ph type="title"/>
          </p:nvPr>
        </p:nvSpPr>
        <p:spPr>
          <a:xfrm>
            <a:off x="615223" y="497748"/>
            <a:ext cx="11245850" cy="956516"/>
          </a:xfrm>
        </p:spPr>
        <p:txBody>
          <a:bodyPr/>
          <a:lstStyle/>
          <a:p>
            <a:r>
              <a:rPr lang="en-US" dirty="0"/>
              <a:t>Systemwide Grand Rounds</a:t>
            </a:r>
            <a:br>
              <a:rPr lang="en-US" dirty="0"/>
            </a:br>
            <a:r>
              <a:rPr lang="en-US" sz="2400" dirty="0">
                <a:solidFill>
                  <a:schemeClr val="bg1">
                    <a:lumMod val="50000"/>
                  </a:schemeClr>
                </a:solidFill>
              </a:rPr>
              <a:t>Expanding Access Across MGB Hospitals </a:t>
            </a:r>
          </a:p>
        </p:txBody>
      </p:sp>
      <p:sp>
        <p:nvSpPr>
          <p:cNvPr id="9" name="Content Placeholder 2">
            <a:extLst>
              <a:ext uri="{FF2B5EF4-FFF2-40B4-BE49-F238E27FC236}">
                <a16:creationId xmlns:a16="http://schemas.microsoft.com/office/drawing/2014/main" id="{37F519B6-C8A5-7C97-0596-016A729360B3}"/>
              </a:ext>
            </a:extLst>
          </p:cNvPr>
          <p:cNvSpPr txBox="1">
            <a:spLocks/>
          </p:cNvSpPr>
          <p:nvPr/>
        </p:nvSpPr>
        <p:spPr>
          <a:xfrm>
            <a:off x="490177" y="1654443"/>
            <a:ext cx="5801208" cy="519574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Font typeface="Arial" panose="020B0604020202020204" pitchFamily="34" charset="0"/>
              <a:buNone/>
              <a:defRPr sz="2000" b="0" kern="1200">
                <a:solidFill>
                  <a:schemeClr val="tx1"/>
                </a:solidFill>
                <a:latin typeface="+mn-lt"/>
                <a:ea typeface="+mn-ea"/>
                <a:cs typeface="+mn-cs"/>
              </a:defRPr>
            </a:lvl1pPr>
            <a:lvl2pPr marL="461963" indent="-228600" algn="l" defTabSz="914400" rtl="0" eaLnBrk="1" latinLnBrk="0" hangingPunct="1">
              <a:lnSpc>
                <a:spcPct val="100000"/>
              </a:lnSpc>
              <a:spcBef>
                <a:spcPts val="0"/>
              </a:spcBef>
              <a:buSzPct val="95000"/>
              <a:buFont typeface="Arial" panose="020B0604020202020204" pitchFamily="34" charset="0"/>
              <a:buChar char="•"/>
              <a:tabLst/>
              <a:defRPr sz="2000" kern="1200">
                <a:solidFill>
                  <a:schemeClr val="tx1"/>
                </a:solidFill>
                <a:latin typeface="+mn-lt"/>
                <a:ea typeface="+mn-ea"/>
                <a:cs typeface="+mn-cs"/>
              </a:defRPr>
            </a:lvl2pPr>
            <a:lvl3pPr marL="688975" indent="-220663" algn="l" defTabSz="914400" rtl="0" eaLnBrk="1" latinLnBrk="0" hangingPunct="1">
              <a:lnSpc>
                <a:spcPct val="100000"/>
              </a:lnSpc>
              <a:spcBef>
                <a:spcPts val="0"/>
              </a:spcBef>
              <a:buFont typeface="Calibri" panose="020F0502020204030204" pitchFamily="34" charset="0"/>
              <a:buChar char="‒"/>
              <a:tabLst/>
              <a:defRPr sz="2000" kern="1200">
                <a:solidFill>
                  <a:schemeClr val="tx1"/>
                </a:solidFill>
                <a:latin typeface="+mn-lt"/>
                <a:ea typeface="+mn-ea"/>
                <a:cs typeface="+mn-cs"/>
              </a:defRPr>
            </a:lvl3pPr>
            <a:lvl4pPr marL="917575" indent="-233363" algn="l" defTabSz="914400" rtl="0" eaLnBrk="1" latinLnBrk="0" hangingPunct="1">
              <a:lnSpc>
                <a:spcPct val="100000"/>
              </a:lnSpc>
              <a:spcBef>
                <a:spcPts val="0"/>
              </a:spcBef>
              <a:buSzPct val="80000"/>
              <a:buFont typeface="Wingdings" pitchFamily="2" charset="2"/>
              <a:buChar char="§"/>
              <a:tabLst/>
              <a:defRPr sz="2000" kern="1200">
                <a:solidFill>
                  <a:schemeClr val="tx1"/>
                </a:solidFill>
                <a:latin typeface="+mn-lt"/>
                <a:ea typeface="+mn-ea"/>
                <a:cs typeface="+mn-cs"/>
              </a:defRPr>
            </a:lvl4pPr>
            <a:lvl5pPr marL="1146175" indent="-234950" algn="l" defTabSz="914400" rtl="0" eaLnBrk="1" latinLnBrk="0" hangingPunct="1">
              <a:lnSpc>
                <a:spcPct val="100000"/>
              </a:lnSpc>
              <a:spcBef>
                <a:spcPts val="0"/>
              </a:spcBef>
              <a:buSzPct val="90000"/>
              <a:buFont typeface="System Font Regular"/>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900"/>
              </a:spcAft>
              <a:buFont typeface="Wingdings" panose="05000000000000000000" pitchFamily="2" charset="2"/>
              <a:buChar char="Ø"/>
            </a:pPr>
            <a:r>
              <a:rPr lang="en-US" sz="2400" b="1" dirty="0">
                <a:solidFill>
                  <a:srgbClr val="003A93"/>
                </a:solidFill>
              </a:rPr>
              <a:t>Launched on Vitals July 2024</a:t>
            </a:r>
            <a:endParaRPr lang="en-US" sz="2400" dirty="0">
              <a:ea typeface="Calibri"/>
              <a:cs typeface="Calibri"/>
            </a:endParaRPr>
          </a:p>
          <a:p>
            <a:pPr marL="342900" indent="-342900">
              <a:spcAft>
                <a:spcPts val="900"/>
              </a:spcAft>
              <a:buFont typeface="Arial" panose="020B0604020202020204" pitchFamily="34" charset="0"/>
              <a:buChar char="•"/>
            </a:pPr>
            <a:r>
              <a:rPr lang="en-US" sz="2400" dirty="0"/>
              <a:t>Unifying Expertise</a:t>
            </a:r>
          </a:p>
          <a:p>
            <a:pPr marL="342900" indent="-342900">
              <a:spcAft>
                <a:spcPts val="900"/>
              </a:spcAft>
              <a:buFont typeface="Arial" panose="020B0604020202020204" pitchFamily="34" charset="0"/>
              <a:buChar char="•"/>
            </a:pPr>
            <a:r>
              <a:rPr lang="en-US" sz="2400" dirty="0"/>
              <a:t>Access &amp; Flexibility</a:t>
            </a:r>
          </a:p>
          <a:p>
            <a:pPr marL="342900" indent="-342900">
              <a:spcAft>
                <a:spcPts val="900"/>
              </a:spcAft>
              <a:buFont typeface="Arial" panose="020B0604020202020204" pitchFamily="34" charset="0"/>
              <a:buChar char="•"/>
            </a:pPr>
            <a:r>
              <a:rPr lang="en-US" sz="2400" dirty="0"/>
              <a:t>Careful Content Management</a:t>
            </a:r>
          </a:p>
          <a:p>
            <a:pPr marL="342900" indent="-342900">
              <a:spcAft>
                <a:spcPts val="900"/>
              </a:spcAft>
              <a:buFont typeface="Arial" panose="020B0604020202020204" pitchFamily="34" charset="0"/>
              <a:buChar char="•"/>
            </a:pPr>
            <a:r>
              <a:rPr lang="en-US" sz="2400" b="1" dirty="0"/>
              <a:t>Next Steps:</a:t>
            </a:r>
            <a:r>
              <a:rPr lang="en-US" sz="2400" dirty="0"/>
              <a:t> </a:t>
            </a:r>
          </a:p>
          <a:p>
            <a:pPr marL="804863" lvl="1" indent="-342900">
              <a:spcAft>
                <a:spcPts val="900"/>
              </a:spcAft>
            </a:pPr>
            <a:r>
              <a:rPr lang="en-US" sz="2400" dirty="0"/>
              <a:t>Gather feedback and refine processes for continued improvement</a:t>
            </a:r>
          </a:p>
          <a:p>
            <a:pPr marL="804863" lvl="1" indent="-342900">
              <a:spcAft>
                <a:spcPts val="900"/>
              </a:spcAft>
            </a:pPr>
            <a:r>
              <a:rPr lang="en-US" sz="2400" b="1" dirty="0">
                <a:solidFill>
                  <a:srgbClr val="FF0000"/>
                </a:solidFill>
              </a:rPr>
              <a:t>Launch library of on-demand recordings in summer 2025</a:t>
            </a:r>
            <a:endParaRPr lang="en-US" sz="2400" b="1" dirty="0">
              <a:solidFill>
                <a:srgbClr val="FF0000"/>
              </a:solidFill>
              <a:ea typeface="Calibri"/>
              <a:cs typeface="Calibri"/>
            </a:endParaRPr>
          </a:p>
        </p:txBody>
      </p:sp>
      <p:pic>
        <p:nvPicPr>
          <p:cNvPr id="6" name="Picture 5">
            <a:extLst>
              <a:ext uri="{FF2B5EF4-FFF2-40B4-BE49-F238E27FC236}">
                <a16:creationId xmlns:a16="http://schemas.microsoft.com/office/drawing/2014/main" id="{F46232FD-6CEB-C5E0-AA4D-A5AABE108ADD}"/>
              </a:ext>
            </a:extLst>
          </p:cNvPr>
          <p:cNvPicPr>
            <a:picLocks noChangeAspect="1"/>
          </p:cNvPicPr>
          <p:nvPr/>
        </p:nvPicPr>
        <p:blipFill>
          <a:blip r:embed="rId3"/>
          <a:stretch>
            <a:fillRect/>
          </a:stretch>
        </p:blipFill>
        <p:spPr>
          <a:xfrm>
            <a:off x="6648439" y="1006044"/>
            <a:ext cx="5212634" cy="4525930"/>
          </a:xfrm>
          <a:prstGeom prst="rect">
            <a:avLst/>
          </a:prstGeom>
          <a:ln>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0F7D3D6F-92A0-F2A6-B591-B5A39A441343}"/>
              </a:ext>
            </a:extLst>
          </p:cNvPr>
          <p:cNvSpPr txBox="1"/>
          <p:nvPr/>
        </p:nvSpPr>
        <p:spPr>
          <a:xfrm>
            <a:off x="454206" y="6481577"/>
            <a:ext cx="11406867" cy="261610"/>
          </a:xfrm>
          <a:prstGeom prst="rect">
            <a:avLst/>
          </a:prstGeom>
          <a:noFill/>
        </p:spPr>
        <p:txBody>
          <a:bodyPr wrap="square">
            <a:spAutoFit/>
          </a:bodyPr>
          <a:lstStyle/>
          <a:p>
            <a:pPr algn="ctr"/>
            <a:r>
              <a:rPr lang="en-US" sz="1100" b="1" dirty="0"/>
              <a:t>Access Grand Rounds On Vitals Today: </a:t>
            </a:r>
            <a:r>
              <a:rPr lang="en-US" sz="1100" i="1" dirty="0">
                <a:hlinkClick r:id="rId4">
                  <a:extLst>
                    <a:ext uri="{A12FA001-AC4F-418D-AE19-62706E023703}">
                      <ahyp:hlinkClr xmlns:ahyp="http://schemas.microsoft.com/office/drawing/2018/hyperlinkcolor" val="tx"/>
                    </a:ext>
                  </a:extLst>
                </a:hlinkClick>
              </a:rPr>
              <a:t>https://partnershealthcare.sharepoint.com/sites/VitalsSystemwideGrandRounds</a:t>
            </a:r>
            <a:r>
              <a:rPr lang="en-US" sz="1100" i="1" dirty="0"/>
              <a:t> </a:t>
            </a:r>
          </a:p>
        </p:txBody>
      </p:sp>
      <p:sp>
        <p:nvSpPr>
          <p:cNvPr id="3" name="TextBox 2">
            <a:extLst>
              <a:ext uri="{FF2B5EF4-FFF2-40B4-BE49-F238E27FC236}">
                <a16:creationId xmlns:a16="http://schemas.microsoft.com/office/drawing/2014/main" id="{C58F7298-299D-D2EC-4CC8-CF9C461F93E0}"/>
              </a:ext>
            </a:extLst>
          </p:cNvPr>
          <p:cNvSpPr txBox="1"/>
          <p:nvPr/>
        </p:nvSpPr>
        <p:spPr>
          <a:xfrm>
            <a:off x="7599821" y="5840740"/>
            <a:ext cx="3100836" cy="369332"/>
          </a:xfrm>
          <a:prstGeom prst="rect">
            <a:avLst/>
          </a:prstGeom>
          <a:solidFill>
            <a:schemeClr val="accent2"/>
          </a:solidFill>
        </p:spPr>
        <p:txBody>
          <a:bodyPr wrap="square">
            <a:spAutoFit/>
          </a:bodyPr>
          <a:lstStyle/>
          <a:p>
            <a:r>
              <a:rPr lang="en-US" b="1" dirty="0">
                <a:solidFill>
                  <a:schemeClr val="bg1"/>
                </a:solidFill>
              </a:rPr>
              <a:t>10,371 site visits since launch</a:t>
            </a:r>
          </a:p>
        </p:txBody>
      </p:sp>
    </p:spTree>
    <p:extLst>
      <p:ext uri="{BB962C8B-B14F-4D97-AF65-F5344CB8AC3E}">
        <p14:creationId xmlns:p14="http://schemas.microsoft.com/office/powerpoint/2010/main" val="266002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6F72C-17F3-6DCB-34D8-B93C99DFA83F}"/>
              </a:ext>
            </a:extLst>
          </p:cNvPr>
          <p:cNvSpPr>
            <a:spLocks noGrp="1"/>
          </p:cNvSpPr>
          <p:nvPr>
            <p:ph type="title"/>
          </p:nvPr>
        </p:nvSpPr>
        <p:spPr/>
        <p:txBody>
          <a:bodyPr/>
          <a:lstStyle/>
          <a:p>
            <a:r>
              <a:rPr lang="en-US" dirty="0"/>
              <a:t>Systemwide Grand Rounds: </a:t>
            </a:r>
            <a:br>
              <a:rPr lang="en-US" dirty="0"/>
            </a:br>
            <a:r>
              <a:rPr lang="en-US" sz="2400" dirty="0">
                <a:solidFill>
                  <a:schemeClr val="bg2"/>
                </a:solidFill>
              </a:rPr>
              <a:t>Preparing to Launch Library of Recordings</a:t>
            </a:r>
          </a:p>
        </p:txBody>
      </p:sp>
      <p:sp>
        <p:nvSpPr>
          <p:cNvPr id="3" name="Content Placeholder 2">
            <a:extLst>
              <a:ext uri="{FF2B5EF4-FFF2-40B4-BE49-F238E27FC236}">
                <a16:creationId xmlns:a16="http://schemas.microsoft.com/office/drawing/2014/main" id="{1BE4274A-D8BD-9F78-47AA-2F6F0FCF29A4}"/>
              </a:ext>
            </a:extLst>
          </p:cNvPr>
          <p:cNvSpPr>
            <a:spLocks noGrp="1"/>
          </p:cNvSpPr>
          <p:nvPr>
            <p:ph idx="1"/>
          </p:nvPr>
        </p:nvSpPr>
        <p:spPr>
          <a:xfrm>
            <a:off x="641351" y="1828487"/>
            <a:ext cx="4931110" cy="4023360"/>
          </a:xfrm>
        </p:spPr>
        <p:txBody>
          <a:bodyPr/>
          <a:lstStyle/>
          <a:p>
            <a:pPr marL="0" marR="0">
              <a:lnSpc>
                <a:spcPct val="107000"/>
              </a:lnSpc>
              <a:spcBef>
                <a:spcPts val="0"/>
              </a:spcBef>
              <a:spcAft>
                <a:spcPts val="800"/>
              </a:spcAft>
            </a:pPr>
            <a:r>
              <a:rPr lang="en-US" sz="2400" b="1" kern="100" dirty="0">
                <a:solidFill>
                  <a:srgbClr val="003A96"/>
                </a:solidFill>
                <a:effectLst/>
                <a:latin typeface="Calibri" panose="020F0502020204030204" pitchFamily="34" charset="0"/>
                <a:ea typeface="Calibri" panose="020F0502020204030204" pitchFamily="34" charset="0"/>
                <a:cs typeface="Calibri" panose="020F0502020204030204" pitchFamily="34" charset="0"/>
              </a:rPr>
              <a:t>Expansion: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the next academic cycle, MGB CPD will open a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library of recorded sessions</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 all MGB staff</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MGB CPD will continue to build out the platform and communicate with stakeholders (course directors and coordinators, Digital, A/V) to launch the library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this summer.</a:t>
            </a:r>
            <a:endParaRPr lang="en-US" sz="16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vision for the library is to make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one central repository </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where all grand rounds recordings are housed. Learners will be able both to search the full list by topic or keyword and to easily view sessions for specific series. </a:t>
            </a:r>
            <a:r>
              <a:rPr lang="en-US" sz="1600" b="1"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Credit will be available for 6 months after the session date</a:t>
            </a:r>
            <a:r>
              <a:rPr lang="en-US" sz="16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4DA02B2-59CA-88A9-5726-94200AA0A7D3}"/>
              </a:ext>
            </a:extLst>
          </p:cNvPr>
          <p:cNvSpPr>
            <a:spLocks noGrp="1"/>
          </p:cNvSpPr>
          <p:nvPr>
            <p:ph type="ftr" sz="quarter" idx="11"/>
          </p:nvPr>
        </p:nvSpPr>
        <p:spPr/>
        <p:txBody>
          <a:bodyPr/>
          <a:lstStyle/>
          <a:p>
            <a:r>
              <a:rPr lang="en-US" dirty="0"/>
              <a:t>Mass General Brigham Office of Continuing Professional Development   |   Confidential—do not copy or distribute</a:t>
            </a:r>
          </a:p>
        </p:txBody>
      </p:sp>
      <p:pic>
        <p:nvPicPr>
          <p:cNvPr id="8" name="Picture 7">
            <a:extLst>
              <a:ext uri="{FF2B5EF4-FFF2-40B4-BE49-F238E27FC236}">
                <a16:creationId xmlns:a16="http://schemas.microsoft.com/office/drawing/2014/main" id="{EE87CD08-6396-00AD-BEEE-A21C45058351}"/>
              </a:ext>
            </a:extLst>
          </p:cNvPr>
          <p:cNvPicPr>
            <a:picLocks noChangeAspect="1"/>
          </p:cNvPicPr>
          <p:nvPr/>
        </p:nvPicPr>
        <p:blipFill rotWithShape="1">
          <a:blip r:embed="rId2"/>
          <a:srcRect b="8267"/>
          <a:stretch/>
        </p:blipFill>
        <p:spPr bwMode="auto">
          <a:xfrm>
            <a:off x="6092824" y="1662741"/>
            <a:ext cx="5451475" cy="4227270"/>
          </a:xfrm>
          <a:prstGeom prst="rect">
            <a:avLst/>
          </a:prstGeom>
          <a:ln w="9525" cap="flat" cmpd="sng" algn="ctr">
            <a:solidFill>
              <a:sysClr val="windowText" lastClr="00000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752972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C631D7D-CB72-6A4A-AF68-7EDA9A339C1D}"/>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1C631D7D-CB72-6A4A-AF68-7EDA9A339C1D}"/>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6F8EACE-76F2-7F4C-8853-5B564DB98D9D}"/>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Title 2">
            <a:extLst>
              <a:ext uri="{FF2B5EF4-FFF2-40B4-BE49-F238E27FC236}">
                <a16:creationId xmlns:a16="http://schemas.microsoft.com/office/drawing/2014/main" id="{9F4139AC-DD48-4443-8001-58BE51496E73}"/>
              </a:ext>
            </a:extLst>
          </p:cNvPr>
          <p:cNvSpPr>
            <a:spLocks noGrp="1"/>
          </p:cNvSpPr>
          <p:nvPr>
            <p:ph type="title"/>
          </p:nvPr>
        </p:nvSpPr>
        <p:spPr/>
        <p:txBody>
          <a:bodyPr/>
          <a:lstStyle/>
          <a:p>
            <a:r>
              <a:rPr lang="en-US" dirty="0"/>
              <a:t>Approval and Access to the Series</a:t>
            </a:r>
          </a:p>
        </p:txBody>
      </p:sp>
      <p:sp>
        <p:nvSpPr>
          <p:cNvPr id="4" name="Content Placeholder 3">
            <a:extLst>
              <a:ext uri="{FF2B5EF4-FFF2-40B4-BE49-F238E27FC236}">
                <a16:creationId xmlns:a16="http://schemas.microsoft.com/office/drawing/2014/main" id="{90EFCBBE-773C-AB47-AFDD-8CE225676914}"/>
              </a:ext>
            </a:extLst>
          </p:cNvPr>
          <p:cNvSpPr>
            <a:spLocks noGrp="1"/>
          </p:cNvSpPr>
          <p:nvPr>
            <p:ph idx="1"/>
          </p:nvPr>
        </p:nvSpPr>
        <p:spPr>
          <a:xfrm>
            <a:off x="641350" y="1036321"/>
            <a:ext cx="11005820" cy="4607648"/>
          </a:xfrm>
        </p:spPr>
        <p:txBody>
          <a:bodyPr/>
          <a:lstStyle/>
          <a:p>
            <a:r>
              <a:rPr lang="en-US" b="1" dirty="0"/>
              <a:t>To receive approval to your series, you need to:</a:t>
            </a:r>
          </a:p>
          <a:p>
            <a:pPr lvl="1"/>
            <a:r>
              <a:rPr lang="en-US" dirty="0"/>
              <a:t>Submit a proposal for the series</a:t>
            </a:r>
          </a:p>
          <a:p>
            <a:pPr lvl="1"/>
            <a:r>
              <a:rPr lang="en-US" dirty="0"/>
              <a:t>Submit the list of planners for the series</a:t>
            </a:r>
          </a:p>
          <a:p>
            <a:pPr lvl="1"/>
            <a:r>
              <a:rPr lang="en-US" dirty="0"/>
              <a:t>Send the on-line disclosure link to the planners</a:t>
            </a:r>
          </a:p>
          <a:p>
            <a:pPr lvl="2"/>
            <a:r>
              <a:rPr lang="en-US" dirty="0"/>
              <a:t>I will compare the planner list and confirm a disclosure is received for all planners.</a:t>
            </a:r>
          </a:p>
          <a:p>
            <a:pPr lvl="2"/>
            <a:r>
              <a:rPr lang="en-US" dirty="0"/>
              <a:t>An email will be sent to the coordinator with any missing disclosures for you to follow-up.</a:t>
            </a:r>
          </a:p>
          <a:p>
            <a:endParaRPr lang="en-US" sz="1100" b="1" dirty="0"/>
          </a:p>
          <a:p>
            <a:r>
              <a:rPr lang="en-US" b="1" dirty="0"/>
              <a:t>To receive access to your series, you need to:</a:t>
            </a:r>
          </a:p>
          <a:p>
            <a:pPr lvl="1"/>
            <a:r>
              <a:rPr lang="en-US" dirty="0"/>
              <a:t>Submit missing mitigation forms for planners.</a:t>
            </a:r>
          </a:p>
          <a:p>
            <a:pPr lvl="2"/>
            <a:r>
              <a:rPr lang="en-US" dirty="0"/>
              <a:t>A list of the missing mitigation forms will be sent with the approval</a:t>
            </a:r>
          </a:p>
          <a:p>
            <a:pPr lvl="1"/>
            <a:r>
              <a:rPr lang="en-US" dirty="0"/>
              <a:t>Attend one of the live trainings or view the archived version. (</a:t>
            </a:r>
            <a:r>
              <a:rPr lang="en-US" dirty="0">
                <a:sym typeface="Wingdings" panose="05000000000000000000" pitchFamily="2" charset="2"/>
              </a:rPr>
              <a:t></a:t>
            </a:r>
            <a:r>
              <a:rPr lang="en-US" dirty="0"/>
              <a:t>doing now)</a:t>
            </a:r>
          </a:p>
          <a:p>
            <a:pPr lvl="1"/>
            <a:r>
              <a:rPr lang="en-US" dirty="0"/>
              <a:t>Be added to the RSS Teams Site</a:t>
            </a:r>
          </a:p>
          <a:p>
            <a:pPr marL="233363" lvl="1" indent="0">
              <a:buNone/>
            </a:pPr>
            <a:endParaRPr lang="en-US" sz="1100" dirty="0"/>
          </a:p>
          <a:p>
            <a:r>
              <a:rPr lang="en-US" b="1" dirty="0"/>
              <a:t>Material required to build the series</a:t>
            </a:r>
          </a:p>
          <a:p>
            <a:pPr lvl="1"/>
            <a:r>
              <a:rPr lang="en-US" dirty="0"/>
              <a:t>Date for the 1</a:t>
            </a:r>
            <a:r>
              <a:rPr lang="en-US" baseline="30000" dirty="0"/>
              <a:t>st</a:t>
            </a:r>
            <a:r>
              <a:rPr lang="en-US" dirty="0"/>
              <a:t> session (should be included in the proposal)</a:t>
            </a:r>
          </a:p>
          <a:p>
            <a:pPr lvl="1"/>
            <a:r>
              <a:rPr lang="en-US" dirty="0"/>
              <a:t>Recommend to provide the series Zoom link if known so the session can be built with the link.</a:t>
            </a:r>
          </a:p>
          <a:p>
            <a:pPr marL="233363" lvl="1" indent="0">
              <a:buNone/>
            </a:pPr>
            <a:endParaRPr lang="en-US" sz="1000" dirty="0"/>
          </a:p>
          <a:p>
            <a:pPr marL="233363" lvl="1" indent="0" algn="ctr">
              <a:buNone/>
            </a:pPr>
            <a:r>
              <a:rPr lang="en-US" sz="2800" b="1" dirty="0">
                <a:solidFill>
                  <a:srgbClr val="FF0000"/>
                </a:solidFill>
              </a:rPr>
              <a:t>We plan to build all series a minimum of</a:t>
            </a:r>
          </a:p>
          <a:p>
            <a:pPr marL="233363" lvl="1" indent="0" algn="ctr">
              <a:buNone/>
            </a:pPr>
            <a:r>
              <a:rPr lang="en-US" sz="2800" b="1" dirty="0">
                <a:solidFill>
                  <a:srgbClr val="FF0000"/>
                </a:solidFill>
              </a:rPr>
              <a:t>2 weeks prior to the 1</a:t>
            </a:r>
            <a:r>
              <a:rPr lang="en-US" sz="2800" b="1" baseline="30000" dirty="0">
                <a:solidFill>
                  <a:srgbClr val="FF0000"/>
                </a:solidFill>
              </a:rPr>
              <a:t>st</a:t>
            </a:r>
            <a:r>
              <a:rPr lang="en-US" sz="2800" b="1" dirty="0">
                <a:solidFill>
                  <a:srgbClr val="FF0000"/>
                </a:solidFill>
              </a:rPr>
              <a:t> session!!</a:t>
            </a:r>
          </a:p>
        </p:txBody>
      </p:sp>
    </p:spTree>
    <p:extLst>
      <p:ext uri="{BB962C8B-B14F-4D97-AF65-F5344CB8AC3E}">
        <p14:creationId xmlns:p14="http://schemas.microsoft.com/office/powerpoint/2010/main" val="3522355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8778D7C-7927-014E-8B61-98BDACB7335A}"/>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7772400" imgH="10058400" progId="TCLayout.ActiveDocument.1">
                  <p:embed/>
                </p:oleObj>
              </mc:Choice>
              <mc:Fallback>
                <p:oleObj name="think-cell Slide" r:id="rId5" imgW="7772400" imgH="10058400" progId="TCLayout.ActiveDocument.1">
                  <p:embed/>
                  <p:pic>
                    <p:nvPicPr>
                      <p:cNvPr id="6" name="Object 5" hidden="1">
                        <a:extLst>
                          <a:ext uri="{FF2B5EF4-FFF2-40B4-BE49-F238E27FC236}">
                            <a16:creationId xmlns:a16="http://schemas.microsoft.com/office/drawing/2014/main" id="{08778D7C-7927-014E-8B61-98BDACB7335A}"/>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97A369A-D723-2141-853B-766642300128}"/>
              </a:ext>
            </a:extLst>
          </p:cNvPr>
          <p:cNvSpPr/>
          <p:nvPr>
            <p:custDataLst>
              <p:tags r:id="rId2"/>
            </p:custDataLst>
          </p:nvPr>
        </p:nvSpPr>
        <p:spPr>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Georgia" panose="02040502050405020303" pitchFamily="18" charset="0"/>
              <a:ea typeface="+mn-ea"/>
              <a:cs typeface="+mn-cs"/>
              <a:sym typeface="Georgia" panose="02040502050405020303" pitchFamily="18" charset="0"/>
            </a:endParaRPr>
          </a:p>
        </p:txBody>
      </p:sp>
      <p:sp>
        <p:nvSpPr>
          <p:cNvPr id="3" name="Content Placeholder 2">
            <a:extLst>
              <a:ext uri="{FF2B5EF4-FFF2-40B4-BE49-F238E27FC236}">
                <a16:creationId xmlns:a16="http://schemas.microsoft.com/office/drawing/2014/main" id="{09AE8FFC-E428-294A-83C4-A8F392CF72E9}"/>
              </a:ext>
            </a:extLst>
          </p:cNvPr>
          <p:cNvSpPr>
            <a:spLocks noGrp="1"/>
          </p:cNvSpPr>
          <p:nvPr>
            <p:ph sz="half" idx="1"/>
          </p:nvPr>
        </p:nvSpPr>
        <p:spPr>
          <a:xfrm>
            <a:off x="641350" y="1083388"/>
            <a:ext cx="10984593" cy="5373396"/>
          </a:xfrm>
        </p:spPr>
        <p:txBody>
          <a:bodyPr/>
          <a:lstStyle/>
          <a:p>
            <a:pPr marL="342900" indent="-342900">
              <a:buFont typeface="Arial" panose="020B0604020202020204" pitchFamily="34" charset="0"/>
              <a:buChar char="•"/>
            </a:pPr>
            <a:r>
              <a:rPr lang="en-US" dirty="0"/>
              <a:t>Systemwide Grand Round Required Fields</a:t>
            </a:r>
          </a:p>
          <a:p>
            <a:pPr marL="804863" lvl="1" indent="-342900"/>
            <a:r>
              <a:rPr lang="en-US" dirty="0"/>
              <a:t>Add the speaker names and Credentials for all the session speakers</a:t>
            </a:r>
          </a:p>
          <a:p>
            <a:pPr marL="804863" lvl="1" indent="-342900"/>
            <a:r>
              <a:rPr lang="en-US" dirty="0"/>
              <a:t>Add the topic for the session (also include in the session title</a:t>
            </a:r>
          </a:p>
          <a:p>
            <a:pPr marL="1031875" lvl="2" indent="-342900"/>
            <a:r>
              <a:rPr lang="en-US" dirty="0"/>
              <a:t>Topic for Session in the Session Title</a:t>
            </a:r>
          </a:p>
          <a:p>
            <a:pPr marL="1031875" lvl="2" indent="-342900"/>
            <a:r>
              <a:rPr lang="en-US" dirty="0"/>
              <a:t>More than one topic: Use your judgement</a:t>
            </a:r>
          </a:p>
          <a:p>
            <a:pPr marL="1031875" lvl="2" indent="-342900"/>
            <a:r>
              <a:rPr lang="en-US" dirty="0"/>
              <a:t>Surprise cases: Can put something general in the title</a:t>
            </a:r>
          </a:p>
          <a:p>
            <a:pPr marL="1031875" lvl="2" indent="-342900"/>
            <a:r>
              <a:rPr lang="en-US" dirty="0"/>
              <a:t>Case topic in approval notes if you don’t want people to see beforehand</a:t>
            </a:r>
          </a:p>
          <a:p>
            <a:pPr marL="1260475" lvl="3" indent="-342900"/>
            <a:r>
              <a:rPr lang="en-US" dirty="0"/>
              <a:t>When a session discusses cases – a brief description will be required for credit to be awarded for the series</a:t>
            </a:r>
          </a:p>
          <a:p>
            <a:pPr marL="804863" lvl="1" indent="-342900"/>
            <a:r>
              <a:rPr lang="en-US" dirty="0"/>
              <a:t>Include the zoom link for the live session if the session is not confidential</a:t>
            </a:r>
          </a:p>
          <a:p>
            <a:pPr marL="1031875" lvl="2" indent="-342900"/>
            <a:r>
              <a:rPr lang="en-US" dirty="0"/>
              <a:t>Recommend to have 1 link for the series that all sessions use</a:t>
            </a:r>
          </a:p>
          <a:p>
            <a:pPr marL="342900" indent="-342900">
              <a:buFont typeface="Arial" panose="020B0604020202020204" pitchFamily="34" charset="0"/>
              <a:buChar char="•"/>
            </a:pPr>
            <a:r>
              <a:rPr lang="en-US" dirty="0"/>
              <a:t>Disclosure and Mitigation Forms</a:t>
            </a:r>
          </a:p>
          <a:p>
            <a:pPr marL="804863" lvl="1" indent="-342900"/>
            <a:r>
              <a:rPr lang="en-US" dirty="0"/>
              <a:t>A disclosure is needed for anyone speaking at the session</a:t>
            </a:r>
          </a:p>
          <a:p>
            <a:pPr marL="342900" indent="-342900">
              <a:buFont typeface="Arial" panose="020B0604020202020204" pitchFamily="34" charset="0"/>
              <a:buChar char="•"/>
            </a:pPr>
            <a:r>
              <a:rPr lang="en-US" dirty="0"/>
              <a:t>Disclosure Summary Slide</a:t>
            </a:r>
          </a:p>
          <a:p>
            <a:pPr marL="804863" lvl="1" indent="-342900"/>
            <a:r>
              <a:rPr lang="en-US" dirty="0"/>
              <a:t>A Template will be provided for your series and includes a 2025-2026 date (please note this template should be used unless other arrangement are made)</a:t>
            </a:r>
          </a:p>
          <a:p>
            <a:pPr marL="804863" lvl="1" indent="-342900"/>
            <a:endParaRPr lang="en-US" dirty="0"/>
          </a:p>
          <a:p>
            <a:pPr marL="342900" indent="-342900">
              <a:buFont typeface="Arial" panose="020B0604020202020204" pitchFamily="34" charset="0"/>
              <a:buChar char="•"/>
            </a:pPr>
            <a:endParaRPr lang="en-US" dirty="0"/>
          </a:p>
          <a:p>
            <a:pPr marL="342900" indent="-342900"/>
            <a:endParaRPr lang="en-US" dirty="0"/>
          </a:p>
        </p:txBody>
      </p:sp>
      <p:sp>
        <p:nvSpPr>
          <p:cNvPr id="2" name="Title 1">
            <a:extLst>
              <a:ext uri="{FF2B5EF4-FFF2-40B4-BE49-F238E27FC236}">
                <a16:creationId xmlns:a16="http://schemas.microsoft.com/office/drawing/2014/main" id="{CEBB8E81-73FA-8241-9491-D4B6008E21F3}"/>
              </a:ext>
            </a:extLst>
          </p:cNvPr>
          <p:cNvSpPr>
            <a:spLocks noGrp="1"/>
          </p:cNvSpPr>
          <p:nvPr>
            <p:ph type="title"/>
          </p:nvPr>
        </p:nvSpPr>
        <p:spPr>
          <a:xfrm>
            <a:off x="641350" y="523875"/>
            <a:ext cx="11132834" cy="657653"/>
          </a:xfrm>
        </p:spPr>
        <p:txBody>
          <a:bodyPr/>
          <a:lstStyle/>
          <a:p>
            <a:r>
              <a:rPr lang="en-US" dirty="0"/>
              <a:t>Required Information for Session Approval</a:t>
            </a:r>
          </a:p>
        </p:txBody>
      </p:sp>
    </p:spTree>
    <p:extLst>
      <p:ext uri="{BB962C8B-B14F-4D97-AF65-F5344CB8AC3E}">
        <p14:creationId xmlns:p14="http://schemas.microsoft.com/office/powerpoint/2010/main" val="1039001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PzlTMbGlF.8CsAglFCvh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3HPAw3kJRIbJLXsXi3E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96whv99HOK.4oPr_lV5yw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MdV1N_Wwo7_yArPyzKmD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cxCUTrzp..khx_FJMRB_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2.xml><?xml version="1.0" encoding="utf-8"?>
<a:theme xmlns:a="http://schemas.openxmlformats.org/drawingml/2006/main" name="1_MGB_standard_template_082020">
  <a:themeElements>
    <a:clrScheme name="MGB">
      <a:dk1>
        <a:srgbClr val="000000"/>
      </a:dk1>
      <a:lt1>
        <a:srgbClr val="FFFFFF"/>
      </a:lt1>
      <a:dk2>
        <a:srgbClr val="B0E3E2"/>
      </a:dk2>
      <a:lt2>
        <a:srgbClr val="808080"/>
      </a:lt2>
      <a:accent1>
        <a:srgbClr val="009AA3"/>
      </a:accent1>
      <a:accent2>
        <a:srgbClr val="003A93"/>
      </a:accent2>
      <a:accent3>
        <a:srgbClr val="0077CA"/>
      </a:accent3>
      <a:accent4>
        <a:srgbClr val="CD7F00"/>
      </a:accent4>
      <a:accent5>
        <a:srgbClr val="5C068A"/>
      </a:accent5>
      <a:accent6>
        <a:srgbClr val="CC0037"/>
      </a:accent6>
      <a:hlink>
        <a:srgbClr val="0077CA"/>
      </a:hlink>
      <a:folHlink>
        <a:srgbClr val="5C068A"/>
      </a:folHlink>
    </a:clrScheme>
    <a:fontScheme name="MGB2">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2" id="{02AFB435-E4BC-5B40-A90F-4C49A970DE09}" vid="{08332808-3A56-FE44-AF20-BA7BC530EDE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Mass General Brigham PowerPoint</Template>
  <TotalTime>6016</TotalTime>
  <Words>3058</Words>
  <Application>Microsoft Office PowerPoint</Application>
  <PresentationFormat>Widescreen</PresentationFormat>
  <Paragraphs>359</Paragraphs>
  <Slides>32</Slides>
  <Notes>24</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32</vt:i4>
      </vt:variant>
    </vt:vector>
  </HeadingPairs>
  <TitlesOfParts>
    <vt:vector size="45" baseType="lpstr">
      <vt:lpstr>-apple-system</vt:lpstr>
      <vt:lpstr>Arial</vt:lpstr>
      <vt:lpstr>Calibri</vt:lpstr>
      <vt:lpstr>Georgia</vt:lpstr>
      <vt:lpstr>muli</vt:lpstr>
      <vt:lpstr>Symbol</vt:lpstr>
      <vt:lpstr>System Font Regular</vt:lpstr>
      <vt:lpstr>Times New Roman</vt:lpstr>
      <vt:lpstr>TwitterChirp</vt:lpstr>
      <vt:lpstr>Wingdings</vt:lpstr>
      <vt:lpstr>MGB_standard_template_082020</vt:lpstr>
      <vt:lpstr>1_MGB_standard_template_082020</vt:lpstr>
      <vt:lpstr>think-cell Slide</vt:lpstr>
      <vt:lpstr>In-Hospital Series Annual Training Webinar </vt:lpstr>
      <vt:lpstr>Agenda</vt:lpstr>
      <vt:lpstr>Important Dates</vt:lpstr>
      <vt:lpstr>2025 Training  </vt:lpstr>
      <vt:lpstr>Joint Accreditation</vt:lpstr>
      <vt:lpstr>Systemwide Grand Rounds Expanding Access Across MGB Hospitals </vt:lpstr>
      <vt:lpstr>Systemwide Grand Rounds:  Preparing to Launch Library of Recordings</vt:lpstr>
      <vt:lpstr>Approval and Access to the Series</vt:lpstr>
      <vt:lpstr>Required Information for Session Approval</vt:lpstr>
      <vt:lpstr>Disclosure and Mitigation Forms</vt:lpstr>
      <vt:lpstr>Additional Forms that may be Required for Session Approval</vt:lpstr>
      <vt:lpstr>EthosCE Refresher</vt:lpstr>
      <vt:lpstr>EthosCE Refresher: How participants claim credit</vt:lpstr>
      <vt:lpstr>How to Manually  Enroll Attendees in a Session</vt:lpstr>
      <vt:lpstr>PowerPoint Presentation</vt:lpstr>
      <vt:lpstr>PowerPoint Presentation</vt:lpstr>
      <vt:lpstr>PowerPoint Presentation</vt:lpstr>
      <vt:lpstr>Check-In Process</vt:lpstr>
      <vt:lpstr>Check-In Session Requirements</vt:lpstr>
      <vt:lpstr>Check-In Process cont.</vt:lpstr>
      <vt:lpstr>Evaluation Process</vt:lpstr>
      <vt:lpstr>Follow Up Surveys</vt:lpstr>
      <vt:lpstr>Owners, Employees and (Sometimes) Founders</vt:lpstr>
      <vt:lpstr>Exceptions</vt:lpstr>
      <vt:lpstr>Employees, Owners &amp; Founders – Most Important Takeaway</vt:lpstr>
      <vt:lpstr>CME That Counts for Maintenance Of Certification (MOC)</vt:lpstr>
      <vt:lpstr>MOC Reporting</vt:lpstr>
      <vt:lpstr>Skills for Professional Development </vt:lpstr>
      <vt:lpstr>Follow Us On Social Media!</vt:lpstr>
      <vt:lpstr>Thank you for attending today’s meeting!</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dc:title>
  <dc:creator>Gelardi, Mary</dc:creator>
  <cp:lastModifiedBy>Alley, Michelle</cp:lastModifiedBy>
  <cp:revision>265</cp:revision>
  <dcterms:created xsi:type="dcterms:W3CDTF">2020-10-30T14:00:47Z</dcterms:created>
  <dcterms:modified xsi:type="dcterms:W3CDTF">2025-04-17T12:15:25Z</dcterms:modified>
</cp:coreProperties>
</file>