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5"/>
  </p:notesMasterIdLst>
  <p:sldIdLst>
    <p:sldId id="2147471966" r:id="rId2"/>
    <p:sldId id="2147471967" r:id="rId3"/>
    <p:sldId id="2147471968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431C1C-2294-D5FE-06AB-DE60B37852B7}" name="Desilets, Rose" initials="DR" userId="S::rdesilets@mgb.org::49560a7b-b4e1-4c9c-9697-5f334620b403" providerId="AD"/>
  <p188:author id="{23741545-B06E-9030-0D33-16772E4A055B}" name="Desilets, Rose" initials="DR" userId="S::RDESILETS@PARTNERS.ORG::49560a7b-b4e1-4c9c-9697-5f334620b403" providerId="AD"/>
  <p188:author id="{52C556D9-A173-CDAC-0474-E19498C8E486}" name="Alley, Michelle" initials="AM" userId="S::MALLEY2@PARTNERS.ORG::2bf1802d-b022-4f95-952b-f37ef995ba1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ly Welch" initials="EW" lastIdx="5" clrIdx="0">
    <p:extLst>
      <p:ext uri="{19B8F6BF-5375-455C-9EA6-DF929625EA0E}">
        <p15:presenceInfo xmlns:p15="http://schemas.microsoft.com/office/powerpoint/2012/main" userId="Emily Welch" providerId="None"/>
      </p:ext>
    </p:extLst>
  </p:cmAuthor>
  <p:cmAuthor id="2" name="Desilets, Rose" initials="DR" lastIdx="1" clrIdx="1">
    <p:extLst>
      <p:ext uri="{19B8F6BF-5375-455C-9EA6-DF929625EA0E}">
        <p15:presenceInfo xmlns:p15="http://schemas.microsoft.com/office/powerpoint/2012/main" userId="S::RDESILETS@PARTNERS.ORG::49560a7b-b4e1-4c9c-9697-5f334620b403" providerId="AD"/>
      </p:ext>
    </p:extLst>
  </p:cmAuthor>
  <p:cmAuthor id="3" name="Gelardi, Mary" initials="GM" lastIdx="1" clrIdx="2">
    <p:extLst>
      <p:ext uri="{19B8F6BF-5375-455C-9EA6-DF929625EA0E}">
        <p15:presenceInfo xmlns:p15="http://schemas.microsoft.com/office/powerpoint/2012/main" userId="Gelardi, Mar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46" autoAdjust="0"/>
    <p:restoredTop sz="93765" autoAdjust="0"/>
  </p:normalViewPr>
  <p:slideViewPr>
    <p:cSldViewPr snapToGrid="0" snapToObjects="1">
      <p:cViewPr varScale="1">
        <p:scale>
          <a:sx n="111" d="100"/>
          <a:sy n="111" d="100"/>
        </p:scale>
        <p:origin x="990" y="3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76543-5EF1-DA4A-8415-0A3EFD492F07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A62D3-769D-F349-A3F8-B6F214D63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1FD0-309B-417B-AFE3-453F65B268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06424" y="2119184"/>
            <a:ext cx="9522781" cy="1680909"/>
          </a:xfrm>
        </p:spPr>
        <p:txBody>
          <a:bodyPr anchor="b"/>
          <a:lstStyle>
            <a:lvl1pPr algn="l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F3B83-EC52-4BE0-805E-877A8F727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6424" y="3884582"/>
            <a:ext cx="9522781" cy="7372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z="2400" dirty="0"/>
              <a:t>Presenter or subtitle goes here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5779997-ADCC-AF4F-8684-E7F8EE197ED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6424" y="6316193"/>
            <a:ext cx="1832218" cy="243349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Month, year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345AA3-D8B8-E441-B56F-BDC684E64F94}"/>
              </a:ext>
            </a:extLst>
          </p:cNvPr>
          <p:cNvSpPr/>
          <p:nvPr/>
        </p:nvSpPr>
        <p:spPr>
          <a:xfrm>
            <a:off x="0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B3647D-36F5-A945-9612-7CA07EEF3DE4}"/>
              </a:ext>
            </a:extLst>
          </p:cNvPr>
          <p:cNvSpPr/>
          <p:nvPr/>
        </p:nvSpPr>
        <p:spPr>
          <a:xfrm>
            <a:off x="11817096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AD5D98F-B901-4040-88CE-DBE6B1D77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6424" y="635936"/>
            <a:ext cx="3172963" cy="4399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3E63C-A39E-4343-AE5E-C476DDC816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221948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56A7-D588-4A4A-9743-81A8FDEA0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B63015DA-BAD6-D641-B5F3-2ED5079D3C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 b="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5473F-D95C-3441-AFDD-17B1087611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813023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1">
          <p15:clr>
            <a:srgbClr val="FBAE40"/>
          </p15:clr>
        </p15:guide>
        <p15:guide id="3" pos="72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15F6962C-2D7D-9C4E-A349-25554E83F8B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69E62-1DA9-CD45-BB12-5DDC2926A42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3124553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24406D9-1546-F048-999E-B1C3935E3C50}"/>
              </a:ext>
            </a:extLst>
          </p:cNvPr>
          <p:cNvGrpSpPr/>
          <p:nvPr/>
        </p:nvGrpSpPr>
        <p:grpSpPr>
          <a:xfrm>
            <a:off x="8157625" y="524289"/>
            <a:ext cx="4034375" cy="5796153"/>
            <a:chOff x="7627349" y="524289"/>
            <a:chExt cx="4034375" cy="5796153"/>
          </a:xfrm>
          <a:solidFill>
            <a:schemeClr val="bg1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84C793A-4639-4F48-91B8-FD66287147D7}"/>
                </a:ext>
              </a:extLst>
            </p:cNvPr>
            <p:cNvSpPr/>
            <p:nvPr/>
          </p:nvSpPr>
          <p:spPr>
            <a:xfrm>
              <a:off x="7627349" y="2695674"/>
              <a:ext cx="541849" cy="1751874"/>
            </a:xfrm>
            <a:custGeom>
              <a:avLst/>
              <a:gdLst>
                <a:gd name="connsiteX0" fmla="*/ 541850 w 541849"/>
                <a:gd name="connsiteY0" fmla="*/ 0 h 1751874"/>
                <a:gd name="connsiteX1" fmla="*/ 0 w 541849"/>
                <a:gd name="connsiteY1" fmla="*/ 0 h 1751874"/>
                <a:gd name="connsiteX2" fmla="*/ 0 w 541849"/>
                <a:gd name="connsiteY2" fmla="*/ 919195 h 1751874"/>
                <a:gd name="connsiteX3" fmla="*/ 0 w 541849"/>
                <a:gd name="connsiteY3" fmla="*/ 1751874 h 1751874"/>
                <a:gd name="connsiteX4" fmla="*/ 541850 w 541849"/>
                <a:gd name="connsiteY4" fmla="*/ 1751874 h 1751874"/>
                <a:gd name="connsiteX5" fmla="*/ 54185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541850" y="0"/>
                  </a:moveTo>
                  <a:lnTo>
                    <a:pt x="0" y="0"/>
                  </a:ln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7DF4404-7F59-6C45-BC46-3436E9AA2E4D}"/>
                </a:ext>
              </a:extLst>
            </p:cNvPr>
            <p:cNvSpPr/>
            <p:nvPr/>
          </p:nvSpPr>
          <p:spPr>
            <a:xfrm>
              <a:off x="8791354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4618A3F-A28E-5C47-B782-E34CDA443E92}"/>
                </a:ext>
              </a:extLst>
            </p:cNvPr>
            <p:cNvSpPr/>
            <p:nvPr/>
          </p:nvSpPr>
          <p:spPr>
            <a:xfrm>
              <a:off x="9955360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8396A27-49EC-F348-860F-8E26802DC608}"/>
                </a:ext>
              </a:extLst>
            </p:cNvPr>
            <p:cNvSpPr/>
            <p:nvPr/>
          </p:nvSpPr>
          <p:spPr>
            <a:xfrm>
              <a:off x="7627349" y="1874158"/>
              <a:ext cx="4033867" cy="493467"/>
            </a:xfrm>
            <a:custGeom>
              <a:avLst/>
              <a:gdLst>
                <a:gd name="connsiteX0" fmla="*/ 0 w 4033867"/>
                <a:gd name="connsiteY0" fmla="*/ 493468 h 493467"/>
                <a:gd name="connsiteX1" fmla="*/ 2016934 w 4033867"/>
                <a:gd name="connsiteY1" fmla="*/ 493468 h 493467"/>
                <a:gd name="connsiteX2" fmla="*/ 4033868 w 4033867"/>
                <a:gd name="connsiteY2" fmla="*/ 493468 h 493467"/>
                <a:gd name="connsiteX3" fmla="*/ 4033868 w 4033867"/>
                <a:gd name="connsiteY3" fmla="*/ 0 h 493467"/>
                <a:gd name="connsiteX4" fmla="*/ 0 w 4033867"/>
                <a:gd name="connsiteY4" fmla="*/ 0 h 493467"/>
                <a:gd name="connsiteX5" fmla="*/ 0 w 4033867"/>
                <a:gd name="connsiteY5" fmla="*/ 493468 h 49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33867" h="493467">
                  <a:moveTo>
                    <a:pt x="0" y="493468"/>
                  </a:moveTo>
                  <a:lnTo>
                    <a:pt x="2016934" y="493468"/>
                  </a:lnTo>
                  <a:lnTo>
                    <a:pt x="4033868" y="493468"/>
                  </a:lnTo>
                  <a:lnTo>
                    <a:pt x="4033868" y="0"/>
                  </a:lnTo>
                  <a:lnTo>
                    <a:pt x="0" y="0"/>
                  </a:lnTo>
                  <a:lnTo>
                    <a:pt x="0" y="493468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ACD75FE-FCEC-BF4D-91B4-4520B4DB5F1E}"/>
                </a:ext>
              </a:extLst>
            </p:cNvPr>
            <p:cNvSpPr/>
            <p:nvPr/>
          </p:nvSpPr>
          <p:spPr>
            <a:xfrm>
              <a:off x="7627349" y="524289"/>
              <a:ext cx="4033867" cy="1181785"/>
            </a:xfrm>
            <a:custGeom>
              <a:avLst/>
              <a:gdLst>
                <a:gd name="connsiteX0" fmla="*/ 2016934 w 4033867"/>
                <a:gd name="connsiteY0" fmla="*/ 0 h 1181785"/>
                <a:gd name="connsiteX1" fmla="*/ 0 w 4033867"/>
                <a:gd name="connsiteY1" fmla="*/ 672207 h 1181785"/>
                <a:gd name="connsiteX2" fmla="*/ 0 w 4033867"/>
                <a:gd name="connsiteY2" fmla="*/ 1181786 h 1181785"/>
                <a:gd name="connsiteX3" fmla="*/ 2016934 w 4033867"/>
                <a:gd name="connsiteY3" fmla="*/ 509579 h 1181785"/>
                <a:gd name="connsiteX4" fmla="*/ 4033868 w 4033867"/>
                <a:gd name="connsiteY4" fmla="*/ 1181786 h 1181785"/>
                <a:gd name="connsiteX5" fmla="*/ 4033868 w 4033867"/>
                <a:gd name="connsiteY5" fmla="*/ 672207 h 1181785"/>
                <a:gd name="connsiteX6" fmla="*/ 2016934 w 4033867"/>
                <a:gd name="connsiteY6" fmla="*/ 0 h 118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33867" h="1181785">
                  <a:moveTo>
                    <a:pt x="2016934" y="0"/>
                  </a:moveTo>
                  <a:lnTo>
                    <a:pt x="0" y="672207"/>
                  </a:lnTo>
                  <a:lnTo>
                    <a:pt x="0" y="1181786"/>
                  </a:lnTo>
                  <a:lnTo>
                    <a:pt x="2016934" y="509579"/>
                  </a:lnTo>
                  <a:lnTo>
                    <a:pt x="4033868" y="1181786"/>
                  </a:lnTo>
                  <a:lnTo>
                    <a:pt x="4033868" y="672207"/>
                  </a:lnTo>
                  <a:lnTo>
                    <a:pt x="2016934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C8E4B5-0CBF-864B-9110-D197114B5BD8}"/>
                </a:ext>
              </a:extLst>
            </p:cNvPr>
            <p:cNvSpPr/>
            <p:nvPr/>
          </p:nvSpPr>
          <p:spPr>
            <a:xfrm>
              <a:off x="7627349" y="440860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116 h 1071548"/>
                <a:gd name="connsiteX6" fmla="*/ 2539753 w 4034375"/>
                <a:gd name="connsiteY6" fmla="*/ 871116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557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1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116"/>
                  </a:cubicBezTo>
                  <a:lnTo>
                    <a:pt x="2539753" y="871116"/>
                  </a:lnTo>
                  <a:cubicBezTo>
                    <a:pt x="3827582" y="871116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DFD3E64-0D9B-8344-AE26-7E6565667679}"/>
                </a:ext>
              </a:extLst>
            </p:cNvPr>
            <p:cNvSpPr/>
            <p:nvPr/>
          </p:nvSpPr>
          <p:spPr>
            <a:xfrm>
              <a:off x="7627349" y="524889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243 h 1071548"/>
                <a:gd name="connsiteX6" fmla="*/ 2539753 w 4034375"/>
                <a:gd name="connsiteY6" fmla="*/ 871243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684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2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243"/>
                  </a:cubicBezTo>
                  <a:lnTo>
                    <a:pt x="2539753" y="871243"/>
                  </a:lnTo>
                  <a:cubicBezTo>
                    <a:pt x="3827582" y="871243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A52CD8B-2E97-4342-8DBF-61223C03F534}"/>
                </a:ext>
              </a:extLst>
            </p:cNvPr>
            <p:cNvSpPr/>
            <p:nvPr/>
          </p:nvSpPr>
          <p:spPr>
            <a:xfrm>
              <a:off x="11119366" y="2695674"/>
              <a:ext cx="541849" cy="1661807"/>
            </a:xfrm>
            <a:custGeom>
              <a:avLst/>
              <a:gdLst>
                <a:gd name="connsiteX0" fmla="*/ 0 w 541849"/>
                <a:gd name="connsiteY0" fmla="*/ 0 h 1661807"/>
                <a:gd name="connsiteX1" fmla="*/ 0 w 541849"/>
                <a:gd name="connsiteY1" fmla="*/ 1661807 h 1661807"/>
                <a:gd name="connsiteX2" fmla="*/ 541849 w 541849"/>
                <a:gd name="connsiteY2" fmla="*/ 1382725 h 1661807"/>
                <a:gd name="connsiteX3" fmla="*/ 541849 w 541849"/>
                <a:gd name="connsiteY3" fmla="*/ 0 h 166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849" h="1661807">
                  <a:moveTo>
                    <a:pt x="0" y="0"/>
                  </a:moveTo>
                  <a:lnTo>
                    <a:pt x="0" y="1661807"/>
                  </a:lnTo>
                  <a:cubicBezTo>
                    <a:pt x="444035" y="1559688"/>
                    <a:pt x="534618" y="1402261"/>
                    <a:pt x="541849" y="1382725"/>
                  </a:cubicBezTo>
                  <a:lnTo>
                    <a:pt x="541849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1892808"/>
            <a:ext cx="7315200" cy="2852737"/>
          </a:xfrm>
        </p:spPr>
        <p:txBody>
          <a:bodyPr anchor="ctr"/>
          <a:lstStyle>
            <a:lvl1pPr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</a:t>
            </a:r>
          </a:p>
        </p:txBody>
      </p:sp>
    </p:spTree>
    <p:extLst>
      <p:ext uri="{BB962C8B-B14F-4D97-AF65-F5344CB8AC3E}">
        <p14:creationId xmlns:p14="http://schemas.microsoft.com/office/powerpoint/2010/main" val="4029863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0432" y="1920240"/>
            <a:ext cx="7444408" cy="2576378"/>
          </a:xfrm>
        </p:spPr>
        <p:txBody>
          <a:bodyPr anchor="ctr"/>
          <a:lstStyle>
            <a:lvl1pPr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quote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42999A3-BC06-724D-AB6B-6565ED0B151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70432" y="4626864"/>
            <a:ext cx="3657599" cy="914401"/>
          </a:xfr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 dirty="0"/>
              <a:t>Author of quote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63A591-BBA0-C146-B4F7-E675205282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1084171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actoi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1796841"/>
            <a:ext cx="10911840" cy="2852737"/>
          </a:xfrm>
        </p:spPr>
        <p:txBody>
          <a:bodyPr anchor="ctr"/>
          <a:lstStyle>
            <a:lvl1pPr>
              <a:lnSpc>
                <a:spcPct val="100000"/>
              </a:lnSpc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Factoid teal—Georgia font in sentence case. Use this slide for hero statement.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0A040A92-7E8A-6B43-AD38-D5F4F6C96A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BDDC8-3CC6-624A-9AFB-E2F2B73BA9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1684953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ck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8020C179-BE0C-9D49-90D3-2A15CB49F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97352" y="3027076"/>
            <a:ext cx="5797296" cy="80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5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332587A6-FADF-CA4B-92D7-011DFD3E1EC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70384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332587A6-FADF-CA4B-92D7-011DFD3E1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4336F34-49E0-4A7C-A020-3CF62B0F86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CD3D-BE75-4AB7-AF91-4934F3ADAA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4pPr marL="917575" indent="-233363">
              <a:buFont typeface="Wingdings" pitchFamily="2" charset="2"/>
              <a:buChar char="§"/>
              <a:defRPr/>
            </a:lvl4pPr>
            <a:lvl5pPr marL="1146175" indent="-234950">
              <a:buSzPct val="90000"/>
              <a:buFont typeface="System Font Regular"/>
              <a:buChar char="–"/>
              <a:defRPr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7898C508-098E-8641-956A-DD8F7B008B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9F9743-0A9D-2345-B04A-C049C5CEE76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32260145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C3BE6-2E2A-4A2D-A3F5-C50D273712D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0079" y="2029842"/>
            <a:ext cx="5184648" cy="3715321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5C9D9-E2F8-49F1-974F-B06A783A1E1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0079" y="1719072"/>
            <a:ext cx="5184648" cy="310771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headline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17A10F-FA16-489F-B6F5-AF30FC09B40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61112" y="1719072"/>
            <a:ext cx="5183188" cy="310770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EC26D-D076-400E-AA91-3DB2533CB7B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361112" y="2029842"/>
            <a:ext cx="5183188" cy="3715321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CB684-FDD4-594C-98A0-429D85877A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B608995E-8074-C54D-B812-031E33AAB3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610992-4247-0644-B81C-8D5480478CA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3602215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1">
          <p15:clr>
            <a:srgbClr val="FBAE40"/>
          </p15:clr>
        </p15:guide>
        <p15:guide id="3" pos="7274">
          <p15:clr>
            <a:srgbClr val="FBAE40"/>
          </p15:clr>
        </p15:guide>
        <p15:guide id="5" pos="3997">
          <p15:clr>
            <a:srgbClr val="FBAE40"/>
          </p15:clr>
        </p15:guide>
        <p15:guide id="6" pos="367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80" y="1719072"/>
            <a:ext cx="5184648" cy="4023360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62700" y="1719072"/>
            <a:ext cx="5184648" cy="4023360"/>
          </a:xfrm>
        </p:spPr>
        <p:txBody>
          <a:bodyPr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3718913-5E8E-2E44-862B-D47884C2F9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32BC4998-B6F1-DA42-B41F-97DBCEF7205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BE4E73-5259-334F-AE3B-9FF8EABC023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3738634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674">
          <p15:clr>
            <a:srgbClr val="FBAE40"/>
          </p15:clr>
        </p15:guide>
        <p15:guide id="3" pos="400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8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01DFA6-8F9A-4F40-94EB-5AC4A5BBC7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2174804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705231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2CE710-5EBE-7347-8470-8ABE73F49B4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3753308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9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7D6A64-436E-B549-A738-5BD4E26E780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40081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9952872-2D99-6A44-AF8E-4C81084A6F5D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49199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F3B5EBD-761F-0640-A0DD-A2788D2EC78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4390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BDA8CCF-CB0C-BA45-8FC4-6297C0E0A9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91990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A7599CD-99BD-894F-B372-42E0EEA2CE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3900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FDCCCC4-4E98-AF48-BBF9-0C662158A29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62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82F045-38A8-AF47-A713-4B59F2866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8BDEB4C-56D6-2044-957E-BC1323994AC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38188A1-BE1F-C149-9AF3-45615472F9A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4187396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97">
          <p15:clr>
            <a:srgbClr val="FBAE40"/>
          </p15:clr>
        </p15:guide>
        <p15:guide id="3" pos="2421">
          <p15:clr>
            <a:srgbClr val="FBAE40"/>
          </p15:clr>
        </p15:guide>
        <p15:guide id="4" pos="4849">
          <p15:clr>
            <a:srgbClr val="FBAE40"/>
          </p15:clr>
        </p15:guide>
        <p15:guide id="6" orient="horz" pos="3086">
          <p15:clr>
            <a:srgbClr val="FBAE40"/>
          </p15:clr>
        </p15:guide>
        <p15:guide id="7" orient="horz" pos="3246">
          <p15:clr>
            <a:srgbClr val="FBAE40"/>
          </p15:clr>
        </p15:guide>
        <p15:guide id="10" pos="5250">
          <p15:clr>
            <a:srgbClr val="FBAE40"/>
          </p15:clr>
        </p15:guide>
        <p15:guide id="11" pos="282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/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B66F7F6-8B6A-B445-A778-7A10C4FCF71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89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6C0EC67-5E7D-4248-962B-AE294DEFEA5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Table or chart placeholder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F9940F-D9D9-B343-B51A-10E10791BBBA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491989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chart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F6B0467-EE62-FA42-87FD-561619A6F8F5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4390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chart title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FF451F5-7748-C949-A955-B66D566CC1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91989" y="5158432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6F2712F-0BAD-3D43-AA96-DAC8654C44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3900" y="5158432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Body copy. Keep the messaging clear, concise and to the point.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07704E5-505F-E644-8B15-34742134E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39B3E2D-28D6-FC4F-A2A2-C7D08171629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6F5F35-DBF5-C84A-BD5D-8F32E68A84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50F76B-FA29-B84B-8387-E972C023858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47700" y="1729029"/>
            <a:ext cx="3195638" cy="40161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171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pos="2421">
          <p15:clr>
            <a:srgbClr val="FBAE40"/>
          </p15:clr>
        </p15:guide>
        <p15:guide id="5" pos="2826">
          <p15:clr>
            <a:srgbClr val="FBAE40"/>
          </p15:clr>
        </p15:guide>
        <p15:guide id="6" pos="4849">
          <p15:clr>
            <a:srgbClr val="FBAE40"/>
          </p15:clr>
        </p15:guide>
        <p15:guide id="8" pos="525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D978A-4E91-7243-A687-476C0D745A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table title</a:t>
            </a:r>
            <a:endParaRPr lang="en-US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8DD65DAE-F216-2E49-ACAE-54335084F531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40080" y="1719072"/>
            <a:ext cx="10902950" cy="4026091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7BB281B-EE6E-F544-82BA-54DA61494E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a footnote for this page or delete placeholder if not in use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29D87B-3C1F-B940-B037-28498C722E9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39321103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CDEEDC80-A6AE-4D71-8BED-4E85BC9C5D6B}"/>
              </a:ext>
            </a:extLst>
          </p:cNvPr>
          <p:cNvGraphicFramePr>
            <a:graphicFrameLocks noChangeAspect="1"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2281206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530" imgH="531" progId="TCLayout.ActiveDocument.1">
                  <p:embed/>
                </p:oleObj>
              </mc:Choice>
              <mc:Fallback>
                <p:oleObj name="think-cell Slide" r:id="rId19" imgW="530" imgH="53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CDEEDC80-A6AE-4D71-8BED-4E85BC9C5D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E8D99B60-9158-488E-8BCC-87D5B5BCDFB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B7701-A632-3D47-AED3-D4B4366A6C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6324" y="6362188"/>
            <a:ext cx="7707596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en-US"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BB7F75-52C6-40D5-8388-347CF6B3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523875"/>
            <a:ext cx="10902950" cy="95651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09464-EA83-4E37-8A02-61A16616F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0" y="1719072"/>
            <a:ext cx="10902950" cy="40233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DC250-A7AB-924E-9520-907FE62E8E91}"/>
              </a:ext>
            </a:extLst>
          </p:cNvPr>
          <p:cNvSpPr txBox="1"/>
          <p:nvPr/>
        </p:nvSpPr>
        <p:spPr>
          <a:xfrm>
            <a:off x="11200986" y="6362188"/>
            <a:ext cx="3509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A9D3C46F-8465-6948-8418-CACF6F0DE93E}" type="slidenum">
              <a:rPr lang="en-US" sz="1000" smtClean="0">
                <a:solidFill>
                  <a:schemeClr val="tx1"/>
                </a:solidFill>
              </a:rPr>
              <a:pPr algn="r"/>
              <a:t>‹#›</a:t>
            </a:fld>
            <a:endParaRPr lang="en-US" sz="1000" dirty="0">
              <a:solidFill>
                <a:schemeClr val="tx1"/>
              </a:solidFill>
            </a:endParaRPr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D40E65D4-0B0A-FF40-8007-5D9E4DC5D06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rcRect r="89889"/>
          <a:stretch>
            <a:fillRect/>
          </a:stretch>
        </p:blipFill>
        <p:spPr>
          <a:xfrm>
            <a:off x="640081" y="6246684"/>
            <a:ext cx="251703" cy="345186"/>
          </a:xfrm>
          <a:custGeom>
            <a:avLst/>
            <a:gdLst>
              <a:gd name="connsiteX0" fmla="*/ 0 w 251703"/>
              <a:gd name="connsiteY0" fmla="*/ 0 h 345186"/>
              <a:gd name="connsiteX1" fmla="*/ 251703 w 251703"/>
              <a:gd name="connsiteY1" fmla="*/ 0 h 345186"/>
              <a:gd name="connsiteX2" fmla="*/ 251703 w 251703"/>
              <a:gd name="connsiteY2" fmla="*/ 345186 h 345186"/>
              <a:gd name="connsiteX3" fmla="*/ 0 w 251703"/>
              <a:gd name="connsiteY3" fmla="*/ 345186 h 345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703" h="345186">
                <a:moveTo>
                  <a:pt x="0" y="0"/>
                </a:moveTo>
                <a:lnTo>
                  <a:pt x="251703" y="0"/>
                </a:lnTo>
                <a:lnTo>
                  <a:pt x="251703" y="345186"/>
                </a:lnTo>
                <a:lnTo>
                  <a:pt x="0" y="34518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4475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228600" algn="l" defTabSz="914400" rtl="0" eaLnBrk="1" latinLnBrk="0" hangingPunct="1">
        <a:lnSpc>
          <a:spcPct val="100000"/>
        </a:lnSpc>
        <a:spcBef>
          <a:spcPts val="0"/>
        </a:spcBef>
        <a:buSzPct val="95000"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8975" indent="-220663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‒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17575" indent="-233363" algn="l" defTabSz="914400" rtl="0" eaLnBrk="1" latinLnBrk="0" hangingPunct="1">
        <a:lnSpc>
          <a:spcPct val="100000"/>
        </a:lnSpc>
        <a:spcBef>
          <a:spcPts val="0"/>
        </a:spcBef>
        <a:buSzPct val="80000"/>
        <a:buFont typeface="Wingdings" pitchFamily="2" charset="2"/>
        <a:buChar char="§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6175" indent="-234950" algn="l" defTabSz="914400" rtl="0" eaLnBrk="1" latinLnBrk="0" hangingPunct="1">
        <a:lnSpc>
          <a:spcPct val="100000"/>
        </a:lnSpc>
        <a:spcBef>
          <a:spcPts val="0"/>
        </a:spcBef>
        <a:buSzPct val="90000"/>
        <a:buFont typeface="System Font Regular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7">
          <p15:clr>
            <a:srgbClr val="F26B43"/>
          </p15:clr>
        </p15:guide>
        <p15:guide id="2" pos="401">
          <p15:clr>
            <a:srgbClr val="F26B43"/>
          </p15:clr>
        </p15:guide>
        <p15:guide id="3" pos="7274">
          <p15:clr>
            <a:srgbClr val="F26B43"/>
          </p15:clr>
        </p15:guide>
        <p15:guide id="4" orient="horz" pos="938">
          <p15:clr>
            <a:srgbClr val="F26B43"/>
          </p15:clr>
        </p15:guide>
        <p15:guide id="5" orient="horz" pos="1082">
          <p15:clr>
            <a:srgbClr val="F26B43"/>
          </p15:clr>
        </p15:guide>
        <p15:guide id="6" orient="horz" pos="3619">
          <p15:clr>
            <a:srgbClr val="F26B43"/>
          </p15:clr>
        </p15:guide>
        <p15:guide id="7" orient="horz" pos="4084">
          <p15:clr>
            <a:srgbClr val="F26B43"/>
          </p15:clr>
        </p15:guide>
        <p15:guide id="8" orient="horz" pos="385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PCMVideoconferencing@partnershealthcare.onmicrosoft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D97EEF-2CF4-6F2B-DE44-B8B3F8AC2B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79" y="1183814"/>
            <a:ext cx="11091003" cy="4023360"/>
          </a:xfrm>
        </p:spPr>
        <p:txBody>
          <a:bodyPr/>
          <a:lstStyle/>
          <a:p>
            <a:pPr algn="l">
              <a:buNone/>
            </a:pPr>
            <a:r>
              <a:rPr lang="en-US" sz="1600" b="1" u="sng" dirty="0">
                <a:solidFill>
                  <a:srgbClr val="323130"/>
                </a:solidFill>
                <a:latin typeface="Segoe UI" panose="020B0502040204020203" pitchFamily="34" charset="0"/>
              </a:rPr>
              <a:t>Message from the MGB Education Office Leadership</a:t>
            </a:r>
          </a:p>
          <a:p>
            <a:pPr algn="l">
              <a:buNone/>
            </a:pPr>
            <a:endParaRPr lang="en-US" sz="1600" b="0" i="0" dirty="0">
              <a:solidFill>
                <a:srgbClr val="323130"/>
              </a:solidFill>
              <a:effectLst/>
              <a:latin typeface="Segoe UI" panose="020B0502040204020203" pitchFamily="34" charset="0"/>
            </a:endParaRPr>
          </a:p>
          <a:p>
            <a:pPr algn="l">
              <a:buNone/>
            </a:pPr>
            <a:r>
              <a:rPr lang="en-US" sz="1600" dirty="0">
                <a:solidFill>
                  <a:srgbClr val="323130"/>
                </a:solidFill>
                <a:latin typeface="Segoe UI" panose="020B0502040204020203" pitchFamily="34" charset="0"/>
              </a:rPr>
              <a:t>A</a:t>
            </a:r>
            <a:r>
              <a:rPr lang="en-US" sz="1600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s many of you know, MGB Digital is phasing out generalized use of Zoom and Dropbox in favor of Teams and the One Drive for internal-facing communications. </a:t>
            </a:r>
            <a:r>
              <a:rPr lang="en-US" sz="1600" b="1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For ZOOM, the MGB Education office have secured exceptions for individual people engaged in select education activities.  These include virtual recruiting, </a:t>
            </a:r>
            <a:r>
              <a:rPr lang="en-US" sz="1600" b="1" i="0" u="sng" dirty="0">
                <a:solidFill>
                  <a:srgbClr val="32313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</a:rPr>
              <a:t>external-facing grand rounds</a:t>
            </a:r>
            <a:r>
              <a:rPr lang="en-US" sz="1600" b="1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, and events with external participants, or </a:t>
            </a:r>
            <a:r>
              <a:rPr lang="en-US" sz="1600" b="1" dirty="0">
                <a:solidFill>
                  <a:srgbClr val="323130"/>
                </a:solidFill>
                <a:latin typeface="Segoe UI" panose="020B0502040204020203" pitchFamily="34" charset="0"/>
              </a:rPr>
              <a:t>in numbers larger than Teams can currently accommodate</a:t>
            </a:r>
            <a:r>
              <a:rPr lang="en-US" sz="1600" b="1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. </a:t>
            </a:r>
            <a:r>
              <a:rPr lang="en-US" sz="1600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Due to the large number of requests and the limited timeframe, the education office was unable to pre-approve these exceptions in advance, but we were able to have Digital outline the system's plans and the education-approved exceptions. </a:t>
            </a:r>
          </a:p>
          <a:p>
            <a:pPr algn="l">
              <a:buNone/>
            </a:pPr>
            <a:r>
              <a:rPr lang="en-US" sz="1600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 </a:t>
            </a:r>
          </a:p>
          <a:p>
            <a:pPr algn="l"/>
            <a:r>
              <a:rPr lang="en-US" sz="160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Please do be parsimonious and </a:t>
            </a:r>
            <a:r>
              <a:rPr lang="en-US" sz="1600" b="1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coordinate to the minimum number of accounts required to successfully continue your essential activities</a:t>
            </a:r>
            <a:r>
              <a:rPr lang="en-US" sz="160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, as mass requests for all education personnel will not be approved and could jeopardize our ability to maintain those exceptions that are necessary. </a:t>
            </a:r>
          </a:p>
          <a:p>
            <a:pPr algn="l"/>
            <a:endParaRPr lang="en-US" sz="1600" dirty="0">
              <a:solidFill>
                <a:srgbClr val="323130"/>
              </a:solidFill>
              <a:latin typeface="Segoe UI" panose="020B0502040204020203" pitchFamily="34" charset="0"/>
            </a:endParaRPr>
          </a:p>
          <a:p>
            <a:pPr algn="l"/>
            <a:r>
              <a:rPr lang="en-US" sz="1600" b="1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We did not receive education exceptions for Dropbox, but it appears to be the case that there are quite a few parameters that are allowed for continued access for many active users</a:t>
            </a:r>
            <a:r>
              <a:rPr lang="en-US" sz="1600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. We did hear from a handful of people who work organizing educational events with non-MGB collaborators, and would encourage those people to ask for exceptions should the need arise in their individual cases. </a:t>
            </a:r>
          </a:p>
          <a:p>
            <a:pPr algn="l"/>
            <a:endParaRPr lang="en-US" sz="1600" dirty="0">
              <a:solidFill>
                <a:srgbClr val="323130"/>
              </a:solidFill>
              <a:latin typeface="Segoe UI" panose="020B0502040204020203" pitchFamily="34" charset="0"/>
            </a:endParaRPr>
          </a:p>
          <a:p>
            <a:pPr algn="l"/>
            <a:r>
              <a:rPr lang="en-US" sz="1600" b="0" i="0" dirty="0">
                <a:solidFill>
                  <a:srgbClr val="323130"/>
                </a:solidFill>
                <a:effectLst/>
                <a:latin typeface="Segoe UI" panose="020B0502040204020203" pitchFamily="34" charset="0"/>
              </a:rPr>
              <a:t>We thank you in advance for balancing the need for professional recruitment and events with careful stewardship of MGB resources as software firms institute more aggressive pricing models.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2F0583-F4A6-D8E4-CF5D-DE721CC1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Exemptions: Changes to Zoom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27C83-0663-C1B5-2D0E-66CF96A48B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2394713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14F8F-DE43-7168-BA69-BDC8D1146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96498B-5E02-1AFA-9EC5-053FCE297C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79" y="1480391"/>
            <a:ext cx="11314028" cy="5143433"/>
          </a:xfrm>
        </p:spPr>
        <p:txBody>
          <a:bodyPr/>
          <a:lstStyle/>
          <a:p>
            <a:r>
              <a:rPr lang="en-US" sz="2200" b="1" dirty="0"/>
              <a:t>Who should request an exemption: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highlight>
                  <a:srgbClr val="FFFF00"/>
                </a:highlight>
              </a:rPr>
              <a:t>Series that run external grand rounds (outside Mass General Brigham)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Series that host sessions with a numbers larger than Teams can currently accommodate (many hundreds or thousands of participants)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r>
              <a:rPr lang="en-US" sz="2200" b="1" dirty="0"/>
              <a:t>Timeframe for exemption: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Exemptions are SHORT TERM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Exemptions will be granted through September 2025. Exemptions will be re-evaluated in fall 2025.</a:t>
            </a:r>
          </a:p>
          <a:p>
            <a:endParaRPr lang="en-US" sz="2200" dirty="0"/>
          </a:p>
          <a:p>
            <a:r>
              <a:rPr lang="en-US" sz="2200" b="1" dirty="0"/>
              <a:t>Deadline for exemption request: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highlight>
                  <a:srgbClr val="FFFF00"/>
                </a:highlight>
              </a:rPr>
              <a:t>You must switch to Teams or re-register for Zoom by June 13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It appears your exemption will need to be in place before June 13 to make this deadline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So, do it as soon as possible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77D91B-1BC0-AF88-6EA0-E0D9F029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Exemptions: Changes to Zoom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67EED-38FC-748D-C499-BDFF43442FF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343217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C522A-21F3-DB9A-80F9-5BC1A104D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C3CD69-A912-8EC9-4565-157D7F3E9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79" y="1295699"/>
            <a:ext cx="11314028" cy="5143433"/>
          </a:xfrm>
        </p:spPr>
        <p:txBody>
          <a:bodyPr/>
          <a:lstStyle/>
          <a:p>
            <a:r>
              <a:rPr lang="en-US" sz="2800" b="1" i="1" u="sng" dirty="0"/>
              <a:t>Only series that broadcast outside of MGB should request an exemption</a:t>
            </a:r>
          </a:p>
          <a:p>
            <a:endParaRPr lang="en-US" b="1" dirty="0"/>
          </a:p>
          <a:p>
            <a:r>
              <a:rPr lang="en-US" b="1" dirty="0"/>
              <a:t>How to request your exemption: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highlight>
                  <a:srgbClr val="FFFF00"/>
                </a:highlight>
              </a:rPr>
              <a:t>Email General Support: </a:t>
            </a:r>
            <a:r>
              <a:rPr lang="en-US" b="1" dirty="0">
                <a:highlight>
                  <a:srgbClr val="FFFF00"/>
                </a:highlight>
                <a:hlinkClick r:id="rId2"/>
              </a:rPr>
              <a:t>Digital Collaborative Media Team</a:t>
            </a:r>
            <a:r>
              <a:rPr lang="en-US" b="1" dirty="0">
                <a:highlight>
                  <a:srgbClr val="FFFF00"/>
                </a:highlight>
              </a:rPr>
              <a:t> (</a:t>
            </a:r>
            <a:r>
              <a:rPr lang="en-US" b="1" dirty="0">
                <a:highlight>
                  <a:srgbClr val="FFFF00"/>
                </a:highlight>
                <a:hlinkClick r:id="rId2"/>
              </a:rPr>
              <a:t>PCMVideoconferencing@partnershealthcare.onmicrosoft.com</a:t>
            </a:r>
            <a:r>
              <a:rPr lang="en-US" b="1" dirty="0">
                <a:highlight>
                  <a:srgbClr val="FFFF00"/>
                </a:highlight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Email for urgent escalations: ResearchTechEscalations@mgb.org (Also applies to education.)</a:t>
            </a:r>
          </a:p>
          <a:p>
            <a:endParaRPr lang="en-US" b="1" i="1" dirty="0"/>
          </a:p>
          <a:p>
            <a:r>
              <a:rPr lang="en-US" sz="2000" b="1" i="0" dirty="0">
                <a:solidFill>
                  <a:srgbClr val="323130"/>
                </a:solidFill>
                <a:effectLst/>
              </a:rPr>
              <a:t>Be sure to coordinate to the minimum number of accounts required to successfully continue your essential activities</a:t>
            </a:r>
            <a:r>
              <a:rPr lang="en-US" b="1" dirty="0">
                <a:solidFill>
                  <a:srgbClr val="323130"/>
                </a:solidFill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23130"/>
                </a:solidFill>
              </a:rPr>
              <a:t>Example: If you are using the course director’s Zoom account, and that account will continue for patient care purposes, continue to use that account and do not request a second exemption.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i="1" dirty="0">
              <a:solidFill>
                <a:srgbClr val="323130"/>
              </a:solidFill>
            </a:endParaRPr>
          </a:p>
          <a:p>
            <a:r>
              <a:rPr lang="en-US" b="1" dirty="0">
                <a:solidFill>
                  <a:srgbClr val="323130"/>
                </a:solidFill>
              </a:rPr>
              <a:t>Note about Dropbox: 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23130"/>
                </a:solidFill>
              </a:rPr>
              <a:t>We encourage those in education using Dropbox for outside collaboration to ask for exceptions should the need arise in their individual cases. 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3768FD-8E42-41DF-3545-1A53ED659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523875"/>
            <a:ext cx="10902950" cy="580096"/>
          </a:xfrm>
        </p:spPr>
        <p:txBody>
          <a:bodyPr/>
          <a:lstStyle/>
          <a:p>
            <a:r>
              <a:rPr lang="en-US" dirty="0"/>
              <a:t>Education Exemptions: Changes to Zoom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59BC5-FA6C-38D3-93C3-68DE914E145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Mass General Brigham Office of Continuing Professional Development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14674762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cxCUTrzp..khx_FJMRB_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MGB_standard_template_082020">
  <a:themeElements>
    <a:clrScheme name="MGB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MGB2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2" id="{02AFB435-E4BC-5B40-A90F-4C49A970DE09}" vid="{08332808-3A56-FE44-AF20-BA7BC530ED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Mass General Brigham PowerPoint</Template>
  <TotalTime>5766</TotalTime>
  <Words>564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Georgia</vt:lpstr>
      <vt:lpstr>Segoe UI</vt:lpstr>
      <vt:lpstr>System Font Regular</vt:lpstr>
      <vt:lpstr>Wingdings</vt:lpstr>
      <vt:lpstr>1_MGB_standard_template_082020</vt:lpstr>
      <vt:lpstr>think-cell Slide</vt:lpstr>
      <vt:lpstr>Education Exemptions: Changes to Zoom</vt:lpstr>
      <vt:lpstr>Education Exemptions: Changes to Zoom</vt:lpstr>
      <vt:lpstr>Education Exemptions: Changes to Zoom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slide</dc:title>
  <dc:creator>Gelardi, Mary</dc:creator>
  <cp:lastModifiedBy>Desilets, Rose</cp:lastModifiedBy>
  <cp:revision>252</cp:revision>
  <dcterms:created xsi:type="dcterms:W3CDTF">2020-10-30T14:00:47Z</dcterms:created>
  <dcterms:modified xsi:type="dcterms:W3CDTF">2025-05-20T16:10:37Z</dcterms:modified>
</cp:coreProperties>
</file>