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17"/>
  </p:notesMasterIdLst>
  <p:sldIdLst>
    <p:sldId id="259" r:id="rId3"/>
    <p:sldId id="382" r:id="rId4"/>
    <p:sldId id="447" r:id="rId5"/>
    <p:sldId id="409" r:id="rId6"/>
    <p:sldId id="2147471989" r:id="rId7"/>
    <p:sldId id="2147471990" r:id="rId8"/>
    <p:sldId id="2147471970" r:id="rId9"/>
    <p:sldId id="2147471969" r:id="rId10"/>
    <p:sldId id="2147471991" r:id="rId11"/>
    <p:sldId id="479" r:id="rId12"/>
    <p:sldId id="423" r:id="rId13"/>
    <p:sldId id="401" r:id="rId14"/>
    <p:sldId id="413" r:id="rId15"/>
    <p:sldId id="28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431C1C-2294-D5FE-06AB-DE60B37852B7}" name="Desilets, Rose" initials="DR" userId="S::rdesilets@mgb.org::49560a7b-b4e1-4c9c-9697-5f334620b403" providerId="AD"/>
  <p188:author id="{23741545-B06E-9030-0D33-16772E4A055B}" name="Desilets, Rose" initials="DR" userId="S::RDESILETS@PARTNERS.ORG::49560a7b-b4e1-4c9c-9697-5f334620b403" providerId="AD"/>
  <p188:author id="{52C556D9-A173-CDAC-0474-E19498C8E486}" name="Alley, Michelle" initials="AM" userId="S::MALLEY2@PARTNERS.ORG::2bf1802d-b022-4f95-952b-f37ef995ba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Welch" initials="EW" lastIdx="5" clrIdx="0">
    <p:extLst>
      <p:ext uri="{19B8F6BF-5375-455C-9EA6-DF929625EA0E}">
        <p15:presenceInfo xmlns:p15="http://schemas.microsoft.com/office/powerpoint/2012/main" userId="Emily Welch" providerId="None"/>
      </p:ext>
    </p:extLst>
  </p:cmAuthor>
  <p:cmAuthor id="2" name="Desilets, Rose" initials="DR" lastIdx="1" clrIdx="1">
    <p:extLst>
      <p:ext uri="{19B8F6BF-5375-455C-9EA6-DF929625EA0E}">
        <p15:presenceInfo xmlns:p15="http://schemas.microsoft.com/office/powerpoint/2012/main" userId="S::RDESILETS@PARTNERS.ORG::49560a7b-b4e1-4c9c-9697-5f334620b403" providerId="AD"/>
      </p:ext>
    </p:extLst>
  </p:cmAuthor>
  <p:cmAuthor id="3" name="Gelardi, Mary" initials="GM" lastIdx="1" clrIdx="2">
    <p:extLst>
      <p:ext uri="{19B8F6BF-5375-455C-9EA6-DF929625EA0E}">
        <p15:presenceInfo xmlns:p15="http://schemas.microsoft.com/office/powerpoint/2012/main" userId="Gelardi, M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3774" autoAdjust="0"/>
  </p:normalViewPr>
  <p:slideViewPr>
    <p:cSldViewPr snapToGrid="0" snapToObjects="1">
      <p:cViewPr varScale="1">
        <p:scale>
          <a:sx n="81" d="100"/>
          <a:sy n="81" d="100"/>
        </p:scale>
        <p:origin x="2052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healthcare.sharepoint.com/sites/VitalsSystemwideGrandRound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D6BB7-F5A3-C16B-31D3-93F7B2BB7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6C2E0-D446-CF24-D1CB-DBEBA38CA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C46FA-ADA6-9A8F-D265-7D821AEC5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hlinkClick r:id="rId3"/>
              </a:rPr>
              <a:t>Systemwide Grand Rounds – Home</a:t>
            </a:r>
            <a:endParaRPr lang="en-US" sz="1800" dirty="0"/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16D8E-49FB-8BAA-C21E-99162E680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A62D3-769D-F349-A3F8-B6F214D63D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2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Series folders in </a:t>
            </a:r>
            <a:r>
              <a:rPr lang="en-US" dirty="0" err="1"/>
              <a:t>Sharepoint</a:t>
            </a:r>
            <a:r>
              <a:rPr lang="en-US" dirty="0"/>
              <a:t> will be shared shortly – along with link to series in Ethos,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034A7-9452-C54E-A651-2368A5969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0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9710-D2D4-ACC1-0CA8-5CE49095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F077-8A00-3D75-E0A5-361CA3C3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EA54-4D19-9AEF-B3B2-3490E03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B7D3-E510-4078-BBB6-6800B9D5CB35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4247-95BB-FA53-E899-57575DEC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7F52-8798-F0B5-5EE6-572735D9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7A51-B5A3-4FF8-A445-1FF121A338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3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21948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226014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60221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73863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17480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75330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4187396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71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93211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813023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124553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4029863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08417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68495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30" imgH="531" progId="TCLayout.ActiveDocument.1">
                  <p:embed/>
                </p:oleObj>
              </mc:Choice>
              <mc:Fallback>
                <p:oleObj name="think-cell Slide" r:id="rId19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Mass General Brigham Office of Continuing Professional Development   |   Confidential—do not copy or distribute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475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hyperlink" Target="https://teams.microsoft.com/l/meetup-join/19%3ameeting_ZDgwZmI2MzktMzlhZi00MWM0LTk5ZmMtMDVlMTA4MGRjZWVl%40thread.v2/0?context=%7b%22Tid%22%3a%22720edb1f-5c4e-4043-8141-214a63a7ead5%22%2c%22Oid%22%3a%222bf1802d-b022-4f95-952b-f37ef995ba13%22%7d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inkedin.com/showcase/mass-general-brigham-office-of-continuing-professional-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pd.partners.org/series-coordinators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mailto:PartnersCPD@partners.org" TargetMode="Externa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mailto:PartnersCPD@partners.org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healthcare.sharepoint.com/sites/VitalsSystemwideGrandRoun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healthcare.sharepoint.com/sites/VitalsSystemwideGrandRounds/Lists/Test%20List%20%20Cumulative%20Video%20Library/All%20Recordings%20by%20Series.aspx" TargetMode="External"/><Relationship Id="rId2" Type="http://schemas.openxmlformats.org/officeDocument/2006/relationships/hyperlink" Target="https://partnershealthcare.sharepoint.com/sites/VitalsSystemwideGrandRou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rtnershealthcare.sharepoint.com/sites/VitalsSystemwideGrandRounds/SitePages/Grand-Rounds-by-Specialty1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gbcpd@mgb.org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gbcpd@mgb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608" y="1154179"/>
            <a:ext cx="10037181" cy="2618554"/>
          </a:xfrm>
        </p:spPr>
        <p:txBody>
          <a:bodyPr/>
          <a:lstStyle/>
          <a:p>
            <a:pPr algn="ctr"/>
            <a:r>
              <a:rPr lang="en-US" dirty="0"/>
              <a:t>In-Hospital Series </a:t>
            </a:r>
            <a:br>
              <a:rPr lang="en-US" dirty="0"/>
            </a:br>
            <a:r>
              <a:rPr lang="en-US" dirty="0"/>
              <a:t>Systemwide Grand Rounds Forum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608" y="5082010"/>
            <a:ext cx="9522781" cy="737220"/>
          </a:xfrm>
        </p:spPr>
        <p:txBody>
          <a:bodyPr/>
          <a:lstStyle/>
          <a:p>
            <a:r>
              <a:rPr lang="en-US" dirty="0"/>
              <a:t>Continuing Professional Development</a:t>
            </a:r>
            <a:br>
              <a:rPr lang="en-US" dirty="0"/>
            </a:br>
            <a:r>
              <a:rPr lang="en-US" dirty="0"/>
              <a:t>November 13,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/>
              <a:t>Confidential—do not copy or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3C626-3712-45EF-B22B-352AC934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208" y="3743634"/>
            <a:ext cx="2937575" cy="26185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8778D7C-7927-014E-8B61-98BDACB733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8778D7C-7927-014E-8B61-98BDACB73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97A369A-D723-2141-853B-7666423001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8FFC-E428-294A-83C4-A8F392CF7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38" y="1789043"/>
            <a:ext cx="10916921" cy="3071192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Tuesdays 9:00 to 10:00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 2:00 to 3:00</a:t>
            </a:r>
            <a:br>
              <a:rPr lang="en-US" sz="40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u="sng" dirty="0">
                <a:solidFill>
                  <a:srgbClr val="5B5F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Meeting join link"/>
              </a:rPr>
              <a:t>Teams meeting link for open hours meeting</a:t>
            </a:r>
            <a:r>
              <a:rPr lang="en-US" sz="4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31875" lvl="2" indent="-342900"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B8E81-73FA-8241-9491-D4B6008E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1132834" cy="657653"/>
          </a:xfrm>
        </p:spPr>
        <p:txBody>
          <a:bodyPr/>
          <a:lstStyle/>
          <a:p>
            <a:r>
              <a:rPr lang="en-US" dirty="0"/>
              <a:t>Help is always available on the weekly open hours calls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5303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A5E-5541-4465-8A28-987EAC4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545A-CBB5-491C-95DB-B86FA51A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5246"/>
            <a:ext cx="10902950" cy="4392321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We are growing our followers and standing on social media to:</a:t>
            </a:r>
          </a:p>
          <a:p>
            <a:endParaRPr lang="en-US" b="1" dirty="0"/>
          </a:p>
          <a:p>
            <a:pPr lvl="1"/>
            <a:r>
              <a:rPr lang="en-US" dirty="0"/>
              <a:t>Showcase all the great education projects being done around the system</a:t>
            </a:r>
          </a:p>
          <a:p>
            <a:pPr lvl="1"/>
            <a:r>
              <a:rPr lang="en-US" dirty="0"/>
              <a:t>Market courses to external participants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Follow us and share your news, to help grow the community!</a:t>
            </a:r>
          </a:p>
          <a:p>
            <a:endParaRPr lang="en-US" b="1" dirty="0"/>
          </a:p>
          <a:p>
            <a:pPr lvl="1"/>
            <a:r>
              <a:rPr lang="en-US" b="1" dirty="0"/>
              <a:t>X (formally known as Twitter): </a:t>
            </a:r>
          </a:p>
          <a:p>
            <a:pPr lvl="2"/>
            <a:r>
              <a:rPr lang="en-US" b="0" i="0" dirty="0">
                <a:effectLst/>
                <a:latin typeface="TwitterChirp"/>
              </a:rPr>
              <a:t>@MassGenBrighCPD</a:t>
            </a:r>
            <a:endParaRPr lang="en-US" dirty="0"/>
          </a:p>
          <a:p>
            <a:endParaRPr lang="en-US" b="1" dirty="0"/>
          </a:p>
          <a:p>
            <a:pPr lvl="1"/>
            <a:r>
              <a:rPr lang="en-US" b="1" dirty="0"/>
              <a:t>LinkedIn:</a:t>
            </a:r>
          </a:p>
          <a:p>
            <a:pPr lvl="2"/>
            <a:r>
              <a:rPr lang="en-US" i="0" dirty="0">
                <a:effectLst/>
                <a:latin typeface="-apple-system"/>
              </a:rPr>
              <a:t>Mass General Brigham Continuing Professional Development</a:t>
            </a:r>
          </a:p>
          <a:p>
            <a:pPr lvl="2"/>
            <a:r>
              <a:rPr lang="en-US" i="0" dirty="0">
                <a:effectLst/>
                <a:latin typeface="-apple-system"/>
                <a:hlinkClick r:id="rId2"/>
              </a:rPr>
              <a:t>https://www.linkedin.com/showcase/mass-general-brigham-office-of-continuing-professional-development</a:t>
            </a:r>
            <a:endParaRPr lang="en-US" i="0" dirty="0">
              <a:effectLst/>
              <a:latin typeface="-apple-system"/>
            </a:endParaRPr>
          </a:p>
          <a:p>
            <a:pPr lvl="2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71768FD-FCB3-45A0-ADE4-6233F698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41" y="322364"/>
            <a:ext cx="1450807" cy="1450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5BD73-1AF1-182F-3451-FE3A1D27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392" y="523875"/>
            <a:ext cx="1153326" cy="11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9" y="835309"/>
            <a:ext cx="9163050" cy="5365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Thank you for attending today’s meeting!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29" y="2012090"/>
            <a:ext cx="8388203" cy="2689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will email you with our next webinar date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Reminder to please send all questions to </a:t>
            </a:r>
            <a:r>
              <a:rPr lang="en-US" dirty="0">
                <a:hlinkClick r:id="rId6"/>
              </a:rPr>
              <a:t>mgbcpd@mgb.org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slides will be available on the C</a:t>
            </a:r>
            <a:r>
              <a:rPr lang="en-US" dirty="0">
                <a:ea typeface="+mn-lt"/>
                <a:cs typeface="+mn-lt"/>
              </a:rPr>
              <a:t>ourse Coordinator Virtual Community: </a:t>
            </a:r>
            <a:r>
              <a:rPr lang="en-US" dirty="0">
                <a:ea typeface="+mn-lt"/>
                <a:cs typeface="+mn-lt"/>
                <a:hlinkClick r:id="rId7"/>
              </a:rPr>
              <a:t>https://cpd.partners.org/series-coordinators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31729-788B-4F45-88EF-CF831AA4A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532" y="369518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30FA1-F7BE-486F-BCDA-4DB2B1B1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728662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3F4507-1A52-3B49-A47A-AEF1117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449473"/>
            <a:ext cx="2206625" cy="581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8E56-61CB-CB43-BCA5-E10B505A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494" y="1030497"/>
            <a:ext cx="10220862" cy="524689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Important Dates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Joint Accreditation and requirements for interprofessional activity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Systemwide Grand Rounds Site Demo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Calendar, List of Series by Specialty, Video Library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Current Analytics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Quality Assurance for Sessions and Videos 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Avoid ‘Video 404 error’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Populate the Session details on Ethos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Stop recording when educational session ends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Show the Disclosure summary slide and text code (start recording prior to showing slides)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Pin speaker before starting recording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Discussion and Feedback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Q&amp;A</a:t>
            </a:r>
            <a:endParaRPr lang="en-US" sz="18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/>
              <a:t>Please send  questions to </a:t>
            </a:r>
            <a:r>
              <a:rPr lang="en-US" sz="1600" i="1" dirty="0">
                <a:hlinkClick r:id="rId6"/>
              </a:rPr>
              <a:t>mgbcpd@mgb.org</a:t>
            </a:r>
            <a:endParaRPr lang="en-US" sz="1600" i="1" dirty="0"/>
          </a:p>
          <a:p>
            <a:pPr algn="ctr"/>
            <a:r>
              <a:rPr lang="en-US" sz="1600" i="1" dirty="0"/>
              <a:t>This webinar is being recorded and slides will be available on our website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44C47-1FC9-4622-9503-6336BBEFF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475" y="580605"/>
            <a:ext cx="2505822" cy="25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8A0D2B9-4FF8-7105-0C39-E3D6FF2B43FB}"/>
              </a:ext>
            </a:extLst>
          </p:cNvPr>
          <p:cNvSpPr txBox="1">
            <a:spLocks/>
          </p:cNvSpPr>
          <p:nvPr/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Upcoming Trainings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38BCB-8E71-8C45-4BD6-8B499E34889B}"/>
              </a:ext>
            </a:extLst>
          </p:cNvPr>
          <p:cNvSpPr txBox="1"/>
          <p:nvPr/>
        </p:nvSpPr>
        <p:spPr>
          <a:xfrm>
            <a:off x="1484416" y="1848526"/>
            <a:ext cx="841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will start the Webinars back up in January 2026.</a:t>
            </a:r>
          </a:p>
          <a:p>
            <a:endParaRPr lang="en-US" sz="2400" dirty="0"/>
          </a:p>
          <a:p>
            <a:r>
              <a:rPr lang="en-US" sz="2400" dirty="0"/>
              <a:t>Please let us know if there are any topics you are interested in learning more about.</a:t>
            </a:r>
          </a:p>
        </p:txBody>
      </p:sp>
    </p:spTree>
    <p:extLst>
      <p:ext uri="{BB962C8B-B14F-4D97-AF65-F5344CB8AC3E}">
        <p14:creationId xmlns:p14="http://schemas.microsoft.com/office/powerpoint/2010/main" val="148601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24862"/>
            <a:ext cx="10902950" cy="956516"/>
          </a:xfrm>
        </p:spPr>
        <p:txBody>
          <a:bodyPr/>
          <a:lstStyle/>
          <a:p>
            <a:r>
              <a:rPr lang="en-US" dirty="0"/>
              <a:t>Joint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68" y="778167"/>
            <a:ext cx="10902950" cy="55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Mass General Brigham was awarded Joint Accreditation from December 6, 2021, through November 2025.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 Accreditation for Interprofessional Continuing Education™ offers organizations the opportunity to be simultaneously accredited to provide continuing education activities for multiple professions through a single, unified application process, fee structure, and set of accreditation standards.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Jointly accredited providers may choose to award single profession or interprofessional continuing education credit (IPCE) to: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1" indent="-342900"/>
            <a:r>
              <a:rPr lang="en-US" sz="1800" dirty="0"/>
              <a:t>Athletic Trainers</a:t>
            </a:r>
          </a:p>
          <a:p>
            <a:pPr marL="804863" lvl="1" indent="-342900"/>
            <a:r>
              <a:rPr lang="en-US" sz="1800" dirty="0"/>
              <a:t>Dentists </a:t>
            </a:r>
          </a:p>
          <a:p>
            <a:pPr marL="804863" lvl="1" indent="-342900"/>
            <a:r>
              <a:rPr lang="en-US" sz="1800" dirty="0"/>
              <a:t>Dietitians</a:t>
            </a:r>
          </a:p>
          <a:p>
            <a:pPr marL="804863" lvl="1" indent="-342900"/>
            <a:r>
              <a:rPr lang="en-US" sz="1800" dirty="0"/>
              <a:t>Nurses</a:t>
            </a:r>
          </a:p>
          <a:p>
            <a:pPr marL="804863" lvl="1" indent="-342900"/>
            <a:r>
              <a:rPr lang="en-US" sz="1800" dirty="0"/>
              <a:t>Optometrists</a:t>
            </a:r>
          </a:p>
          <a:p>
            <a:pPr marL="804863" lvl="1" indent="-342900"/>
            <a:r>
              <a:rPr lang="en-US" sz="1800" dirty="0"/>
              <a:t>Physician Assistants</a:t>
            </a:r>
          </a:p>
          <a:p>
            <a:pPr marL="804863" lvl="1" indent="-342900"/>
            <a:r>
              <a:rPr lang="en-US" sz="1800" dirty="0"/>
              <a:t>Pharmacists</a:t>
            </a:r>
          </a:p>
          <a:p>
            <a:pPr marL="804863" lvl="1" indent="-342900"/>
            <a:r>
              <a:rPr lang="en-US" sz="1800" dirty="0"/>
              <a:t>Physicians</a:t>
            </a:r>
          </a:p>
          <a:p>
            <a:pPr marL="804863" lvl="1" indent="-342900"/>
            <a:r>
              <a:rPr lang="en-US" sz="1800" dirty="0"/>
              <a:t>Psychologists</a:t>
            </a:r>
          </a:p>
          <a:p>
            <a:pPr marL="804863" lvl="1" indent="-342900"/>
            <a:r>
              <a:rPr lang="en-US" sz="1800" dirty="0"/>
              <a:t>Social Workers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8ECB658-BFF9-45AE-A563-C87806087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377" y="3530132"/>
            <a:ext cx="3711303" cy="25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0BA1-531F-5CD8-FE61-48BCEBCA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4C4AA3-D6AF-5FFC-53E1-F5181271F074}"/>
              </a:ext>
            </a:extLst>
          </p:cNvPr>
          <p:cNvSpPr/>
          <p:nvPr/>
        </p:nvSpPr>
        <p:spPr>
          <a:xfrm>
            <a:off x="347472" y="6053328"/>
            <a:ext cx="1088136" cy="70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32AE0-D3B9-442D-922C-B019480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23" y="497748"/>
            <a:ext cx="11245850" cy="956516"/>
          </a:xfrm>
        </p:spPr>
        <p:txBody>
          <a:bodyPr/>
          <a:lstStyle/>
          <a:p>
            <a:r>
              <a:rPr lang="en-US" dirty="0"/>
              <a:t>Systemwide Grand Rounds</a:t>
            </a:r>
            <a:br>
              <a:rPr lang="en-US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Expanding Access Across MGB Hospitals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BB605C-03FF-AABC-C8A8-0B90C4E29303}"/>
              </a:ext>
            </a:extLst>
          </p:cNvPr>
          <p:cNvSpPr txBox="1">
            <a:spLocks/>
          </p:cNvSpPr>
          <p:nvPr/>
        </p:nvSpPr>
        <p:spPr>
          <a:xfrm>
            <a:off x="490177" y="1654443"/>
            <a:ext cx="5801208" cy="5195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A93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Live Sessions </a:t>
            </a:r>
            <a:r>
              <a:rPr lang="en-US" sz="1800" b="1" dirty="0">
                <a:solidFill>
                  <a:srgbClr val="003A93"/>
                </a:solidFill>
                <a:latin typeface="Calibri"/>
                <a:ea typeface="Calibri"/>
                <a:cs typeface="Calibri"/>
              </a:rPr>
              <a:t>Calendar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daily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17,000+ visitors since launch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 visitors/day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130+ series participating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A93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Recordings Library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 series participating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200+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recordings uploaded to date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1,000+ recordings expected by June 2026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7A2F7-C113-75DA-F484-F667A6189D1C}"/>
              </a:ext>
            </a:extLst>
          </p:cNvPr>
          <p:cNvSpPr txBox="1"/>
          <p:nvPr/>
        </p:nvSpPr>
        <p:spPr>
          <a:xfrm>
            <a:off x="454206" y="6481577"/>
            <a:ext cx="11406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Grand Rounds On Vitals Today: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https://partnershealthcare.sharepoint.com/sites/VitalsSystemwideGrandRounds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67206-F7AE-485E-3BDF-A11021D1E09F}"/>
              </a:ext>
            </a:extLst>
          </p:cNvPr>
          <p:cNvSpPr txBox="1"/>
          <p:nvPr/>
        </p:nvSpPr>
        <p:spPr>
          <a:xfrm>
            <a:off x="765656" y="5234140"/>
            <a:ext cx="4361822" cy="104644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search and filter functionality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and consistency of recordings, links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B2754-EB59-23DC-EFC3-1E43084E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02"/>
          <a:stretch>
            <a:fillRect/>
          </a:stretch>
        </p:blipFill>
        <p:spPr>
          <a:xfrm>
            <a:off x="6238148" y="1651973"/>
            <a:ext cx="5429860" cy="4615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2D258-BBE7-1C0E-E9C2-C9BC9A51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801" y="198243"/>
            <a:ext cx="3315825" cy="2879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58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F73F-0451-D63A-328E-C92AAF44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Systemwide Grand Rounds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5F3AA-5CD8-2179-B952-9B96794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719072"/>
            <a:ext cx="10902950" cy="2678757"/>
          </a:xfrm>
        </p:spPr>
        <p:txBody>
          <a:bodyPr/>
          <a:lstStyle/>
          <a:p>
            <a:r>
              <a:rPr lang="en-US" b="1" dirty="0"/>
              <a:t>Live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Calendar: </a:t>
            </a:r>
            <a:r>
              <a:rPr lang="en-US" dirty="0">
                <a:hlinkClick r:id="rId2"/>
              </a:rPr>
              <a:t>Systemwide Grand Rounds - Home</a:t>
            </a:r>
            <a:endParaRPr lang="en-US" dirty="0"/>
          </a:p>
          <a:p>
            <a:pPr marL="804863" lvl="1" indent="-342900"/>
            <a:r>
              <a:rPr lang="en-US" dirty="0"/>
              <a:t>Search</a:t>
            </a:r>
          </a:p>
          <a:p>
            <a:endParaRPr lang="en-US" dirty="0"/>
          </a:p>
          <a:p>
            <a:r>
              <a:rPr lang="en-US" b="1" dirty="0"/>
              <a:t>Recordings Library: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List of participating series: </a:t>
            </a:r>
            <a:r>
              <a:rPr lang="en-US" dirty="0">
                <a:hlinkClick r:id="rId3"/>
              </a:rPr>
              <a:t>Systemwide Grand Rounds - Video Library - All Recordings by Series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Browse by Specialty: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Lists all participating series with general information (times, dates, contacts, links to recordings):</a:t>
            </a:r>
            <a:br>
              <a:rPr lang="en-US" dirty="0"/>
            </a:br>
            <a:r>
              <a:rPr lang="en-US" dirty="0">
                <a:hlinkClick r:id="rId4"/>
              </a:rPr>
              <a:t>Grand Rounds by Specialty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9747-7262-80AD-D1C8-9478B660AB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4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1573-5902-FFD7-4B28-BE279639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New Recording Process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2380FF-7585-9AAA-4211-E00C3491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181100"/>
            <a:ext cx="10902950" cy="456133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Systemwide Grand Rounds site on Vitals – currently hosts calendar of live sessions</a:t>
            </a:r>
          </a:p>
          <a:p>
            <a:pPr marL="804863" lvl="1" indent="-342900"/>
            <a:r>
              <a:rPr lang="en-US" dirty="0"/>
              <a:t>Will be adding a video library at the start of new academic year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series will have its own folder to upload recordings</a:t>
            </a:r>
          </a:p>
          <a:p>
            <a:pPr marL="804863" lvl="1" indent="-342900"/>
            <a:r>
              <a:rPr lang="en-US" dirty="0"/>
              <a:t>Coordinator handling recordings will need to upload video files to series </a:t>
            </a:r>
            <a:br>
              <a:rPr lang="en-US" dirty="0"/>
            </a:br>
            <a:r>
              <a:rPr lang="en-US" dirty="0"/>
              <a:t>folder on Vitals</a:t>
            </a:r>
          </a:p>
          <a:p>
            <a:pPr marL="1260475" lvl="3" indent="-342900"/>
            <a:r>
              <a:rPr lang="en-US" dirty="0"/>
              <a:t>Access to add and delete video files</a:t>
            </a:r>
          </a:p>
          <a:p>
            <a:pPr marL="1260475" lvl="3" indent="-342900"/>
            <a:r>
              <a:rPr lang="en-US" dirty="0"/>
              <a:t>Will receive autogenerated email with invitation to edit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  <a:r>
              <a:rPr lang="en-US" dirty="0">
                <a:hlinkClick r:id="rId2"/>
              </a:rPr>
              <a:t>mgbcpd@mgb.org</a:t>
            </a:r>
            <a:r>
              <a:rPr lang="en-US" dirty="0"/>
              <a:t> to request editing permission for additional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Option to use your current recording site, in addition to Vitals video library</a:t>
            </a:r>
          </a:p>
          <a:p>
            <a:pPr marL="804863" lvl="1" indent="-342900"/>
            <a:r>
              <a:rPr lang="en-US" dirty="0"/>
              <a:t>Video library on Vitals is only accessible internally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15992-FAA1-F0DE-9812-F53DCDA42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9" y="1790261"/>
            <a:ext cx="9172292" cy="740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05361-B905-7E46-4F95-E67A5C9CA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215" y="2709115"/>
            <a:ext cx="2363435" cy="241023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A673093-782F-5096-5F27-C6237C35EB6E}"/>
              </a:ext>
            </a:extLst>
          </p:cNvPr>
          <p:cNvSpPr/>
          <p:nvPr/>
        </p:nvSpPr>
        <p:spPr>
          <a:xfrm>
            <a:off x="7639050" y="3923758"/>
            <a:ext cx="1541815" cy="25316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653A-2690-0954-6F28-1DFD089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476250"/>
          </a:xfrm>
        </p:spPr>
        <p:txBody>
          <a:bodyPr/>
          <a:lstStyle/>
          <a:p>
            <a:r>
              <a:rPr lang="en-US" dirty="0"/>
              <a:t>How to Upload Recordings – Screenshots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31B6C-E3DD-4CC7-2524-3C967038F179}"/>
              </a:ext>
            </a:extLst>
          </p:cNvPr>
          <p:cNvSpPr txBox="1"/>
          <p:nvPr/>
        </p:nvSpPr>
        <p:spPr>
          <a:xfrm>
            <a:off x="641350" y="1028700"/>
            <a:ext cx="1191210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Navigate to your series folder.</a:t>
            </a:r>
          </a:p>
          <a:p>
            <a:pPr marL="342900" indent="-342900">
              <a:buAutoNum type="arabicPeriod"/>
            </a:pPr>
            <a:r>
              <a:rPr lang="en-US" b="1" dirty="0"/>
              <a:t>Click ‘Upload’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Locate &amp; select the video file you want to upload. Then, click ‘Open’</a:t>
            </a:r>
            <a:br>
              <a:rPr lang="en-US" b="1" dirty="0"/>
            </a:b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Wait for the video to upload to your folder. </a:t>
            </a:r>
            <a:r>
              <a:rPr lang="en-US" b="1" i="1" dirty="0"/>
              <a:t>Upload status can be found by clicking the rotating ‘Uploading item’ button</a:t>
            </a: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2AA8CE-A114-491A-E7FE-245CF84C263F}"/>
              </a:ext>
            </a:extLst>
          </p:cNvPr>
          <p:cNvGrpSpPr/>
          <p:nvPr/>
        </p:nvGrpSpPr>
        <p:grpSpPr>
          <a:xfrm>
            <a:off x="3855576" y="1396289"/>
            <a:ext cx="4474497" cy="2927350"/>
            <a:chOff x="0" y="0"/>
            <a:chExt cx="3759200" cy="2311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3183DB-B943-411F-F120-36C0CD06D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59200" cy="23114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4E8AFE-4CFB-DB40-3F29-E8B75B4A8660}"/>
                </a:ext>
              </a:extLst>
            </p:cNvPr>
            <p:cNvSpPr/>
            <p:nvPr/>
          </p:nvSpPr>
          <p:spPr>
            <a:xfrm>
              <a:off x="903953" y="1045537"/>
              <a:ext cx="358509" cy="2287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27C51-D452-F42D-080B-EBE0BD432389}"/>
              </a:ext>
            </a:extLst>
          </p:cNvPr>
          <p:cNvSpPr/>
          <p:nvPr/>
        </p:nvSpPr>
        <p:spPr>
          <a:xfrm>
            <a:off x="4934707" y="2371678"/>
            <a:ext cx="894593" cy="349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BD7D4A-F564-DD1C-A4F1-52E81E3E6DC1}"/>
              </a:ext>
            </a:extLst>
          </p:cNvPr>
          <p:cNvGrpSpPr/>
          <p:nvPr/>
        </p:nvGrpSpPr>
        <p:grpSpPr>
          <a:xfrm>
            <a:off x="1829367" y="5523611"/>
            <a:ext cx="8533266" cy="857885"/>
            <a:chOff x="0" y="0"/>
            <a:chExt cx="5943600" cy="5975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D191E3-D98B-1D64-94F6-B8CF3327C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5975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356643-C7CC-77FE-7545-9FB34AC807B9}"/>
                </a:ext>
              </a:extLst>
            </p:cNvPr>
            <p:cNvSpPr/>
            <p:nvPr/>
          </p:nvSpPr>
          <p:spPr>
            <a:xfrm>
              <a:off x="4502560" y="331715"/>
              <a:ext cx="513244" cy="1946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815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EF5E-89A9-5349-006C-7FE8306B0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59C2-7686-824E-1DEB-8B5A74BD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>
                <a:cs typeface="Times New Roman" panose="02020603050405020304" pitchFamily="18" charset="0"/>
              </a:rPr>
              <a:t>Quality Assurance for Sessions and Videos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7EDA-D3B9-9743-D45D-1704F180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092430"/>
            <a:ext cx="10902950" cy="4279670"/>
          </a:xfrm>
        </p:spPr>
        <p:txBody>
          <a:bodyPr/>
          <a:lstStyle/>
          <a:p>
            <a:pPr marL="747713" lvl="1" indent="-28575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/>
              <a:t>Populate the Session details on Ethos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Presentation Title &amp; Speaker Name – Calendar + Video Library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Virtual Meeting Link – Calendar </a:t>
            </a:r>
          </a:p>
          <a:p>
            <a:pPr marL="1719263" lvl="3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Correct format (Zoom or Teams link)</a:t>
            </a:r>
          </a:p>
          <a:p>
            <a:pPr marL="801688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Error: ‘404 Not Found’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Do not change or remove recording that you have uploaded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If necessary, send email to </a:t>
            </a:r>
            <a:r>
              <a:rPr lang="en-US" sz="1400" dirty="0">
                <a:hlinkClick r:id="rId2"/>
              </a:rPr>
              <a:t>mgbcpd@mgb.org</a:t>
            </a:r>
            <a:r>
              <a:rPr lang="en-US" sz="1400" dirty="0"/>
              <a:t> to notify us of any changes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/>
              <a:t>Stop recording when educational session ends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Prevents long recordings</a:t>
            </a:r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/>
              <a:t>Show the Disclosure summary slide and text code 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Start recording prior to showing slides</a:t>
            </a:r>
          </a:p>
          <a:p>
            <a:pPr marL="1262063" lvl="2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1400" dirty="0"/>
              <a:t>Ensures learners can claim credit for watching recording</a:t>
            </a:r>
            <a:endParaRPr lang="en-US" dirty="0"/>
          </a:p>
          <a:p>
            <a:pPr marL="804863" lvl="1" indent="-34290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/>
              <a:t>Recommendation: pin speaker before starting recording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F3019-B0CF-2923-DCC2-CC5BB5911F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Office of Continuing Professional Development   |   Confidential—do not copy or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83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whv99HOK.4oPr_lV5y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2.xml><?xml version="1.0" encoding="utf-8"?>
<a:theme xmlns:a="http://schemas.openxmlformats.org/drawingml/2006/main" name="1_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General Brigham PowerPoint</Template>
  <TotalTime>6252</TotalTime>
  <Words>874</Words>
  <Application>Microsoft Office PowerPoint</Application>
  <PresentationFormat>Widescreen</PresentationFormat>
  <Paragraphs>151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-apple-system</vt:lpstr>
      <vt:lpstr>Aptos</vt:lpstr>
      <vt:lpstr>Arial</vt:lpstr>
      <vt:lpstr>Calibri</vt:lpstr>
      <vt:lpstr>Georgia</vt:lpstr>
      <vt:lpstr>Symbol</vt:lpstr>
      <vt:lpstr>System Font Regular</vt:lpstr>
      <vt:lpstr>Times New Roman</vt:lpstr>
      <vt:lpstr>TwitterChirp</vt:lpstr>
      <vt:lpstr>Wingdings</vt:lpstr>
      <vt:lpstr>MGB_standard_template_082020</vt:lpstr>
      <vt:lpstr>1_MGB_standard_template_082020</vt:lpstr>
      <vt:lpstr>think-cell Slide</vt:lpstr>
      <vt:lpstr>In-Hospital Series  Systemwide Grand Rounds Forum Webinar</vt:lpstr>
      <vt:lpstr>Agenda</vt:lpstr>
      <vt:lpstr>PowerPoint Presentation</vt:lpstr>
      <vt:lpstr>Joint Accreditation</vt:lpstr>
      <vt:lpstr>Systemwide Grand Rounds Expanding Access Across MGB Hospitals </vt:lpstr>
      <vt:lpstr>Systemwide Grand Rounds Demo</vt:lpstr>
      <vt:lpstr>Overview of New Recording Process</vt:lpstr>
      <vt:lpstr>How to Upload Recordings – Screenshots</vt:lpstr>
      <vt:lpstr>Quality Assurance for Sessions and Videos</vt:lpstr>
      <vt:lpstr>Help is always available on the weekly open hours calls</vt:lpstr>
      <vt:lpstr>Follow Us On Social Media!</vt:lpstr>
      <vt:lpstr>Thank you for attending today’s meeting!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Gelardi, Mary</dc:creator>
  <cp:lastModifiedBy>Alley, Michelle</cp:lastModifiedBy>
  <cp:revision>281</cp:revision>
  <dcterms:created xsi:type="dcterms:W3CDTF">2020-10-30T14:00:47Z</dcterms:created>
  <dcterms:modified xsi:type="dcterms:W3CDTF">2025-11-13T14:29:13Z</dcterms:modified>
</cp:coreProperties>
</file>