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9" r:id="rId2"/>
    <p:sldId id="382" r:id="rId3"/>
    <p:sldId id="447" r:id="rId4"/>
    <p:sldId id="409" r:id="rId5"/>
    <p:sldId id="468" r:id="rId6"/>
    <p:sldId id="495" r:id="rId7"/>
    <p:sldId id="499" r:id="rId8"/>
    <p:sldId id="433" r:id="rId9"/>
    <p:sldId id="466" r:id="rId10"/>
    <p:sldId id="467" r:id="rId11"/>
    <p:sldId id="402" r:id="rId12"/>
    <p:sldId id="470" r:id="rId13"/>
    <p:sldId id="473" r:id="rId14"/>
    <p:sldId id="471" r:id="rId15"/>
    <p:sldId id="483" r:id="rId16"/>
    <p:sldId id="484" r:id="rId17"/>
    <p:sldId id="487" r:id="rId18"/>
    <p:sldId id="488" r:id="rId19"/>
    <p:sldId id="489" r:id="rId20"/>
    <p:sldId id="490" r:id="rId21"/>
    <p:sldId id="491" r:id="rId22"/>
    <p:sldId id="492" r:id="rId23"/>
    <p:sldId id="493" r:id="rId24"/>
    <p:sldId id="494" r:id="rId25"/>
    <p:sldId id="496" r:id="rId26"/>
    <p:sldId id="498" r:id="rId27"/>
    <p:sldId id="497" r:id="rId28"/>
    <p:sldId id="479" r:id="rId29"/>
    <p:sldId id="423" r:id="rId30"/>
    <p:sldId id="401" r:id="rId31"/>
    <p:sldId id="413" r:id="rId32"/>
    <p:sldId id="280"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741545-B06E-9030-0D33-16772E4A055B}" name="Desilets, Rose" initials="DR" userId="S::RDESILETS@PARTNERS.ORG::49560a7b-b4e1-4c9c-9697-5f334620b403" providerId="AD"/>
  <p188:author id="{52C556D9-A173-CDAC-0474-E19498C8E486}" name="Alley, Michelle" initials="AM" userId="S::MALLEY2@PARTNERS.ORG::2bf1802d-b022-4f95-952b-f37ef995b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elch" initials="EW" lastIdx="5" clrIdx="0">
    <p:extLst>
      <p:ext uri="{19B8F6BF-5375-455C-9EA6-DF929625EA0E}">
        <p15:presenceInfo xmlns:p15="http://schemas.microsoft.com/office/powerpoint/2012/main" userId="Emily Welch" providerId="None"/>
      </p:ext>
    </p:extLst>
  </p:cmAuthor>
  <p:cmAuthor id="2" name="Desilets, Rose" initials="DR" lastIdx="1" clrIdx="1">
    <p:extLst>
      <p:ext uri="{19B8F6BF-5375-455C-9EA6-DF929625EA0E}">
        <p15:presenceInfo xmlns:p15="http://schemas.microsoft.com/office/powerpoint/2012/main" userId="S::RDESILETS@PARTNERS.ORG::49560a7b-b4e1-4c9c-9697-5f334620b403" providerId="AD"/>
      </p:ext>
    </p:extLst>
  </p:cmAuthor>
  <p:cmAuthor id="3" name="Gelardi, Mary" initials="GM" lastIdx="1" clrIdx="2">
    <p:extLst>
      <p:ext uri="{19B8F6BF-5375-455C-9EA6-DF929625EA0E}">
        <p15:presenceInfo xmlns:p15="http://schemas.microsoft.com/office/powerpoint/2012/main" userId="Gelardi, M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7" autoAdjust="0"/>
    <p:restoredTop sz="84293" autoAdjust="0"/>
  </p:normalViewPr>
  <p:slideViewPr>
    <p:cSldViewPr snapToGrid="0" snapToObjects="1">
      <p:cViewPr varScale="1">
        <p:scale>
          <a:sx n="29" d="100"/>
          <a:sy n="29" d="100"/>
        </p:scale>
        <p:origin x="1832" y="33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11/17/2025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dirty="0"/>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dirty="0"/>
          </a:p>
        </p:txBody>
      </p:sp>
    </p:spTree>
    <p:extLst>
      <p:ext uri="{BB962C8B-B14F-4D97-AF65-F5344CB8AC3E}">
        <p14:creationId xmlns:p14="http://schemas.microsoft.com/office/powerpoint/2010/main" val="37320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10</a:t>
            </a:fld>
            <a:endParaRPr lang="en-US" dirty="0"/>
          </a:p>
        </p:txBody>
      </p:sp>
    </p:spTree>
    <p:extLst>
      <p:ext uri="{BB962C8B-B14F-4D97-AF65-F5344CB8AC3E}">
        <p14:creationId xmlns:p14="http://schemas.microsoft.com/office/powerpoint/2010/main" val="2479252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11</a:t>
            </a:fld>
            <a:endParaRPr lang="en-US" dirty="0"/>
          </a:p>
        </p:txBody>
      </p:sp>
    </p:spTree>
    <p:extLst>
      <p:ext uri="{BB962C8B-B14F-4D97-AF65-F5344CB8AC3E}">
        <p14:creationId xmlns:p14="http://schemas.microsoft.com/office/powerpoint/2010/main" val="28489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12</a:t>
            </a:fld>
            <a:endParaRPr lang="en-US" dirty="0"/>
          </a:p>
        </p:txBody>
      </p:sp>
    </p:spTree>
    <p:extLst>
      <p:ext uri="{BB962C8B-B14F-4D97-AF65-F5344CB8AC3E}">
        <p14:creationId xmlns:p14="http://schemas.microsoft.com/office/powerpoint/2010/main" val="295288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13</a:t>
            </a:fld>
            <a:endParaRPr lang="en-US" dirty="0"/>
          </a:p>
        </p:txBody>
      </p:sp>
    </p:spTree>
    <p:extLst>
      <p:ext uri="{BB962C8B-B14F-4D97-AF65-F5344CB8AC3E}">
        <p14:creationId xmlns:p14="http://schemas.microsoft.com/office/powerpoint/2010/main" val="1734562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14</a:t>
            </a:fld>
            <a:endParaRPr lang="en-US" dirty="0"/>
          </a:p>
        </p:txBody>
      </p:sp>
    </p:spTree>
    <p:extLst>
      <p:ext uri="{BB962C8B-B14F-4D97-AF65-F5344CB8AC3E}">
        <p14:creationId xmlns:p14="http://schemas.microsoft.com/office/powerpoint/2010/main" val="316670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15</a:t>
            </a:fld>
            <a:endParaRPr lang="en-US" dirty="0"/>
          </a:p>
        </p:txBody>
      </p:sp>
    </p:spTree>
    <p:extLst>
      <p:ext uri="{BB962C8B-B14F-4D97-AF65-F5344CB8AC3E}">
        <p14:creationId xmlns:p14="http://schemas.microsoft.com/office/powerpoint/2010/main" val="38353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16</a:t>
            </a:fld>
            <a:endParaRPr lang="en-US" dirty="0"/>
          </a:p>
        </p:txBody>
      </p:sp>
    </p:spTree>
    <p:extLst>
      <p:ext uri="{BB962C8B-B14F-4D97-AF65-F5344CB8AC3E}">
        <p14:creationId xmlns:p14="http://schemas.microsoft.com/office/powerpoint/2010/main" val="361295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17</a:t>
            </a:fld>
            <a:endParaRPr lang="en-US" dirty="0"/>
          </a:p>
        </p:txBody>
      </p:sp>
    </p:spTree>
    <p:extLst>
      <p:ext uri="{BB962C8B-B14F-4D97-AF65-F5344CB8AC3E}">
        <p14:creationId xmlns:p14="http://schemas.microsoft.com/office/powerpoint/2010/main" val="1771631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18</a:t>
            </a:fld>
            <a:endParaRPr lang="en-US" dirty="0"/>
          </a:p>
        </p:txBody>
      </p:sp>
    </p:spTree>
    <p:extLst>
      <p:ext uri="{BB962C8B-B14F-4D97-AF65-F5344CB8AC3E}">
        <p14:creationId xmlns:p14="http://schemas.microsoft.com/office/powerpoint/2010/main" val="3840205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19</a:t>
            </a:fld>
            <a:endParaRPr lang="en-US" dirty="0"/>
          </a:p>
        </p:txBody>
      </p:sp>
    </p:spTree>
    <p:extLst>
      <p:ext uri="{BB962C8B-B14F-4D97-AF65-F5344CB8AC3E}">
        <p14:creationId xmlns:p14="http://schemas.microsoft.com/office/powerpoint/2010/main" val="37276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dirty="0"/>
          </a:p>
        </p:txBody>
      </p:sp>
    </p:spTree>
    <p:extLst>
      <p:ext uri="{BB962C8B-B14F-4D97-AF65-F5344CB8AC3E}">
        <p14:creationId xmlns:p14="http://schemas.microsoft.com/office/powerpoint/2010/main" val="199220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20</a:t>
            </a:fld>
            <a:endParaRPr lang="en-US" dirty="0"/>
          </a:p>
        </p:txBody>
      </p:sp>
    </p:spTree>
    <p:extLst>
      <p:ext uri="{BB962C8B-B14F-4D97-AF65-F5344CB8AC3E}">
        <p14:creationId xmlns:p14="http://schemas.microsoft.com/office/powerpoint/2010/main" val="4079283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21</a:t>
            </a:fld>
            <a:endParaRPr lang="en-US" dirty="0"/>
          </a:p>
        </p:txBody>
      </p:sp>
    </p:spTree>
    <p:extLst>
      <p:ext uri="{BB962C8B-B14F-4D97-AF65-F5344CB8AC3E}">
        <p14:creationId xmlns:p14="http://schemas.microsoft.com/office/powerpoint/2010/main" val="2927094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22</a:t>
            </a:fld>
            <a:endParaRPr lang="en-US" dirty="0"/>
          </a:p>
        </p:txBody>
      </p:sp>
    </p:spTree>
    <p:extLst>
      <p:ext uri="{BB962C8B-B14F-4D97-AF65-F5344CB8AC3E}">
        <p14:creationId xmlns:p14="http://schemas.microsoft.com/office/powerpoint/2010/main" val="1477010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23</a:t>
            </a:fld>
            <a:endParaRPr lang="en-US" dirty="0"/>
          </a:p>
        </p:txBody>
      </p:sp>
    </p:spTree>
    <p:extLst>
      <p:ext uri="{BB962C8B-B14F-4D97-AF65-F5344CB8AC3E}">
        <p14:creationId xmlns:p14="http://schemas.microsoft.com/office/powerpoint/2010/main" val="1954068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24</a:t>
            </a:fld>
            <a:endParaRPr lang="en-US" dirty="0"/>
          </a:p>
        </p:txBody>
      </p:sp>
    </p:spTree>
    <p:extLst>
      <p:ext uri="{BB962C8B-B14F-4D97-AF65-F5344CB8AC3E}">
        <p14:creationId xmlns:p14="http://schemas.microsoft.com/office/powerpoint/2010/main" val="2357926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401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32</a:t>
            </a:fld>
            <a:endParaRPr lang="en-US" dirty="0"/>
          </a:p>
        </p:txBody>
      </p:sp>
    </p:spTree>
    <p:extLst>
      <p:ext uri="{BB962C8B-B14F-4D97-AF65-F5344CB8AC3E}">
        <p14:creationId xmlns:p14="http://schemas.microsoft.com/office/powerpoint/2010/main" val="33016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a:t>
            </a:fld>
            <a:endParaRPr lang="en-US" dirty="0"/>
          </a:p>
        </p:txBody>
      </p:sp>
    </p:spTree>
    <p:extLst>
      <p:ext uri="{BB962C8B-B14F-4D97-AF65-F5344CB8AC3E}">
        <p14:creationId xmlns:p14="http://schemas.microsoft.com/office/powerpoint/2010/main" val="12454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4</a:t>
            </a:fld>
            <a:endParaRPr lang="en-US" dirty="0"/>
          </a:p>
        </p:txBody>
      </p:sp>
    </p:spTree>
    <p:extLst>
      <p:ext uri="{BB962C8B-B14F-4D97-AF65-F5344CB8AC3E}">
        <p14:creationId xmlns:p14="http://schemas.microsoft.com/office/powerpoint/2010/main" val="158867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5</a:t>
            </a:fld>
            <a:endParaRPr lang="en-US" dirty="0"/>
          </a:p>
        </p:txBody>
      </p:sp>
    </p:spTree>
    <p:extLst>
      <p:ext uri="{BB962C8B-B14F-4D97-AF65-F5344CB8AC3E}">
        <p14:creationId xmlns:p14="http://schemas.microsoft.com/office/powerpoint/2010/main" val="151926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6</a:t>
            </a:fld>
            <a:endParaRPr lang="en-US" dirty="0"/>
          </a:p>
        </p:txBody>
      </p:sp>
    </p:spTree>
    <p:extLst>
      <p:ext uri="{BB962C8B-B14F-4D97-AF65-F5344CB8AC3E}">
        <p14:creationId xmlns:p14="http://schemas.microsoft.com/office/powerpoint/2010/main" val="7361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7</a:t>
            </a:fld>
            <a:endParaRPr lang="en-US" dirty="0"/>
          </a:p>
        </p:txBody>
      </p:sp>
    </p:spTree>
    <p:extLst>
      <p:ext uri="{BB962C8B-B14F-4D97-AF65-F5344CB8AC3E}">
        <p14:creationId xmlns:p14="http://schemas.microsoft.com/office/powerpoint/2010/main" val="419284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8</a:t>
            </a:fld>
            <a:endParaRPr lang="en-US" dirty="0"/>
          </a:p>
        </p:txBody>
      </p:sp>
    </p:spTree>
    <p:extLst>
      <p:ext uri="{BB962C8B-B14F-4D97-AF65-F5344CB8AC3E}">
        <p14:creationId xmlns:p14="http://schemas.microsoft.com/office/powerpoint/2010/main" val="236431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9</a:t>
            </a:fld>
            <a:endParaRPr lang="en-US" dirty="0"/>
          </a:p>
        </p:txBody>
      </p:sp>
    </p:spTree>
    <p:extLst>
      <p:ext uri="{BB962C8B-B14F-4D97-AF65-F5344CB8AC3E}">
        <p14:creationId xmlns:p14="http://schemas.microsoft.com/office/powerpoint/2010/main" val="1633727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9710-D2D4-ACC1-0CA8-5CE49095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DF077-8A00-3D75-E0A5-361CA3C3E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AEA54-4D19-9AEF-B3B2-3490E039C37E}"/>
              </a:ext>
            </a:extLst>
          </p:cNvPr>
          <p:cNvSpPr>
            <a:spLocks noGrp="1"/>
          </p:cNvSpPr>
          <p:nvPr>
            <p:ph type="dt" sz="half" idx="10"/>
          </p:nvPr>
        </p:nvSpPr>
        <p:spPr/>
        <p:txBody>
          <a:bodyPr/>
          <a:lstStyle/>
          <a:p>
            <a:fld id="{E882B7D3-E510-4078-BBB6-6800B9D5CB35}" type="datetimeFigureOut">
              <a:rPr lang="en-US" smtClean="0"/>
              <a:t>11/17/2025</a:t>
            </a:fld>
            <a:endParaRPr lang="en-US" dirty="0"/>
          </a:p>
        </p:txBody>
      </p:sp>
      <p:sp>
        <p:nvSpPr>
          <p:cNvPr id="5" name="Footer Placeholder 4">
            <a:extLst>
              <a:ext uri="{FF2B5EF4-FFF2-40B4-BE49-F238E27FC236}">
                <a16:creationId xmlns:a16="http://schemas.microsoft.com/office/drawing/2014/main" id="{DB7B4247-95BB-FA53-E899-57575DECE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97F52-8798-F0B5-5EE6-572735D9BFF2}"/>
              </a:ext>
            </a:extLst>
          </p:cNvPr>
          <p:cNvSpPr>
            <a:spLocks noGrp="1"/>
          </p:cNvSpPr>
          <p:nvPr>
            <p:ph type="sldNum" sz="quarter" idx="12"/>
          </p:nvPr>
        </p:nvSpPr>
        <p:spPr/>
        <p:txBody>
          <a:bodyPr/>
          <a:lstStyle/>
          <a:p>
            <a:fld id="{B57D7A51-B5A3-4FF8-A445-1FF121A33801}" type="slidenum">
              <a:rPr lang="en-US" smtClean="0"/>
              <a:t>‹#›</a:t>
            </a:fld>
            <a:endParaRPr lang="en-US" dirty="0"/>
          </a:p>
        </p:txBody>
      </p:sp>
    </p:spTree>
    <p:extLst>
      <p:ext uri="{BB962C8B-B14F-4D97-AF65-F5344CB8AC3E}">
        <p14:creationId xmlns:p14="http://schemas.microsoft.com/office/powerpoint/2010/main" val="6521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dirty="0"/>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dirty="0"/>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mailto:PartnersCPD@partners.org" TargetMode="Externa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hyperlink" Target="https://teams.microsoft.com/l/meetup-join/19%3ameeting_ZDgwZmI2MzktMzlhZi00MWM0LTk5ZmMtMDVlMTA4MGRjZWVl%40thread.v2/0?context=%7b%22Tid%22%3a%22720edb1f-5c4e-4043-8141-214a63a7ead5%22%2c%22Oid%22%3a%222bf1802d-b022-4f95-952b-f37ef995ba13%22%7d" TargetMode="Externa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6.emf"/><Relationship Id="rId5" Type="http://schemas.openxmlformats.org/officeDocument/2006/relationships/oleObject" Target="../embeddings/oleObject6.bin"/><Relationship Id="rId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linkedin.com/showcase/mass-general-brigham-office-of-continuing-professional-development"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https://cpd.partners.org/series-coordinators/content/hospital-series-workflows-and-videos"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hyperlink" Target="https://cpd.partners.org/series-coordinators" TargetMode="Externa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mailto:PartnersCPD@partners.org" TargetMode="Externa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3CF-3DE9-BA47-AD6C-3CA9A50B60E1}"/>
              </a:ext>
            </a:extLst>
          </p:cNvPr>
          <p:cNvSpPr>
            <a:spLocks noGrp="1"/>
          </p:cNvSpPr>
          <p:nvPr>
            <p:ph type="ctrTitle"/>
          </p:nvPr>
        </p:nvSpPr>
        <p:spPr>
          <a:xfrm>
            <a:off x="796629" y="1125080"/>
            <a:ext cx="10879347" cy="2618554"/>
          </a:xfrm>
        </p:spPr>
        <p:txBody>
          <a:bodyPr/>
          <a:lstStyle/>
          <a:p>
            <a:pPr algn="ctr"/>
            <a:r>
              <a:rPr lang="en-US" dirty="0"/>
              <a:t>In-Hospital Series </a:t>
            </a:r>
            <a:br>
              <a:rPr lang="en-US" dirty="0"/>
            </a:br>
            <a:r>
              <a:rPr lang="en-US" dirty="0"/>
              <a:t>MOC Review &amp; Alumni &amp; </a:t>
            </a:r>
            <a:br>
              <a:rPr lang="en-US" dirty="0"/>
            </a:br>
            <a:r>
              <a:rPr lang="en-US" dirty="0"/>
              <a:t>Public Promotion Review</a:t>
            </a:r>
          </a:p>
        </p:txBody>
      </p:sp>
      <p:sp>
        <p:nvSpPr>
          <p:cNvPr id="3" name="Subtitle 2">
            <a:extLst>
              <a:ext uri="{FF2B5EF4-FFF2-40B4-BE49-F238E27FC236}">
                <a16:creationId xmlns:a16="http://schemas.microsoft.com/office/drawing/2014/main" id="{E02C1933-575E-314E-A8C0-02AE388116AE}"/>
              </a:ext>
            </a:extLst>
          </p:cNvPr>
          <p:cNvSpPr>
            <a:spLocks noGrp="1"/>
          </p:cNvSpPr>
          <p:nvPr>
            <p:ph type="subTitle" idx="1"/>
          </p:nvPr>
        </p:nvSpPr>
        <p:spPr>
          <a:xfrm>
            <a:off x="1334608" y="5082010"/>
            <a:ext cx="9522781" cy="737220"/>
          </a:xfrm>
        </p:spPr>
        <p:txBody>
          <a:bodyPr/>
          <a:lstStyle/>
          <a:p>
            <a:r>
              <a:rPr lang="en-US" dirty="0"/>
              <a:t>Continuing Professional Development</a:t>
            </a:r>
            <a:br>
              <a:rPr lang="en-US" dirty="0"/>
            </a:br>
            <a:r>
              <a:rPr lang="en-US" dirty="0"/>
              <a:t>September 16, 2025</a:t>
            </a:r>
          </a:p>
        </p:txBody>
      </p:sp>
      <p:sp>
        <p:nvSpPr>
          <p:cNvPr id="8" name="Footer Placeholder 7">
            <a:extLst>
              <a:ext uri="{FF2B5EF4-FFF2-40B4-BE49-F238E27FC236}">
                <a16:creationId xmlns:a16="http://schemas.microsoft.com/office/drawing/2014/main" id="{293F4FD5-6872-FC47-BC1C-159D286BFA45}"/>
              </a:ext>
            </a:extLst>
          </p:cNvPr>
          <p:cNvSpPr>
            <a:spLocks noGrp="1"/>
          </p:cNvSpPr>
          <p:nvPr>
            <p:ph type="ftr" sz="quarter" idx="10"/>
          </p:nvPr>
        </p:nvSpPr>
        <p:spPr/>
        <p:txBody>
          <a:bodyPr/>
          <a:lstStyle/>
          <a:p>
            <a:pPr algn="r"/>
            <a:r>
              <a:rPr lang="en-US" dirty="0"/>
              <a:t>Confidential—do not copy or distribute</a:t>
            </a:r>
          </a:p>
        </p:txBody>
      </p:sp>
      <p:pic>
        <p:nvPicPr>
          <p:cNvPr id="7" name="Picture 6">
            <a:extLst>
              <a:ext uri="{FF2B5EF4-FFF2-40B4-BE49-F238E27FC236}">
                <a16:creationId xmlns:a16="http://schemas.microsoft.com/office/drawing/2014/main" id="{4903C626-3712-45EF-B22B-352AC934D95E}"/>
              </a:ext>
            </a:extLst>
          </p:cNvPr>
          <p:cNvPicPr>
            <a:picLocks noChangeAspect="1"/>
          </p:cNvPicPr>
          <p:nvPr/>
        </p:nvPicPr>
        <p:blipFill>
          <a:blip r:embed="rId3"/>
          <a:stretch>
            <a:fillRect/>
          </a:stretch>
        </p:blipFill>
        <p:spPr>
          <a:xfrm>
            <a:off x="8656208" y="3743634"/>
            <a:ext cx="2937575" cy="2618554"/>
          </a:xfrm>
          <a:prstGeom prst="rect">
            <a:avLst/>
          </a:prstGeom>
          <a:effectLst>
            <a:softEdge rad="63500"/>
          </a:effectLst>
        </p:spPr>
      </p:pic>
      <p:sp>
        <p:nvSpPr>
          <p:cNvPr id="5" name="TextBox 4">
            <a:extLst>
              <a:ext uri="{FF2B5EF4-FFF2-40B4-BE49-F238E27FC236}">
                <a16:creationId xmlns:a16="http://schemas.microsoft.com/office/drawing/2014/main" id="{8A46554C-51F1-0B5C-7C91-4EA0D63016EA}"/>
              </a:ext>
            </a:extLst>
          </p:cNvPr>
          <p:cNvSpPr txBox="1"/>
          <p:nvPr/>
        </p:nvSpPr>
        <p:spPr>
          <a:xfrm>
            <a:off x="2848707" y="3743634"/>
            <a:ext cx="4032739" cy="1015663"/>
          </a:xfrm>
          <a:prstGeom prst="rect">
            <a:avLst/>
          </a:prstGeom>
          <a:noFill/>
        </p:spPr>
        <p:txBody>
          <a:bodyPr wrap="square">
            <a:spAutoFit/>
          </a:bodyPr>
          <a:lstStyle/>
          <a:p>
            <a:r>
              <a:rPr lang="en-US" sz="6000" dirty="0">
                <a:solidFill>
                  <a:schemeClr val="accent2"/>
                </a:solidFill>
                <a:latin typeface="+mj-lt"/>
                <a:ea typeface="+mj-ea"/>
                <a:cs typeface="+mj-cs"/>
              </a:rPr>
              <a:t>Webinar </a:t>
            </a:r>
          </a:p>
        </p:txBody>
      </p:sp>
    </p:spTree>
    <p:extLst>
      <p:ext uri="{BB962C8B-B14F-4D97-AF65-F5344CB8AC3E}">
        <p14:creationId xmlns:p14="http://schemas.microsoft.com/office/powerpoint/2010/main" val="5330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4B79-38D0-9D38-81D8-915ACDC00BD3}"/>
              </a:ext>
            </a:extLst>
          </p:cNvPr>
          <p:cNvSpPr>
            <a:spLocks noGrp="1"/>
          </p:cNvSpPr>
          <p:nvPr>
            <p:ph type="title"/>
          </p:nvPr>
        </p:nvSpPr>
        <p:spPr/>
        <p:txBody>
          <a:bodyPr/>
          <a:lstStyle/>
          <a:p>
            <a:r>
              <a:rPr lang="en-US" dirty="0"/>
              <a:t>MOC with </a:t>
            </a:r>
            <a:r>
              <a:rPr lang="en-US" u="sng" dirty="0"/>
              <a:t>Additional</a:t>
            </a:r>
            <a:r>
              <a:rPr lang="en-US" dirty="0"/>
              <a:t> Evaluation &amp; Feedback Requirements</a:t>
            </a:r>
          </a:p>
        </p:txBody>
      </p:sp>
      <p:pic>
        <p:nvPicPr>
          <p:cNvPr id="10" name="Picture 9">
            <a:extLst>
              <a:ext uri="{FF2B5EF4-FFF2-40B4-BE49-F238E27FC236}">
                <a16:creationId xmlns:a16="http://schemas.microsoft.com/office/drawing/2014/main" id="{275F2851-8711-491E-80D1-10337444223F}"/>
              </a:ext>
            </a:extLst>
          </p:cNvPr>
          <p:cNvPicPr>
            <a:picLocks noChangeAspect="1"/>
          </p:cNvPicPr>
          <p:nvPr/>
        </p:nvPicPr>
        <p:blipFill rotWithShape="1">
          <a:blip r:embed="rId3"/>
          <a:srcRect/>
          <a:stretch/>
        </p:blipFill>
        <p:spPr>
          <a:xfrm>
            <a:off x="1401431" y="1047979"/>
            <a:ext cx="8033585" cy="5686240"/>
          </a:xfrm>
          <a:prstGeom prst="rect">
            <a:avLst/>
          </a:prstGeom>
        </p:spPr>
      </p:pic>
      <p:sp>
        <p:nvSpPr>
          <p:cNvPr id="3" name="Rectangle 2">
            <a:extLst>
              <a:ext uri="{FF2B5EF4-FFF2-40B4-BE49-F238E27FC236}">
                <a16:creationId xmlns:a16="http://schemas.microsoft.com/office/drawing/2014/main" id="{DE2FB9EC-D3F7-25C0-AC09-9C16A7F64A02}"/>
              </a:ext>
            </a:extLst>
          </p:cNvPr>
          <p:cNvSpPr/>
          <p:nvPr/>
        </p:nvSpPr>
        <p:spPr>
          <a:xfrm>
            <a:off x="5048410" y="2491273"/>
            <a:ext cx="1459967" cy="5131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a:extLst>
              <a:ext uri="{FF2B5EF4-FFF2-40B4-BE49-F238E27FC236}">
                <a16:creationId xmlns:a16="http://schemas.microsoft.com/office/drawing/2014/main" id="{F107DA66-2A3E-01D0-D8E5-646A8F92C26F}"/>
              </a:ext>
            </a:extLst>
          </p:cNvPr>
          <p:cNvSpPr/>
          <p:nvPr/>
        </p:nvSpPr>
        <p:spPr>
          <a:xfrm>
            <a:off x="5048410" y="3004457"/>
            <a:ext cx="1459967" cy="5131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C10251C-DEED-65FF-D2B0-CC3E95A6737A}"/>
              </a:ext>
            </a:extLst>
          </p:cNvPr>
          <p:cNvSpPr/>
          <p:nvPr/>
        </p:nvSpPr>
        <p:spPr>
          <a:xfrm>
            <a:off x="5048410" y="4046440"/>
            <a:ext cx="1459967" cy="63929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3078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MOC Reporting — What Learners Need to Know</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404284" y="1217408"/>
            <a:ext cx="11550650" cy="4315096"/>
          </a:xfrm>
        </p:spPr>
        <p:txBody>
          <a:bodyPr/>
          <a:lstStyle/>
          <a:p>
            <a:r>
              <a:rPr lang="en-US" sz="2400" b="1" i="1" dirty="0"/>
              <a:t>Physicians need to update their profiles to ensure MOC credit is reported to their board.</a:t>
            </a:r>
          </a:p>
          <a:p>
            <a:endParaRPr lang="en-US" b="1" dirty="0"/>
          </a:p>
          <a:p>
            <a:pPr marL="804863" lvl="1" indent="-342900"/>
            <a:r>
              <a:rPr lang="en-US" dirty="0"/>
              <a:t>MOC credit is awarded automatically through our LMS for all series that included MOC</a:t>
            </a:r>
          </a:p>
          <a:p>
            <a:pPr marL="1031875" lvl="2" indent="-342900"/>
            <a:r>
              <a:rPr lang="en-US" dirty="0"/>
              <a:t>We started automatic reporting in May 2024.</a:t>
            </a:r>
          </a:p>
          <a:p>
            <a:pPr marL="804863" lvl="1" indent="-342900"/>
            <a:r>
              <a:rPr lang="en-US" dirty="0"/>
              <a:t>By updating their profile on cpd.partners.org, physicians give us permission to report their MOC to their board.</a:t>
            </a:r>
          </a:p>
          <a:p>
            <a:pPr marL="804863" lvl="1" indent="-342900"/>
            <a:r>
              <a:rPr lang="en-US" dirty="0"/>
              <a:t>Physicians should leave the board section blank if they don’t want us to report.</a:t>
            </a:r>
          </a:p>
        </p:txBody>
      </p:sp>
      <p:sp>
        <p:nvSpPr>
          <p:cNvPr id="5" name="TextBox 4">
            <a:extLst>
              <a:ext uri="{FF2B5EF4-FFF2-40B4-BE49-F238E27FC236}">
                <a16:creationId xmlns:a16="http://schemas.microsoft.com/office/drawing/2014/main" id="{22F23FBD-0B74-1047-5109-A8F11177DF2A}"/>
              </a:ext>
            </a:extLst>
          </p:cNvPr>
          <p:cNvSpPr txBox="1"/>
          <p:nvPr/>
        </p:nvSpPr>
        <p:spPr>
          <a:xfrm>
            <a:off x="1492970" y="3929108"/>
            <a:ext cx="9061397" cy="1200329"/>
          </a:xfrm>
          <a:prstGeom prst="rect">
            <a:avLst/>
          </a:prstGeom>
          <a:solidFill>
            <a:schemeClr val="accent2"/>
          </a:solidFill>
        </p:spPr>
        <p:txBody>
          <a:bodyPr wrap="square">
            <a:spAutoFit/>
          </a:bodyPr>
          <a:lstStyle/>
          <a:p>
            <a:pPr marL="0" lvl="1" indent="-342900"/>
            <a:r>
              <a:rPr lang="en-US" sz="2400" b="1" dirty="0">
                <a:solidFill>
                  <a:schemeClr val="bg1"/>
                </a:solidFill>
              </a:rPr>
              <a:t>Activities that count for MOC include an MOC Recognition Statement in addition to the accreditation statement. This is how physicians can confirm if their activity includes MOC.</a:t>
            </a:r>
          </a:p>
        </p:txBody>
      </p:sp>
    </p:spTree>
    <p:extLst>
      <p:ext uri="{BB962C8B-B14F-4D97-AF65-F5344CB8AC3E}">
        <p14:creationId xmlns:p14="http://schemas.microsoft.com/office/powerpoint/2010/main" val="288076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Learners — What to Expect for Activities that Include MOC</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50" y="1179443"/>
            <a:ext cx="10902950" cy="5154682"/>
          </a:xfrm>
        </p:spPr>
        <p:txBody>
          <a:bodyPr/>
          <a:lstStyle/>
          <a:p>
            <a:pPr marL="342900" indent="-342900">
              <a:buFont typeface="Arial" panose="020B0604020202020204" pitchFamily="34" charset="0"/>
              <a:buChar char="•"/>
            </a:pPr>
            <a:r>
              <a:rPr lang="en-US" b="1" dirty="0"/>
              <a:t>Learners receive email confirmation when MOC credit is awarded for each session. </a:t>
            </a:r>
          </a:p>
          <a:p>
            <a:pPr marL="804863" lvl="1" indent="-342900"/>
            <a:r>
              <a:rPr lang="en-US" dirty="0"/>
              <a:t>Unless there is an error with the information provided, they can expect to see the credit within a few days of texting attendance and completing any required evaluation.</a:t>
            </a:r>
          </a:p>
          <a:p>
            <a:endParaRPr lang="en-US" sz="1500" dirty="0"/>
          </a:p>
          <a:p>
            <a:pPr marL="342900" indent="-342900">
              <a:buFont typeface="Arial" panose="020B0604020202020204" pitchFamily="34" charset="0"/>
              <a:buChar char="•"/>
            </a:pPr>
            <a:r>
              <a:rPr lang="en-US" b="1" dirty="0"/>
              <a:t>If there is an error in reporting, they will receive an email stating there was an error.</a:t>
            </a:r>
          </a:p>
          <a:p>
            <a:pPr marL="804863" lvl="1" indent="-342900"/>
            <a:r>
              <a:rPr lang="en-US" dirty="0"/>
              <a:t>They will need to update their profile to fix the error. </a:t>
            </a:r>
          </a:p>
          <a:p>
            <a:pPr marL="804863" lvl="1" indent="-342900"/>
            <a:r>
              <a:rPr lang="en-US" dirty="0"/>
              <a:t>If they don’t fix the error, their transcript on </a:t>
            </a:r>
            <a:r>
              <a:rPr lang="en-US" i="1" dirty="0"/>
              <a:t>cpd.partners.org </a:t>
            </a:r>
            <a:r>
              <a:rPr lang="en-US" dirty="0"/>
              <a:t>will still show the MOC credit. However, they won’t receive credit until the board awards it. </a:t>
            </a:r>
          </a:p>
          <a:p>
            <a:pPr marL="342900" indent="-342900">
              <a:buFont typeface="Arial" panose="020B0604020202020204" pitchFamily="34" charset="0"/>
              <a:buChar char="•"/>
            </a:pPr>
            <a:endParaRPr lang="en-US" sz="1500" dirty="0"/>
          </a:p>
          <a:p>
            <a:pPr marL="342900" indent="-342900">
              <a:buFont typeface="Arial" panose="020B0604020202020204" pitchFamily="34" charset="0"/>
              <a:buChar char="•"/>
            </a:pPr>
            <a:r>
              <a:rPr lang="en-US" b="1" u="sng" dirty="0"/>
              <a:t>The true source to view MOC credit is the physician’s board profile. </a:t>
            </a:r>
          </a:p>
          <a:p>
            <a:pPr marL="804863" lvl="1" indent="-342900"/>
            <a:r>
              <a:rPr lang="en-US" dirty="0"/>
              <a:t>Leaners should be sure to check their board profile periodically to ensure credit is being awarded.</a:t>
            </a:r>
          </a:p>
          <a:p>
            <a:pPr marL="804863" lvl="1" indent="-342900"/>
            <a:r>
              <a:rPr lang="en-US" dirty="0"/>
              <a:t>The CPD account will also show the status of MOC in the “Reported Credit” tab under “My Activities.” If there was an error in reporting, the error will be listed here.</a:t>
            </a:r>
          </a:p>
          <a:p>
            <a:pPr marL="342900" indent="-342900">
              <a:buFont typeface="Arial" panose="020B0604020202020204" pitchFamily="34" charset="0"/>
              <a:buChar char="•"/>
            </a:pPr>
            <a:endParaRPr lang="en-US" b="1" u="sng" dirty="0"/>
          </a:p>
          <a:p>
            <a:pPr marL="342900" indent="-342900">
              <a:buFont typeface="Arial" panose="020B0604020202020204" pitchFamily="34" charset="0"/>
              <a:buChar char="•"/>
            </a:pPr>
            <a:r>
              <a:rPr lang="en-US" b="1" dirty="0"/>
              <a:t>Known Issue</a:t>
            </a:r>
          </a:p>
          <a:p>
            <a:pPr marL="804863" lvl="1" indent="-342900"/>
            <a:r>
              <a:rPr lang="en-US" dirty="0"/>
              <a:t>Physicians who have “M.D.” as part of their name in the MGB system will need to be manually updated by Digital. We pull a report and send to Digital on a regular basis.</a:t>
            </a:r>
          </a:p>
          <a:p>
            <a:pPr marL="804863" lvl="1" indent="-342900"/>
            <a:endParaRPr lang="en-US" dirty="0"/>
          </a:p>
          <a:p>
            <a:pPr marL="804863" lvl="1" indent="-342900"/>
            <a:endParaRPr lang="en-US" sz="1500" dirty="0"/>
          </a:p>
        </p:txBody>
      </p:sp>
    </p:spTree>
    <p:extLst>
      <p:ext uri="{BB962C8B-B14F-4D97-AF65-F5344CB8AC3E}">
        <p14:creationId xmlns:p14="http://schemas.microsoft.com/office/powerpoint/2010/main" val="24121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7254-8F1C-BCA6-59FD-C086613079B1}"/>
              </a:ext>
            </a:extLst>
          </p:cNvPr>
          <p:cNvSpPr>
            <a:spLocks noGrp="1"/>
          </p:cNvSpPr>
          <p:nvPr>
            <p:ph type="title"/>
          </p:nvPr>
        </p:nvSpPr>
        <p:spPr/>
        <p:txBody>
          <a:bodyPr/>
          <a:lstStyle/>
          <a:p>
            <a:r>
              <a:rPr lang="en-US" dirty="0"/>
              <a:t>Evaluation &amp; Feedback Requirement: ABIM, ABP, ABOHNS</a:t>
            </a:r>
            <a:br>
              <a:rPr lang="en-US" dirty="0"/>
            </a:br>
            <a:endParaRPr lang="en-US" dirty="0"/>
          </a:p>
        </p:txBody>
      </p:sp>
      <p:graphicFrame>
        <p:nvGraphicFramePr>
          <p:cNvPr id="7" name="Table 7">
            <a:extLst>
              <a:ext uri="{FF2B5EF4-FFF2-40B4-BE49-F238E27FC236}">
                <a16:creationId xmlns:a16="http://schemas.microsoft.com/office/drawing/2014/main" id="{9765DB0B-B2FB-04A0-9796-607BA1C9C509}"/>
              </a:ext>
            </a:extLst>
          </p:cNvPr>
          <p:cNvGraphicFramePr>
            <a:graphicFrameLocks noGrp="1"/>
          </p:cNvGraphicFramePr>
          <p:nvPr>
            <p:ph idx="1"/>
            <p:extLst>
              <p:ext uri="{D42A27DB-BD31-4B8C-83A1-F6EECF244321}">
                <p14:modId xmlns:p14="http://schemas.microsoft.com/office/powerpoint/2010/main" val="2578557303"/>
              </p:ext>
            </p:extLst>
          </p:nvPr>
        </p:nvGraphicFramePr>
        <p:xfrm>
          <a:off x="641350" y="1081489"/>
          <a:ext cx="10902948" cy="5503186"/>
        </p:xfrm>
        <a:graphic>
          <a:graphicData uri="http://schemas.openxmlformats.org/drawingml/2006/table">
            <a:tbl>
              <a:tblPr firstRow="1" bandRow="1">
                <a:tableStyleId>{5C22544A-7EE6-4342-B048-85BDC9FD1C3A}</a:tableStyleId>
              </a:tblPr>
              <a:tblGrid>
                <a:gridCol w="2793413">
                  <a:extLst>
                    <a:ext uri="{9D8B030D-6E8A-4147-A177-3AD203B41FA5}">
                      <a16:colId xmlns:a16="http://schemas.microsoft.com/office/drawing/2014/main" val="1588453224"/>
                    </a:ext>
                  </a:extLst>
                </a:gridCol>
                <a:gridCol w="4475219">
                  <a:extLst>
                    <a:ext uri="{9D8B030D-6E8A-4147-A177-3AD203B41FA5}">
                      <a16:colId xmlns:a16="http://schemas.microsoft.com/office/drawing/2014/main" val="3710522255"/>
                    </a:ext>
                  </a:extLst>
                </a:gridCol>
                <a:gridCol w="3634316">
                  <a:extLst>
                    <a:ext uri="{9D8B030D-6E8A-4147-A177-3AD203B41FA5}">
                      <a16:colId xmlns:a16="http://schemas.microsoft.com/office/drawing/2014/main" val="471149185"/>
                    </a:ext>
                  </a:extLst>
                </a:gridCol>
              </a:tblGrid>
              <a:tr h="384433">
                <a:tc>
                  <a:txBody>
                    <a:bodyPr/>
                    <a:lstStyle/>
                    <a:p>
                      <a:r>
                        <a:rPr lang="en-US" sz="1800" dirty="0"/>
                        <a:t>Component</a:t>
                      </a:r>
                    </a:p>
                  </a:txBody>
                  <a:tcPr/>
                </a:tc>
                <a:tc>
                  <a:txBody>
                    <a:bodyPr/>
                    <a:lstStyle/>
                    <a:p>
                      <a:r>
                        <a:rPr lang="en-US" sz="1800" dirty="0"/>
                        <a:t>Requirement</a:t>
                      </a:r>
                    </a:p>
                  </a:txBody>
                  <a:tcPr/>
                </a:tc>
                <a:tc>
                  <a:txBody>
                    <a:bodyPr/>
                    <a:lstStyle/>
                    <a:p>
                      <a:r>
                        <a:rPr lang="en-US" sz="1800" dirty="0"/>
                        <a:t>Expectation</a:t>
                      </a:r>
                    </a:p>
                  </a:txBody>
                  <a:tcPr/>
                </a:tc>
                <a:extLst>
                  <a:ext uri="{0D108BD9-81ED-4DB2-BD59-A6C34878D82A}">
                    <a16:rowId xmlns:a16="http://schemas.microsoft.com/office/drawing/2014/main" val="169846650"/>
                  </a:ext>
                </a:extLst>
              </a:tr>
              <a:tr h="1801043">
                <a:tc>
                  <a:txBody>
                    <a:bodyPr/>
                    <a:lstStyle/>
                    <a:p>
                      <a:r>
                        <a:rPr lang="en-US" sz="1800" dirty="0"/>
                        <a:t>Evaluation Mechanism</a:t>
                      </a:r>
                    </a:p>
                  </a:txBody>
                  <a:tcPr/>
                </a:tc>
                <a:tc>
                  <a:txBody>
                    <a:bodyPr/>
                    <a:lstStyle/>
                    <a:p>
                      <a:r>
                        <a:rPr lang="en-US" sz="1800" dirty="0"/>
                        <a:t>All activities, including live activities, must include a comprehensive evaluation component that assesses individual learner competence, knowledge and/or skill. </a:t>
                      </a:r>
                    </a:p>
                  </a:txBody>
                  <a:tcPr/>
                </a:tc>
                <a:tc>
                  <a:txBody>
                    <a:bodyPr/>
                    <a:lstStyle/>
                    <a:p>
                      <a:r>
                        <a:rPr lang="en-US" sz="1800" dirty="0"/>
                        <a:t>The evaluation measures the competence or performance of the individual learner and not of the activity. Evaluation methods employed should identify individual learning (not anonymous).</a:t>
                      </a:r>
                    </a:p>
                  </a:txBody>
                  <a:tcPr/>
                </a:tc>
                <a:extLst>
                  <a:ext uri="{0D108BD9-81ED-4DB2-BD59-A6C34878D82A}">
                    <a16:rowId xmlns:a16="http://schemas.microsoft.com/office/drawing/2014/main" val="1064603613"/>
                  </a:ext>
                </a:extLst>
              </a:tr>
              <a:tr h="1801043">
                <a:tc>
                  <a:txBody>
                    <a:bodyPr/>
                    <a:lstStyle/>
                    <a:p>
                      <a:r>
                        <a:rPr lang="en-US" sz="1800" dirty="0"/>
                        <a:t>Participation Threshold</a:t>
                      </a:r>
                    </a:p>
                  </a:txBody>
                  <a:tcPr/>
                </a:tc>
                <a:tc>
                  <a:txBody>
                    <a:bodyPr/>
                    <a:lstStyle/>
                    <a:p>
                      <a:r>
                        <a:rPr lang="en-US" sz="1800" dirty="0"/>
                        <a:t>The provider determines and communicates the participation threshold, also known as a passing standard, for the learner to earn MOC credit. </a:t>
                      </a:r>
                    </a:p>
                  </a:txBody>
                  <a:tcPr/>
                </a:tc>
                <a:tc>
                  <a:txBody>
                    <a:bodyPr/>
                    <a:lstStyle/>
                    <a:p>
                      <a:r>
                        <a:rPr lang="en-US" sz="1800" dirty="0"/>
                        <a:t>The participation threshold must be clearly communicated to the learner prior to engagement in the activity. The learner must meet the participation threshold set by the provider before credit is reported.</a:t>
                      </a:r>
                    </a:p>
                  </a:txBody>
                  <a:tcPr/>
                </a:tc>
                <a:extLst>
                  <a:ext uri="{0D108BD9-81ED-4DB2-BD59-A6C34878D82A}">
                    <a16:rowId xmlns:a16="http://schemas.microsoft.com/office/drawing/2014/main" val="1986788223"/>
                  </a:ext>
                </a:extLst>
              </a:tr>
              <a:tr h="1516667">
                <a:tc>
                  <a:txBody>
                    <a:bodyPr/>
                    <a:lstStyle/>
                    <a:p>
                      <a:r>
                        <a:rPr lang="en-US" sz="1800" dirty="0"/>
                        <a:t>Feedback</a:t>
                      </a:r>
                    </a:p>
                  </a:txBody>
                  <a:tcPr/>
                </a:tc>
                <a:tc>
                  <a:txBody>
                    <a:bodyPr/>
                    <a:lstStyle/>
                    <a:p>
                      <a:r>
                        <a:rPr lang="en-US" sz="1800" dirty="0"/>
                        <a:t>All activities must include feedback to participants, identifying learner results with rationales for correct answers or attainment of applicable skill(s), and/or relevant citations where appropriate. </a:t>
                      </a:r>
                    </a:p>
                  </a:txBody>
                  <a:tcPr/>
                </a:tc>
                <a:tc>
                  <a:txBody>
                    <a:bodyPr/>
                    <a:lstStyle/>
                    <a:p>
                      <a:r>
                        <a:rPr lang="en-US" sz="1800" dirty="0"/>
                        <a:t>Evaluation of the learner and feedback to the learner must be completed before completion credit may be awarded. </a:t>
                      </a:r>
                    </a:p>
                  </a:txBody>
                  <a:tcPr/>
                </a:tc>
                <a:extLst>
                  <a:ext uri="{0D108BD9-81ED-4DB2-BD59-A6C34878D82A}">
                    <a16:rowId xmlns:a16="http://schemas.microsoft.com/office/drawing/2014/main" val="3341965433"/>
                  </a:ext>
                </a:extLst>
              </a:tr>
            </a:tbl>
          </a:graphicData>
        </a:graphic>
      </p:graphicFrame>
      <p:sp>
        <p:nvSpPr>
          <p:cNvPr id="10" name="TextBox 9">
            <a:extLst>
              <a:ext uri="{FF2B5EF4-FFF2-40B4-BE49-F238E27FC236}">
                <a16:creationId xmlns:a16="http://schemas.microsoft.com/office/drawing/2014/main" id="{6421EECA-56DA-2EB5-2F67-AD3BA5328F41}"/>
              </a:ext>
            </a:extLst>
          </p:cNvPr>
          <p:cNvSpPr txBox="1"/>
          <p:nvPr/>
        </p:nvSpPr>
        <p:spPr>
          <a:xfrm>
            <a:off x="647702" y="6576991"/>
            <a:ext cx="10634703" cy="307777"/>
          </a:xfrm>
          <a:prstGeom prst="rect">
            <a:avLst/>
          </a:prstGeom>
          <a:noFill/>
        </p:spPr>
        <p:txBody>
          <a:bodyPr wrap="square">
            <a:spAutoFit/>
          </a:bodyPr>
          <a:lstStyle/>
          <a:p>
            <a:r>
              <a:rPr lang="en-US" sz="1400" dirty="0"/>
              <a:t>Source: 2020 Accreditation Council for Continuing Medical Education (ACCME®) CME for MOC – Evaluation Guide 839_20201215</a:t>
            </a:r>
          </a:p>
        </p:txBody>
      </p:sp>
    </p:spTree>
    <p:extLst>
      <p:ext uri="{BB962C8B-B14F-4D97-AF65-F5344CB8AC3E}">
        <p14:creationId xmlns:p14="http://schemas.microsoft.com/office/powerpoint/2010/main" val="54328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F5-54BF-ED80-96D0-99C6D9C2A642}"/>
              </a:ext>
            </a:extLst>
          </p:cNvPr>
          <p:cNvSpPr>
            <a:spLocks noGrp="1"/>
          </p:cNvSpPr>
          <p:nvPr>
            <p:ph type="title"/>
          </p:nvPr>
        </p:nvSpPr>
        <p:spPr/>
        <p:txBody>
          <a:bodyPr/>
          <a:lstStyle/>
          <a:p>
            <a:r>
              <a:rPr lang="en-US" dirty="0"/>
              <a:t>ACCME Evaluation Tips</a:t>
            </a:r>
          </a:p>
        </p:txBody>
      </p:sp>
      <p:sp>
        <p:nvSpPr>
          <p:cNvPr id="3" name="Content Placeholder 2">
            <a:extLst>
              <a:ext uri="{FF2B5EF4-FFF2-40B4-BE49-F238E27FC236}">
                <a16:creationId xmlns:a16="http://schemas.microsoft.com/office/drawing/2014/main" id="{405DECC6-CA8B-B14B-595F-F1A1A3DEBC22}"/>
              </a:ext>
            </a:extLst>
          </p:cNvPr>
          <p:cNvSpPr>
            <a:spLocks noGrp="1"/>
          </p:cNvSpPr>
          <p:nvPr>
            <p:ph idx="1"/>
          </p:nvPr>
        </p:nvSpPr>
        <p:spPr>
          <a:xfrm>
            <a:off x="647700" y="1480391"/>
            <a:ext cx="10902950" cy="4095589"/>
          </a:xfrm>
        </p:spPr>
        <p:txBody>
          <a:bodyPr/>
          <a:lstStyle/>
          <a:p>
            <a:pPr>
              <a:spcAft>
                <a:spcPts val="1000"/>
              </a:spcAft>
            </a:pPr>
            <a:r>
              <a:rPr lang="en-US" b="1" dirty="0"/>
              <a:t>The ACCME provides the following guidance:</a:t>
            </a:r>
          </a:p>
          <a:p>
            <a:pPr marL="342900" indent="-342900">
              <a:spcAft>
                <a:spcPts val="1000"/>
              </a:spcAft>
              <a:buFont typeface="Arial" panose="020B0604020202020204" pitchFamily="34" charset="0"/>
              <a:buChar char="•"/>
            </a:pPr>
            <a:r>
              <a:rPr lang="en-US" sz="1800" dirty="0"/>
              <a:t>The accredited provider may choose to evaluate the activity at the </a:t>
            </a:r>
            <a:r>
              <a:rPr lang="en-US" sz="1800" b="1" u="sng" dirty="0"/>
              <a:t>session level or at the activity level</a:t>
            </a:r>
            <a:r>
              <a:rPr lang="en-US" sz="1800" dirty="0"/>
              <a:t>. </a:t>
            </a:r>
          </a:p>
          <a:p>
            <a:pPr marL="342900" indent="-342900">
              <a:spcAft>
                <a:spcPts val="1000"/>
              </a:spcAft>
              <a:buFont typeface="Arial" panose="020B0604020202020204" pitchFamily="34" charset="0"/>
              <a:buChar char="•"/>
            </a:pPr>
            <a:r>
              <a:rPr lang="en-US" sz="1800" dirty="0"/>
              <a:t>The provider does </a:t>
            </a:r>
            <a:r>
              <a:rPr lang="en-US" sz="1800" b="1" u="sng" dirty="0"/>
              <a:t>not need to be limited to a single method</a:t>
            </a:r>
            <a:r>
              <a:rPr lang="en-US" sz="1800" dirty="0"/>
              <a:t> of evaluation per activity. Combinations of approaches to evaluation may produce rich information about learner change. </a:t>
            </a:r>
          </a:p>
          <a:p>
            <a:pPr marL="342900" indent="-342900">
              <a:spcAft>
                <a:spcPts val="1000"/>
              </a:spcAft>
              <a:buFont typeface="Arial" panose="020B0604020202020204" pitchFamily="34" charset="0"/>
              <a:buChar char="•"/>
            </a:pPr>
            <a:r>
              <a:rPr lang="en-US" sz="1800" dirty="0"/>
              <a:t>The accredited provider determines the </a:t>
            </a:r>
            <a:r>
              <a:rPr lang="en-US" sz="1800" b="1" u="sng" dirty="0"/>
              <a:t>passing standard/participation threshold</a:t>
            </a:r>
            <a:r>
              <a:rPr lang="en-US" sz="1800" b="1" dirty="0"/>
              <a:t> </a:t>
            </a:r>
            <a:r>
              <a:rPr lang="en-US" sz="1800" dirty="0"/>
              <a:t>of the evaluation and should give clear instructions to their learners on what they need to do in order to earn MOC credit. </a:t>
            </a:r>
          </a:p>
          <a:p>
            <a:pPr marL="342900" indent="-342900">
              <a:spcAft>
                <a:spcPts val="1000"/>
              </a:spcAft>
              <a:buFont typeface="Arial" panose="020B0604020202020204" pitchFamily="34" charset="0"/>
              <a:buChar char="•"/>
            </a:pPr>
            <a:r>
              <a:rPr lang="en-US" sz="1800" dirty="0"/>
              <a:t>The accredited provider must be able to </a:t>
            </a:r>
            <a:r>
              <a:rPr lang="en-US" sz="1800" b="1" u="sng" dirty="0"/>
              <a:t>demonstrate that the learner participated in/completed the evaluation</a:t>
            </a:r>
            <a:r>
              <a:rPr lang="en-US" sz="1800" b="1" dirty="0"/>
              <a:t> </a:t>
            </a:r>
            <a:r>
              <a:rPr lang="en-US" sz="1800" dirty="0"/>
              <a:t>for the educational activity for the learner to earn MOC credit.  </a:t>
            </a:r>
          </a:p>
          <a:p>
            <a:pPr marL="342900" indent="-342900">
              <a:spcAft>
                <a:spcPts val="1000"/>
              </a:spcAft>
              <a:buFont typeface="Arial" panose="020B0604020202020204" pitchFamily="34" charset="0"/>
              <a:buChar char="•"/>
            </a:pPr>
            <a:r>
              <a:rPr lang="en-US" sz="1800" b="1" u="sng" dirty="0"/>
              <a:t>If the activity is selected for review</a:t>
            </a:r>
            <a:r>
              <a:rPr lang="en-US" sz="1800" dirty="0"/>
              <a:t>, the accredited provider will be asked to submit the </a:t>
            </a:r>
            <a:r>
              <a:rPr lang="en-US" sz="1800" b="1" u="sng" dirty="0"/>
              <a:t>evaluation mechanism</a:t>
            </a:r>
            <a:r>
              <a:rPr lang="en-US" sz="1800" dirty="0"/>
              <a:t>, a description of </a:t>
            </a:r>
            <a:r>
              <a:rPr lang="en-US" sz="1800" b="1" u="sng" dirty="0"/>
              <a:t>how the evaluation was implemented</a:t>
            </a:r>
            <a:r>
              <a:rPr lang="en-US" sz="1800" dirty="0"/>
              <a:t>, </a:t>
            </a:r>
            <a:r>
              <a:rPr lang="en-US" sz="1800" b="1" u="sng" dirty="0"/>
              <a:t>how feedback was provided</a:t>
            </a:r>
            <a:r>
              <a:rPr lang="en-US" sz="1800" dirty="0"/>
              <a:t> to learners (if applicable), and a </a:t>
            </a:r>
            <a:r>
              <a:rPr lang="en-US" sz="1800" b="1" u="sng" dirty="0"/>
              <a:t>list of the physician learners</a:t>
            </a:r>
            <a:r>
              <a:rPr lang="en-US" sz="1800" b="1" dirty="0"/>
              <a:t> </a:t>
            </a:r>
            <a:r>
              <a:rPr lang="en-US" sz="1800" dirty="0"/>
              <a:t>who met the requirements to earn MOC credit. This does not need to include the answers submitted by learners. </a:t>
            </a:r>
          </a:p>
        </p:txBody>
      </p:sp>
      <p:sp>
        <p:nvSpPr>
          <p:cNvPr id="6" name="TextBox 5">
            <a:extLst>
              <a:ext uri="{FF2B5EF4-FFF2-40B4-BE49-F238E27FC236}">
                <a16:creationId xmlns:a16="http://schemas.microsoft.com/office/drawing/2014/main" id="{74451A82-6CFE-3C56-375E-8F25AA54DC11}"/>
              </a:ext>
            </a:extLst>
          </p:cNvPr>
          <p:cNvSpPr txBox="1"/>
          <p:nvPr/>
        </p:nvSpPr>
        <p:spPr>
          <a:xfrm>
            <a:off x="1152604" y="5777851"/>
            <a:ext cx="10634703" cy="307777"/>
          </a:xfrm>
          <a:prstGeom prst="rect">
            <a:avLst/>
          </a:prstGeom>
          <a:noFill/>
        </p:spPr>
        <p:txBody>
          <a:bodyPr wrap="square">
            <a:spAutoFit/>
          </a:bodyPr>
          <a:lstStyle/>
          <a:p>
            <a:r>
              <a:rPr lang="en-US" sz="1400" dirty="0"/>
              <a:t>Source: 2020 Accreditation Council for Continuing Medical Education (ACCME®) CME for MOC – Evaluation Guide 839_20201215</a:t>
            </a:r>
          </a:p>
        </p:txBody>
      </p:sp>
    </p:spTree>
    <p:extLst>
      <p:ext uri="{BB962C8B-B14F-4D97-AF65-F5344CB8AC3E}">
        <p14:creationId xmlns:p14="http://schemas.microsoft.com/office/powerpoint/2010/main" val="166890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917E-0D31-4358-A7E9-18DB81B0B2A6}"/>
              </a:ext>
            </a:extLst>
          </p:cNvPr>
          <p:cNvSpPr>
            <a:spLocks noGrp="1"/>
          </p:cNvSpPr>
          <p:nvPr>
            <p:ph type="title"/>
          </p:nvPr>
        </p:nvSpPr>
        <p:spPr>
          <a:xfrm>
            <a:off x="641350" y="523875"/>
            <a:ext cx="11330374" cy="505786"/>
          </a:xfrm>
        </p:spPr>
        <p:txBody>
          <a:bodyPr/>
          <a:lstStyle/>
          <a:p>
            <a:r>
              <a:rPr lang="en-US" dirty="0"/>
              <a:t>Evaluation &amp; Feedback Requirement: Applicable to Series</a:t>
            </a:r>
          </a:p>
        </p:txBody>
      </p:sp>
      <p:graphicFrame>
        <p:nvGraphicFramePr>
          <p:cNvPr id="5" name="Content Placeholder 4">
            <a:extLst>
              <a:ext uri="{FF2B5EF4-FFF2-40B4-BE49-F238E27FC236}">
                <a16:creationId xmlns:a16="http://schemas.microsoft.com/office/drawing/2014/main" id="{3D437C57-DA9E-C512-41BE-677B022582C0}"/>
              </a:ext>
            </a:extLst>
          </p:cNvPr>
          <p:cNvGraphicFramePr>
            <a:graphicFrameLocks noGrp="1"/>
          </p:cNvGraphicFramePr>
          <p:nvPr>
            <p:ph idx="1"/>
            <p:extLst>
              <p:ext uri="{D42A27DB-BD31-4B8C-83A1-F6EECF244321}">
                <p14:modId xmlns:p14="http://schemas.microsoft.com/office/powerpoint/2010/main" val="3300024639"/>
              </p:ext>
            </p:extLst>
          </p:nvPr>
        </p:nvGraphicFramePr>
        <p:xfrm>
          <a:off x="641350" y="1198709"/>
          <a:ext cx="11172585" cy="5458766"/>
        </p:xfrm>
        <a:graphic>
          <a:graphicData uri="http://schemas.openxmlformats.org/drawingml/2006/table">
            <a:tbl>
              <a:tblPr firstRow="1" firstCol="1" bandRow="1">
                <a:tableStyleId>{5C22544A-7EE6-4342-B048-85BDC9FD1C3A}</a:tableStyleId>
              </a:tblPr>
              <a:tblGrid>
                <a:gridCol w="998925">
                  <a:extLst>
                    <a:ext uri="{9D8B030D-6E8A-4147-A177-3AD203B41FA5}">
                      <a16:colId xmlns:a16="http://schemas.microsoft.com/office/drawing/2014/main" val="3972698993"/>
                    </a:ext>
                  </a:extLst>
                </a:gridCol>
                <a:gridCol w="2166898">
                  <a:extLst>
                    <a:ext uri="{9D8B030D-6E8A-4147-A177-3AD203B41FA5}">
                      <a16:colId xmlns:a16="http://schemas.microsoft.com/office/drawing/2014/main" val="1372772224"/>
                    </a:ext>
                  </a:extLst>
                </a:gridCol>
                <a:gridCol w="2051637">
                  <a:extLst>
                    <a:ext uri="{9D8B030D-6E8A-4147-A177-3AD203B41FA5}">
                      <a16:colId xmlns:a16="http://schemas.microsoft.com/office/drawing/2014/main" val="1746859739"/>
                    </a:ext>
                  </a:extLst>
                </a:gridCol>
                <a:gridCol w="2143845">
                  <a:extLst>
                    <a:ext uri="{9D8B030D-6E8A-4147-A177-3AD203B41FA5}">
                      <a16:colId xmlns:a16="http://schemas.microsoft.com/office/drawing/2014/main" val="2126053706"/>
                    </a:ext>
                  </a:extLst>
                </a:gridCol>
                <a:gridCol w="3811280">
                  <a:extLst>
                    <a:ext uri="{9D8B030D-6E8A-4147-A177-3AD203B41FA5}">
                      <a16:colId xmlns:a16="http://schemas.microsoft.com/office/drawing/2014/main" val="3705421726"/>
                    </a:ext>
                  </a:extLst>
                </a:gridCol>
              </a:tblGrid>
              <a:tr h="230265">
                <a:tc>
                  <a:txBody>
                    <a:bodyPr/>
                    <a:lstStyle/>
                    <a:p>
                      <a:pPr marL="0" marR="0">
                        <a:spcBef>
                          <a:spcPts val="0"/>
                        </a:spcBef>
                        <a:spcAft>
                          <a:spcPts val="0"/>
                        </a:spcAft>
                      </a:pPr>
                      <a:r>
                        <a:rPr lang="en-US" sz="1400">
                          <a:effectLst/>
                        </a:rPr>
                        <a:t>Mechanism</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Evaluation Method</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Participation Threshold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Feedback Method</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Implementation - Ideas/Options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4721108"/>
                  </a:ext>
                </a:extLst>
              </a:tr>
              <a:tr h="1313999">
                <a:tc>
                  <a:txBody>
                    <a:bodyPr/>
                    <a:lstStyle/>
                    <a:p>
                      <a:pPr marL="0" marR="0">
                        <a:spcBef>
                          <a:spcPts val="0"/>
                        </a:spcBef>
                        <a:spcAft>
                          <a:spcPts val="0"/>
                        </a:spcAft>
                      </a:pPr>
                      <a:r>
                        <a:rPr lang="en-US" sz="1400" dirty="0">
                          <a:effectLst/>
                        </a:rPr>
                        <a:t>Written responses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Learners write down what they have learned and indicate commitment to change or maintain an element of practice.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 writes a reflective statement and makes a commitment to change or maintain an element of practice.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Leader/facilitator summarizes what was discussed and best next steps for learners.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400" dirty="0">
                          <a:effectLst/>
                        </a:rPr>
                        <a:t>Eval after ever session (current)</a:t>
                      </a:r>
                    </a:p>
                    <a:p>
                      <a:pPr marL="285750" marR="0" indent="-285750">
                        <a:spcBef>
                          <a:spcPts val="0"/>
                        </a:spcBef>
                        <a:spcAft>
                          <a:spcPts val="0"/>
                        </a:spcAft>
                        <a:buFont typeface="Arial" panose="020B0604020202020204" pitchFamily="34" charset="0"/>
                        <a:buChar char="•"/>
                      </a:pPr>
                      <a:r>
                        <a:rPr lang="en-US" sz="1400" dirty="0">
                          <a:effectLst/>
                        </a:rPr>
                        <a:t>Meeting chat</a:t>
                      </a:r>
                    </a:p>
                    <a:p>
                      <a:pPr marL="285750" marR="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Learner journals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1363366"/>
                  </a:ext>
                </a:extLst>
              </a:tr>
              <a:tr h="1151324">
                <a:tc>
                  <a:txBody>
                    <a:bodyPr/>
                    <a:lstStyle/>
                    <a:p>
                      <a:pPr marL="0" marR="0">
                        <a:spcBef>
                          <a:spcPts val="0"/>
                        </a:spcBef>
                        <a:spcAft>
                          <a:spcPts val="0"/>
                        </a:spcAft>
                      </a:pPr>
                      <a:r>
                        <a:rPr lang="en-US" sz="1400">
                          <a:effectLst/>
                        </a:rPr>
                        <a:t>Case discussion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Learners asked to share with each other and group how they would approach the case at various stages.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 actively participates in the conversation as judged by a group leader or observer.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The outcome of the case is shared.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1400" dirty="0">
                          <a:effectLst/>
                        </a:rPr>
                        <a:t>Course director attestation that outcome was shared</a:t>
                      </a:r>
                    </a:p>
                    <a:p>
                      <a:pPr marL="285750" marR="0" indent="-285750">
                        <a:spcBef>
                          <a:spcPts val="0"/>
                        </a:spcBef>
                        <a:spcAft>
                          <a:spcPts val="0"/>
                        </a:spcAft>
                        <a:buFont typeface="Arial" panose="020B0604020202020204" pitchFamily="34" charset="0"/>
                        <a:buChar char="•"/>
                      </a:pPr>
                      <a:r>
                        <a:rPr lang="en-US" sz="1400" dirty="0">
                          <a:effectLst/>
                        </a:rPr>
                        <a:t>Course facilitator sends summary of the discussion after the activity to learners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6106620"/>
                  </a:ext>
                </a:extLst>
              </a:tr>
              <a:tr h="1381589">
                <a:tc>
                  <a:txBody>
                    <a:bodyPr/>
                    <a:lstStyle/>
                    <a:p>
                      <a:pPr marL="0" marR="0">
                        <a:spcBef>
                          <a:spcPts val="0"/>
                        </a:spcBef>
                        <a:spcAft>
                          <a:spcPts val="0"/>
                        </a:spcAft>
                      </a:pPr>
                      <a:r>
                        <a:rPr lang="en-US" sz="1400" dirty="0">
                          <a:effectLst/>
                        </a:rPr>
                        <a:t>Audience response system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Learners select answers to provocative questions or  using the ARS. </a:t>
                      </a:r>
                      <a:r>
                        <a:rPr lang="en-US" sz="1400" u="sng" dirty="0">
                          <a:effectLst/>
                        </a:rPr>
                        <a:t>Must be traceable to the individual.</a:t>
                      </a:r>
                      <a:endParaRPr lang="en-US" sz="2400"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Learners engage adequately with an acceptable number of attempts. Threshold set by provider.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Answer to each question is shared in dialogue or writing, including rationale for correct answers with relevant citations.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You must be able to track individual responses. Our office need copies of the questions with the correct answers, rationales and citations.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rPr>
                        <a:t>Compliant options: </a:t>
                      </a:r>
                    </a:p>
                    <a:p>
                      <a:pPr marL="285750" marR="0" indent="-285750">
                        <a:spcBef>
                          <a:spcPts val="0"/>
                        </a:spcBef>
                        <a:spcAft>
                          <a:spcPts val="0"/>
                        </a:spcAft>
                        <a:buFont typeface="Arial" panose="020B0604020202020204" pitchFamily="34" charset="0"/>
                        <a:buChar char="•"/>
                      </a:pPr>
                      <a:r>
                        <a:rPr lang="en-US" sz="1400" dirty="0">
                          <a:effectLst/>
                        </a:rPr>
                        <a:t>Online quiz tool Kahoot </a:t>
                      </a:r>
                    </a:p>
                    <a:p>
                      <a:pPr marL="285750" marR="0" indent="-285750">
                        <a:spcBef>
                          <a:spcPts val="0"/>
                        </a:spcBef>
                        <a:spcAft>
                          <a:spcPts val="0"/>
                        </a:spcAft>
                        <a:buFont typeface="Arial" panose="020B0604020202020204" pitchFamily="34" charset="0"/>
                        <a:buChar char="•"/>
                      </a:pPr>
                      <a:r>
                        <a:rPr lang="en-US" sz="1400" dirty="0">
                          <a:effectLst/>
                        </a:rPr>
                        <a:t>Meeting chat </a:t>
                      </a:r>
                    </a:p>
                  </a:txBody>
                  <a:tcPr marL="68580" marR="68580" marT="0" marB="0"/>
                </a:tc>
                <a:extLst>
                  <a:ext uri="{0D108BD9-81ED-4DB2-BD59-A6C34878D82A}">
                    <a16:rowId xmlns:a16="http://schemas.microsoft.com/office/drawing/2014/main" val="3748744084"/>
                  </a:ext>
                </a:extLst>
              </a:tr>
              <a:tr h="1381589">
                <a:tc>
                  <a:txBody>
                    <a:bodyPr/>
                    <a:lstStyle/>
                    <a:p>
                      <a:pPr marL="0" marR="0">
                        <a:spcBef>
                          <a:spcPts val="0"/>
                        </a:spcBef>
                        <a:spcAft>
                          <a:spcPts val="0"/>
                        </a:spcAft>
                      </a:pPr>
                      <a:r>
                        <a:rPr lang="en-US" sz="1400">
                          <a:effectLst/>
                        </a:rPr>
                        <a:t>Quiz</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Learners complete answers to a quiz during or after an activity. </a:t>
                      </a:r>
                      <a:r>
                        <a:rPr lang="en-US" sz="1400" u="sng" dirty="0">
                          <a:effectLst/>
                        </a:rPr>
                        <a:t>Must be traceable to the individual.</a:t>
                      </a:r>
                      <a:endParaRPr lang="en-US" sz="2400"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Percent of correct answers set by provider.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Best answer to each question is discussed or shared, including rationale for correct answers with relevant citations.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You must be able to track individual responses. Our office need copies of the questions with the correct answers, rationales and citations.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rPr>
                        <a:t>Compliant options: </a:t>
                      </a:r>
                    </a:p>
                    <a:p>
                      <a:pPr marL="285750" marR="0" indent="-285750">
                        <a:spcBef>
                          <a:spcPts val="0"/>
                        </a:spcBef>
                        <a:spcAft>
                          <a:spcPts val="0"/>
                        </a:spcAft>
                        <a:buFont typeface="Arial" panose="020B0604020202020204" pitchFamily="34" charset="0"/>
                        <a:buChar char="•"/>
                      </a:pPr>
                      <a:r>
                        <a:rPr lang="en-US" sz="1400" dirty="0">
                          <a:effectLst/>
                        </a:rPr>
                        <a:t>Online quiz tool Kahoot </a:t>
                      </a:r>
                    </a:p>
                    <a:p>
                      <a:pPr marL="285750" marR="0" indent="-285750">
                        <a:spcBef>
                          <a:spcPts val="0"/>
                        </a:spcBef>
                        <a:spcAft>
                          <a:spcPts val="0"/>
                        </a:spcAft>
                        <a:buFont typeface="Arial" panose="020B0604020202020204" pitchFamily="34" charset="0"/>
                        <a:buChar char="•"/>
                      </a:pPr>
                      <a:r>
                        <a:rPr lang="en-US" sz="1400" dirty="0">
                          <a:effectLst/>
                        </a:rPr>
                        <a:t>Meeting chat </a:t>
                      </a:r>
                    </a:p>
                  </a:txBody>
                  <a:tcPr marL="68580" marR="68580" marT="0" marB="0"/>
                </a:tc>
                <a:extLst>
                  <a:ext uri="{0D108BD9-81ED-4DB2-BD59-A6C34878D82A}">
                    <a16:rowId xmlns:a16="http://schemas.microsoft.com/office/drawing/2014/main" val="660875158"/>
                  </a:ext>
                </a:extLst>
              </a:tr>
            </a:tbl>
          </a:graphicData>
        </a:graphic>
      </p:graphicFrame>
    </p:spTree>
    <p:extLst>
      <p:ext uri="{BB962C8B-B14F-4D97-AF65-F5344CB8AC3E}">
        <p14:creationId xmlns:p14="http://schemas.microsoft.com/office/powerpoint/2010/main" val="236713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131-8A6D-52E9-6395-AACEA17DB453}"/>
              </a:ext>
            </a:extLst>
          </p:cNvPr>
          <p:cNvSpPr>
            <a:spLocks noGrp="1"/>
          </p:cNvSpPr>
          <p:nvPr>
            <p:ph type="title"/>
          </p:nvPr>
        </p:nvSpPr>
        <p:spPr/>
        <p:txBody>
          <a:bodyPr/>
          <a:lstStyle/>
          <a:p>
            <a:r>
              <a:rPr lang="en-US" dirty="0"/>
              <a:t>MOC 4: Quality Improvement Credits</a:t>
            </a:r>
          </a:p>
        </p:txBody>
      </p:sp>
      <p:sp>
        <p:nvSpPr>
          <p:cNvPr id="3" name="Content Placeholder 2">
            <a:extLst>
              <a:ext uri="{FF2B5EF4-FFF2-40B4-BE49-F238E27FC236}">
                <a16:creationId xmlns:a16="http://schemas.microsoft.com/office/drawing/2014/main" id="{7A196749-40B9-CA3F-6FA2-A5AA626EF1AD}"/>
              </a:ext>
            </a:extLst>
          </p:cNvPr>
          <p:cNvSpPr>
            <a:spLocks noGrp="1"/>
          </p:cNvSpPr>
          <p:nvPr>
            <p:ph idx="1"/>
          </p:nvPr>
        </p:nvSpPr>
        <p:spPr>
          <a:xfrm>
            <a:off x="641350" y="1458619"/>
            <a:ext cx="9961336" cy="1709928"/>
          </a:xfrm>
        </p:spPr>
        <p:txBody>
          <a:bodyPr/>
          <a:lstStyle/>
          <a:p>
            <a:r>
              <a:rPr lang="en-US" sz="2400" b="1" dirty="0"/>
              <a:t>Give your providers credit for work they are already doing.</a:t>
            </a:r>
          </a:p>
          <a:p>
            <a:endParaRPr lang="en-US" sz="2400" b="1" dirty="0"/>
          </a:p>
          <a:p>
            <a:r>
              <a:rPr lang="en-US" sz="2400" dirty="0"/>
              <a:t>Mass General Brigham Continuing Professional Development is the system-wide sponsor for the American Board of Medical Specialties (ABMS) Portfolio Program. We help Mass General Brigham-affiliated physicians and physician assistants fulfill ABMS Maintenance of Certification (ABMS MOC®) Improvement in Medical Practice (Part IV) requirements. Our goal is for providers to receive credit for work they are already doing and that is meaningful to them.</a:t>
            </a:r>
          </a:p>
          <a:p>
            <a:endParaRPr lang="en-US" sz="2400" dirty="0"/>
          </a:p>
          <a:p>
            <a:r>
              <a:rPr lang="en-US" sz="2400" dirty="0"/>
              <a:t>Projects receive both MOC and CE credits.</a:t>
            </a:r>
            <a:endParaRPr lang="en-US" dirty="0"/>
          </a:p>
        </p:txBody>
      </p:sp>
    </p:spTree>
    <p:extLst>
      <p:ext uri="{BB962C8B-B14F-4D97-AF65-F5344CB8AC3E}">
        <p14:creationId xmlns:p14="http://schemas.microsoft.com/office/powerpoint/2010/main" val="141082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C2D-4032-EE77-3F99-99D2F4C47DE2}"/>
              </a:ext>
            </a:extLst>
          </p:cNvPr>
          <p:cNvSpPr>
            <a:spLocks noGrp="1"/>
          </p:cNvSpPr>
          <p:nvPr>
            <p:ph type="title"/>
          </p:nvPr>
        </p:nvSpPr>
        <p:spPr/>
        <p:txBody>
          <a:bodyPr/>
          <a:lstStyle/>
          <a:p>
            <a:r>
              <a:rPr lang="en-US" dirty="0"/>
              <a:t>Who Can Receive Credit</a:t>
            </a:r>
          </a:p>
        </p:txBody>
      </p:sp>
      <p:graphicFrame>
        <p:nvGraphicFramePr>
          <p:cNvPr id="6" name="Table 5">
            <a:extLst>
              <a:ext uri="{FF2B5EF4-FFF2-40B4-BE49-F238E27FC236}">
                <a16:creationId xmlns:a16="http://schemas.microsoft.com/office/drawing/2014/main" id="{56EAB5F9-6D61-86FF-F20F-84459D3CCD57}"/>
              </a:ext>
            </a:extLst>
          </p:cNvPr>
          <p:cNvGraphicFramePr>
            <a:graphicFrameLocks noGrp="1"/>
          </p:cNvGraphicFramePr>
          <p:nvPr/>
        </p:nvGraphicFramePr>
        <p:xfrm>
          <a:off x="559777" y="1469974"/>
          <a:ext cx="8736854" cy="3734057"/>
        </p:xfrm>
        <a:graphic>
          <a:graphicData uri="http://schemas.openxmlformats.org/drawingml/2006/table">
            <a:tbl>
              <a:tblPr firstRow="1" firstCol="1" bandRow="1">
                <a:tableStyleId>{5C22544A-7EE6-4342-B048-85BDC9FD1C3A}</a:tableStyleId>
              </a:tblPr>
              <a:tblGrid>
                <a:gridCol w="2290419">
                  <a:extLst>
                    <a:ext uri="{9D8B030D-6E8A-4147-A177-3AD203B41FA5}">
                      <a16:colId xmlns:a16="http://schemas.microsoft.com/office/drawing/2014/main" val="2930723475"/>
                    </a:ext>
                  </a:extLst>
                </a:gridCol>
                <a:gridCol w="4075332">
                  <a:extLst>
                    <a:ext uri="{9D8B030D-6E8A-4147-A177-3AD203B41FA5}">
                      <a16:colId xmlns:a16="http://schemas.microsoft.com/office/drawing/2014/main" val="922350841"/>
                    </a:ext>
                  </a:extLst>
                </a:gridCol>
                <a:gridCol w="2371103">
                  <a:extLst>
                    <a:ext uri="{9D8B030D-6E8A-4147-A177-3AD203B41FA5}">
                      <a16:colId xmlns:a16="http://schemas.microsoft.com/office/drawing/2014/main" val="1957968811"/>
                    </a:ext>
                  </a:extLst>
                </a:gridCol>
              </a:tblGrid>
              <a:tr h="632484">
                <a:tc>
                  <a:txBody>
                    <a:bodyPr/>
                    <a:lstStyle/>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CME/CE</a:t>
                      </a: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rPr>
                        <a:t>MOC</a:t>
                      </a:r>
                      <a:endParaRPr lang="en-US"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166866277"/>
                  </a:ext>
                </a:extLst>
              </a:tr>
              <a:tr h="998453">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Physicians</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Up to 30 CME credits</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Up to 30 ABIM points</a:t>
                      </a:r>
                      <a:br>
                        <a:rPr lang="en-US" sz="1600" dirty="0">
                          <a:effectLst/>
                          <a:latin typeface="Calibri" panose="020F0502020204030204" pitchFamily="34" charset="0"/>
                          <a:ea typeface="Calibri" panose="020F0502020204030204" pitchFamily="34" charset="0"/>
                        </a:rPr>
                      </a:br>
                      <a:r>
                        <a:rPr lang="en-US" sz="1600" dirty="0">
                          <a:effectLst/>
                          <a:latin typeface="Calibri" panose="020F0502020204030204" pitchFamily="34" charset="0"/>
                          <a:ea typeface="Calibri" panose="020F0502020204030204" pitchFamily="34" charset="0"/>
                        </a:rPr>
                        <a:t>25 ABP Improvement in Medical Practice Points</a:t>
                      </a:r>
                    </a:p>
                  </a:txBody>
                  <a:tcPr/>
                </a:tc>
                <a:extLst>
                  <a:ext uri="{0D108BD9-81ED-4DB2-BD59-A6C34878D82A}">
                    <a16:rowId xmlns:a16="http://schemas.microsoft.com/office/drawing/2014/main" val="617580707"/>
                  </a:ext>
                </a:extLst>
              </a:tr>
              <a:tr h="650240">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Nurses</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Up to 30 CE credits</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N/A</a:t>
                      </a:r>
                    </a:p>
                  </a:txBody>
                  <a:tcPr/>
                </a:tc>
                <a:extLst>
                  <a:ext uri="{0D108BD9-81ED-4DB2-BD59-A6C34878D82A}">
                    <a16:rowId xmlns:a16="http://schemas.microsoft.com/office/drawing/2014/main" val="1932687399"/>
                  </a:ext>
                </a:extLst>
              </a:tr>
              <a:tr h="701040">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Physician Assistants</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Up to 30 CE credits</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30 PI CME Credits</a:t>
                      </a:r>
                    </a:p>
                  </a:txBody>
                  <a:tcPr/>
                </a:tc>
                <a:extLst>
                  <a:ext uri="{0D108BD9-81ED-4DB2-BD59-A6C34878D82A}">
                    <a16:rowId xmlns:a16="http://schemas.microsoft.com/office/drawing/2014/main" val="4077715238"/>
                  </a:ext>
                </a:extLst>
              </a:tr>
              <a:tr h="751840">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Psychologists</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Up to 30 CE credits</a:t>
                      </a:r>
                    </a:p>
                  </a:txBody>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N/A</a:t>
                      </a:r>
                    </a:p>
                  </a:txBody>
                  <a:tcPr/>
                </a:tc>
                <a:extLst>
                  <a:ext uri="{0D108BD9-81ED-4DB2-BD59-A6C34878D82A}">
                    <a16:rowId xmlns:a16="http://schemas.microsoft.com/office/drawing/2014/main" val="78364731"/>
                  </a:ext>
                </a:extLst>
              </a:tr>
            </a:tbl>
          </a:graphicData>
        </a:graphic>
      </p:graphicFrame>
      <p:sp>
        <p:nvSpPr>
          <p:cNvPr id="7" name="TextBox 6">
            <a:extLst>
              <a:ext uri="{FF2B5EF4-FFF2-40B4-BE49-F238E27FC236}">
                <a16:creationId xmlns:a16="http://schemas.microsoft.com/office/drawing/2014/main" id="{6F2C350E-4FF1-9031-971E-C789240DEA8A}"/>
              </a:ext>
            </a:extLst>
          </p:cNvPr>
          <p:cNvSpPr txBox="1"/>
          <p:nvPr/>
        </p:nvSpPr>
        <p:spPr>
          <a:xfrm>
            <a:off x="559777" y="5624623"/>
            <a:ext cx="9188028" cy="369332"/>
          </a:xfrm>
          <a:prstGeom prst="rect">
            <a:avLst/>
          </a:prstGeom>
          <a:noFill/>
        </p:spPr>
        <p:txBody>
          <a:bodyPr wrap="none" rtlCol="0">
            <a:spAutoFit/>
          </a:bodyPr>
          <a:lstStyle/>
          <a:p>
            <a:r>
              <a:rPr lang="en-US" dirty="0"/>
              <a:t>NOTE: You can include QI MOC on series that already also have MOC 2/Lifelong Learning MOC.</a:t>
            </a:r>
          </a:p>
        </p:txBody>
      </p:sp>
    </p:spTree>
    <p:extLst>
      <p:ext uri="{BB962C8B-B14F-4D97-AF65-F5344CB8AC3E}">
        <p14:creationId xmlns:p14="http://schemas.microsoft.com/office/powerpoint/2010/main" val="2493146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B34A-51F2-CED3-F353-5495D9066DA9}"/>
              </a:ext>
            </a:extLst>
          </p:cNvPr>
          <p:cNvSpPr>
            <a:spLocks noGrp="1"/>
          </p:cNvSpPr>
          <p:nvPr>
            <p:ph type="title"/>
          </p:nvPr>
        </p:nvSpPr>
        <p:spPr>
          <a:xfrm>
            <a:off x="641350" y="523875"/>
            <a:ext cx="5173888" cy="956516"/>
          </a:xfrm>
        </p:spPr>
        <p:txBody>
          <a:bodyPr/>
          <a:lstStyle/>
          <a:p>
            <a:r>
              <a:rPr lang="en-US" dirty="0"/>
              <a:t>Requirements </a:t>
            </a:r>
            <a:br>
              <a:rPr lang="en-US" dirty="0"/>
            </a:br>
            <a:r>
              <a:rPr lang="en-US" dirty="0"/>
              <a:t>and Credit Translation for Continuing Certification</a:t>
            </a:r>
          </a:p>
        </p:txBody>
      </p:sp>
      <p:sp>
        <p:nvSpPr>
          <p:cNvPr id="3" name="Content Placeholder 2">
            <a:extLst>
              <a:ext uri="{FF2B5EF4-FFF2-40B4-BE49-F238E27FC236}">
                <a16:creationId xmlns:a16="http://schemas.microsoft.com/office/drawing/2014/main" id="{DA5AB6BD-85BD-E899-7FEE-93973453AA33}"/>
              </a:ext>
            </a:extLst>
          </p:cNvPr>
          <p:cNvSpPr>
            <a:spLocks noGrp="1"/>
          </p:cNvSpPr>
          <p:nvPr>
            <p:ph idx="1"/>
          </p:nvPr>
        </p:nvSpPr>
        <p:spPr>
          <a:xfrm>
            <a:off x="641350" y="2250830"/>
            <a:ext cx="5454650" cy="4264270"/>
          </a:xfrm>
        </p:spPr>
        <p:txBody>
          <a:bodyPr/>
          <a:lstStyle/>
          <a:p>
            <a:r>
              <a:rPr lang="en-US" b="1" dirty="0"/>
              <a:t>Overview:</a:t>
            </a:r>
          </a:p>
          <a:p>
            <a:r>
              <a:rPr lang="en-US" dirty="0"/>
              <a:t>This table identifies the ABMS Member Boards and the National Commission on Certification of Physician Assistants’ (NCCPA) requirements for meeting continuing certification MOC through the ABMS Portfolio Program.</a:t>
            </a:r>
          </a:p>
          <a:p>
            <a:endParaRPr lang="en-US" dirty="0"/>
          </a:p>
          <a:p>
            <a:r>
              <a:rPr lang="en-US" b="1" dirty="0"/>
              <a:t>Conclusion: </a:t>
            </a:r>
          </a:p>
          <a:p>
            <a:r>
              <a:rPr lang="en-US" dirty="0"/>
              <a:t>Diplomates can meet their QI MOC requirements or substantially contribute to their MOC requirements by completing 1 QI project.</a:t>
            </a:r>
          </a:p>
          <a:p>
            <a:endParaRPr lang="en-US" dirty="0"/>
          </a:p>
          <a:p>
            <a:r>
              <a:rPr lang="en-US" sz="1600" i="1" dirty="0"/>
              <a:t>Last updated: May 2021</a:t>
            </a:r>
          </a:p>
        </p:txBody>
      </p:sp>
      <p:pic>
        <p:nvPicPr>
          <p:cNvPr id="7" name="Picture 6">
            <a:extLst>
              <a:ext uri="{FF2B5EF4-FFF2-40B4-BE49-F238E27FC236}">
                <a16:creationId xmlns:a16="http://schemas.microsoft.com/office/drawing/2014/main" id="{302F4E33-5AC4-3106-8434-434682A4FE9E}"/>
              </a:ext>
            </a:extLst>
          </p:cNvPr>
          <p:cNvPicPr>
            <a:picLocks noChangeAspect="1"/>
          </p:cNvPicPr>
          <p:nvPr/>
        </p:nvPicPr>
        <p:blipFill>
          <a:blip r:embed="rId3"/>
          <a:stretch>
            <a:fillRect/>
          </a:stretch>
        </p:blipFill>
        <p:spPr>
          <a:xfrm>
            <a:off x="6376763" y="0"/>
            <a:ext cx="5751350" cy="6858000"/>
          </a:xfrm>
          <a:prstGeom prst="rect">
            <a:avLst/>
          </a:prstGeom>
        </p:spPr>
      </p:pic>
    </p:spTree>
    <p:extLst>
      <p:ext uri="{BB962C8B-B14F-4D97-AF65-F5344CB8AC3E}">
        <p14:creationId xmlns:p14="http://schemas.microsoft.com/office/powerpoint/2010/main" val="35756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12B9-1959-1AE8-227E-484F22DD51D7}"/>
              </a:ext>
            </a:extLst>
          </p:cNvPr>
          <p:cNvSpPr>
            <a:spLocks noGrp="1"/>
          </p:cNvSpPr>
          <p:nvPr>
            <p:ph type="title"/>
          </p:nvPr>
        </p:nvSpPr>
        <p:spPr/>
        <p:txBody>
          <a:bodyPr/>
          <a:lstStyle/>
          <a:p>
            <a:r>
              <a:rPr lang="en-US" dirty="0"/>
              <a:t>ABMS portfolio program member boards</a:t>
            </a:r>
            <a:br>
              <a:rPr lang="en-US" dirty="0"/>
            </a:br>
            <a:endParaRPr lang="en-US" dirty="0"/>
          </a:p>
        </p:txBody>
      </p:sp>
      <p:sp>
        <p:nvSpPr>
          <p:cNvPr id="3" name="Content Placeholder 2">
            <a:extLst>
              <a:ext uri="{FF2B5EF4-FFF2-40B4-BE49-F238E27FC236}">
                <a16:creationId xmlns:a16="http://schemas.microsoft.com/office/drawing/2014/main" id="{42355CBE-2675-0C6D-14FD-B6150A02F353}"/>
              </a:ext>
            </a:extLst>
          </p:cNvPr>
          <p:cNvSpPr>
            <a:spLocks noGrp="1"/>
          </p:cNvSpPr>
          <p:nvPr>
            <p:ph idx="1"/>
          </p:nvPr>
        </p:nvSpPr>
        <p:spPr>
          <a:xfrm>
            <a:off x="764198" y="1719072"/>
            <a:ext cx="5135196" cy="3011352"/>
          </a:xfrm>
        </p:spPr>
        <p:txBody>
          <a:bodyPr/>
          <a:lstStyle/>
          <a:p>
            <a:pPr marL="285750" indent="-285750" algn="l" fontAlgn="base">
              <a:buFont typeface="Arial" panose="020B0604020202020204" pitchFamily="34" charset="0"/>
              <a:buChar char="•"/>
            </a:pPr>
            <a:r>
              <a:rPr lang="en-US" sz="1800" b="0" i="0" dirty="0">
                <a:solidFill>
                  <a:srgbClr val="000000"/>
                </a:solidFill>
                <a:effectLst/>
              </a:rPr>
              <a:t>American Board of Anesthesiology</a:t>
            </a:r>
          </a:p>
          <a:p>
            <a:pPr marL="285750" indent="-285750" algn="l" fontAlgn="base">
              <a:buFont typeface="Arial" panose="020B0604020202020204" pitchFamily="34" charset="0"/>
              <a:buChar char="•"/>
            </a:pPr>
            <a:r>
              <a:rPr lang="en-US" sz="1800" b="0" i="0" dirty="0">
                <a:solidFill>
                  <a:srgbClr val="000000"/>
                </a:solidFill>
                <a:effectLst/>
              </a:rPr>
              <a:t>American Board of Dermatology</a:t>
            </a:r>
          </a:p>
          <a:p>
            <a:pPr marL="285750" indent="-285750" algn="l" fontAlgn="base">
              <a:buFont typeface="Arial" panose="020B0604020202020204" pitchFamily="34" charset="0"/>
              <a:buChar char="•"/>
            </a:pPr>
            <a:r>
              <a:rPr lang="en-US" sz="1800" b="0" i="0" dirty="0">
                <a:solidFill>
                  <a:srgbClr val="000000"/>
                </a:solidFill>
                <a:effectLst/>
              </a:rPr>
              <a:t>American Board of Emergency Medicine</a:t>
            </a:r>
          </a:p>
          <a:p>
            <a:pPr marL="285750" indent="-285750" algn="l" fontAlgn="base">
              <a:buFont typeface="Arial" panose="020B0604020202020204" pitchFamily="34" charset="0"/>
              <a:buChar char="•"/>
            </a:pPr>
            <a:r>
              <a:rPr lang="en-US" sz="1800" b="0" i="0" dirty="0">
                <a:solidFill>
                  <a:srgbClr val="000000"/>
                </a:solidFill>
                <a:effectLst/>
              </a:rPr>
              <a:t>American Board of Family Medicine</a:t>
            </a:r>
          </a:p>
          <a:p>
            <a:pPr marL="285750" indent="-285750" algn="l" fontAlgn="base">
              <a:buFont typeface="Arial" panose="020B0604020202020204" pitchFamily="34" charset="0"/>
              <a:buChar char="•"/>
            </a:pPr>
            <a:r>
              <a:rPr lang="en-US" sz="1800" b="0" i="0" dirty="0">
                <a:solidFill>
                  <a:srgbClr val="000000"/>
                </a:solidFill>
                <a:effectLst/>
              </a:rPr>
              <a:t>American Board of Internal Medicine</a:t>
            </a:r>
          </a:p>
          <a:p>
            <a:pPr marL="285750" indent="-285750" algn="l" fontAlgn="base">
              <a:buFont typeface="Arial" panose="020B0604020202020204" pitchFamily="34" charset="0"/>
              <a:buChar char="•"/>
            </a:pPr>
            <a:r>
              <a:rPr lang="en-US" sz="1800" b="0" i="0" dirty="0">
                <a:solidFill>
                  <a:srgbClr val="000000"/>
                </a:solidFill>
                <a:effectLst/>
              </a:rPr>
              <a:t>American Board of Medical Genetics and Genomics</a:t>
            </a:r>
          </a:p>
          <a:p>
            <a:pPr marL="285750" indent="-285750" algn="l" fontAlgn="base">
              <a:buFont typeface="Arial" panose="020B0604020202020204" pitchFamily="34" charset="0"/>
              <a:buChar char="•"/>
            </a:pPr>
            <a:r>
              <a:rPr lang="en-US" sz="1800" b="0" i="0" dirty="0">
                <a:solidFill>
                  <a:srgbClr val="000000"/>
                </a:solidFill>
                <a:effectLst/>
              </a:rPr>
              <a:t>American Board of Obstetrics and Gynecology</a:t>
            </a:r>
          </a:p>
          <a:p>
            <a:pPr marL="285750" indent="-285750" algn="l" fontAlgn="base">
              <a:buFont typeface="Arial" panose="020B0604020202020204" pitchFamily="34" charset="0"/>
              <a:buChar char="•"/>
            </a:pPr>
            <a:r>
              <a:rPr lang="en-US" sz="1800" b="0" i="0" dirty="0">
                <a:solidFill>
                  <a:srgbClr val="000000"/>
                </a:solidFill>
                <a:effectLst/>
              </a:rPr>
              <a:t>American Board of Ophthalmology</a:t>
            </a:r>
          </a:p>
          <a:p>
            <a:pPr marL="285750" indent="-285750" algn="l" fontAlgn="base">
              <a:buFont typeface="Arial" panose="020B0604020202020204" pitchFamily="34" charset="0"/>
              <a:buChar char="•"/>
            </a:pPr>
            <a:r>
              <a:rPr lang="en-US" sz="1800" b="0" i="0" dirty="0">
                <a:solidFill>
                  <a:srgbClr val="000000"/>
                </a:solidFill>
                <a:effectLst/>
              </a:rPr>
              <a:t>American Board of Otolaryngology – Head and Neck Surgery</a:t>
            </a:r>
          </a:p>
          <a:p>
            <a:pPr marL="285750" indent="-285750">
              <a:buFont typeface="Arial" panose="020B0604020202020204" pitchFamily="34" charset="0"/>
              <a:buChar char="•"/>
            </a:pPr>
            <a:endParaRPr lang="en-US" sz="1800" dirty="0"/>
          </a:p>
        </p:txBody>
      </p:sp>
      <p:sp>
        <p:nvSpPr>
          <p:cNvPr id="5" name="TextBox 4">
            <a:extLst>
              <a:ext uri="{FF2B5EF4-FFF2-40B4-BE49-F238E27FC236}">
                <a16:creationId xmlns:a16="http://schemas.microsoft.com/office/drawing/2014/main" id="{4B394586-EDD3-7603-F491-1707A6083CE1}"/>
              </a:ext>
            </a:extLst>
          </p:cNvPr>
          <p:cNvSpPr txBox="1"/>
          <p:nvPr/>
        </p:nvSpPr>
        <p:spPr>
          <a:xfrm>
            <a:off x="560510" y="1002133"/>
            <a:ext cx="10990140" cy="369332"/>
          </a:xfrm>
          <a:prstGeom prst="rect">
            <a:avLst/>
          </a:prstGeom>
          <a:noFill/>
        </p:spPr>
        <p:txBody>
          <a:bodyPr wrap="square">
            <a:spAutoFit/>
          </a:bodyPr>
          <a:lstStyle/>
          <a:p>
            <a:pPr algn="l" fontAlgn="base"/>
            <a:r>
              <a:rPr lang="en-US" b="0" i="0" dirty="0">
                <a:solidFill>
                  <a:srgbClr val="002F7A"/>
                </a:solidFill>
                <a:effectLst/>
                <a:latin typeface="Roboto Slab" pitchFamily="2" charset="0"/>
              </a:rPr>
              <a:t>We can submit quality improvement MOC projects for the following boards:</a:t>
            </a:r>
          </a:p>
        </p:txBody>
      </p:sp>
      <p:sp>
        <p:nvSpPr>
          <p:cNvPr id="7" name="TextBox 6">
            <a:extLst>
              <a:ext uri="{FF2B5EF4-FFF2-40B4-BE49-F238E27FC236}">
                <a16:creationId xmlns:a16="http://schemas.microsoft.com/office/drawing/2014/main" id="{ED75B8A0-8D15-8372-CF28-D24D151795B6}"/>
              </a:ext>
            </a:extLst>
          </p:cNvPr>
          <p:cNvSpPr txBox="1"/>
          <p:nvPr/>
        </p:nvSpPr>
        <p:spPr>
          <a:xfrm>
            <a:off x="6092825" y="1719072"/>
            <a:ext cx="6097464" cy="2585323"/>
          </a:xfrm>
          <a:prstGeom prst="rect">
            <a:avLst/>
          </a:prstGeom>
          <a:noFill/>
        </p:spPr>
        <p:txBody>
          <a:bodyPr wrap="square">
            <a:spAutoFit/>
          </a:bodyPr>
          <a:lstStyle/>
          <a:p>
            <a:pPr marL="285750" indent="-285750" algn="l" fontAlgn="base">
              <a:buFont typeface="Arial" panose="020B0604020202020204" pitchFamily="34" charset="0"/>
              <a:buChar char="•"/>
            </a:pPr>
            <a:r>
              <a:rPr lang="en-US" b="0" i="0" dirty="0">
                <a:solidFill>
                  <a:srgbClr val="000000"/>
                </a:solidFill>
                <a:effectLst/>
              </a:rPr>
              <a:t>American Board of Pathology</a:t>
            </a:r>
          </a:p>
          <a:p>
            <a:pPr marL="285750" indent="-285750" algn="l" fontAlgn="base">
              <a:buFont typeface="Arial" panose="020B0604020202020204" pitchFamily="34" charset="0"/>
              <a:buChar char="•"/>
            </a:pPr>
            <a:r>
              <a:rPr lang="en-US" b="0" i="0" dirty="0">
                <a:solidFill>
                  <a:srgbClr val="000000"/>
                </a:solidFill>
                <a:effectLst/>
              </a:rPr>
              <a:t>American Board of Pediatrics</a:t>
            </a:r>
          </a:p>
          <a:p>
            <a:pPr marL="285750" indent="-285750" algn="l" fontAlgn="base">
              <a:buFont typeface="Arial" panose="020B0604020202020204" pitchFamily="34" charset="0"/>
              <a:buChar char="•"/>
            </a:pPr>
            <a:r>
              <a:rPr lang="en-US" b="0" i="0" dirty="0">
                <a:solidFill>
                  <a:srgbClr val="000000"/>
                </a:solidFill>
                <a:effectLst/>
              </a:rPr>
              <a:t>American Board of Physical Medicine and Rehabilitation</a:t>
            </a:r>
          </a:p>
          <a:p>
            <a:pPr marL="285750" indent="-285750" algn="l" fontAlgn="base">
              <a:buFont typeface="Arial" panose="020B0604020202020204" pitchFamily="34" charset="0"/>
              <a:buChar char="•"/>
            </a:pPr>
            <a:r>
              <a:rPr lang="en-US" b="0" i="0" dirty="0">
                <a:solidFill>
                  <a:srgbClr val="000000"/>
                </a:solidFill>
                <a:effectLst/>
              </a:rPr>
              <a:t>American Board of Preventive Medicine</a:t>
            </a:r>
          </a:p>
          <a:p>
            <a:pPr marL="285750" indent="-285750" algn="l" fontAlgn="base">
              <a:buFont typeface="Arial" panose="020B0604020202020204" pitchFamily="34" charset="0"/>
              <a:buChar char="•"/>
            </a:pPr>
            <a:r>
              <a:rPr lang="en-US" b="0" i="0" dirty="0">
                <a:solidFill>
                  <a:srgbClr val="000000"/>
                </a:solidFill>
                <a:effectLst/>
              </a:rPr>
              <a:t>American Board of Psychiatry and Neurology</a:t>
            </a:r>
          </a:p>
          <a:p>
            <a:pPr marL="285750" indent="-285750" algn="l" fontAlgn="base">
              <a:buFont typeface="Arial" panose="020B0604020202020204" pitchFamily="34" charset="0"/>
              <a:buChar char="•"/>
            </a:pPr>
            <a:r>
              <a:rPr lang="en-US" i="0" dirty="0">
                <a:solidFill>
                  <a:srgbClr val="000000"/>
                </a:solidFill>
                <a:effectLst/>
              </a:rPr>
              <a:t>American Board of Radiology</a:t>
            </a:r>
          </a:p>
          <a:p>
            <a:pPr marL="285750" indent="-285750" algn="l" fontAlgn="base">
              <a:buFont typeface="Arial" panose="020B0604020202020204" pitchFamily="34" charset="0"/>
              <a:buChar char="•"/>
            </a:pPr>
            <a:r>
              <a:rPr lang="en-US" b="0" i="0" dirty="0">
                <a:solidFill>
                  <a:srgbClr val="000000"/>
                </a:solidFill>
                <a:effectLst/>
              </a:rPr>
              <a:t>American Board of Surgery</a:t>
            </a:r>
          </a:p>
          <a:p>
            <a:pPr marL="285750" indent="-285750" algn="l" fontAlgn="base">
              <a:buFont typeface="Arial" panose="020B0604020202020204" pitchFamily="34" charset="0"/>
              <a:buChar char="•"/>
            </a:pPr>
            <a:r>
              <a:rPr lang="en-US" b="0" i="0" dirty="0">
                <a:solidFill>
                  <a:srgbClr val="000000"/>
                </a:solidFill>
                <a:effectLst/>
              </a:rPr>
              <a:t>American Board of Thoracic Surgery</a:t>
            </a:r>
          </a:p>
          <a:p>
            <a:pPr marL="285750" indent="-285750" algn="l" fontAlgn="base">
              <a:buFont typeface="Arial" panose="020B0604020202020204" pitchFamily="34" charset="0"/>
              <a:buChar char="•"/>
            </a:pPr>
            <a:r>
              <a:rPr lang="en-US" b="0" i="0" dirty="0">
                <a:solidFill>
                  <a:srgbClr val="000000"/>
                </a:solidFill>
                <a:effectLst/>
              </a:rPr>
              <a:t>American Board of Urology</a:t>
            </a:r>
          </a:p>
        </p:txBody>
      </p:sp>
    </p:spTree>
    <p:extLst>
      <p:ext uri="{BB962C8B-B14F-4D97-AF65-F5344CB8AC3E}">
        <p14:creationId xmlns:p14="http://schemas.microsoft.com/office/powerpoint/2010/main" val="400923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a:xfrm>
            <a:off x="1174750" y="449473"/>
            <a:ext cx="2206625" cy="581025"/>
          </a:xfrm>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a:xfrm>
            <a:off x="1147494" y="1030497"/>
            <a:ext cx="7890998" cy="5246898"/>
          </a:xfrm>
        </p:spPr>
        <p:txBody>
          <a:bodyPr/>
          <a:lstStyle/>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MOC</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Alumni</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Content and Strategy</a:t>
            </a:r>
          </a:p>
          <a:p>
            <a:pPr marL="342900" indent="-342900">
              <a:lnSpc>
                <a:spcPct val="115000"/>
              </a:lnSpc>
              <a:spcAft>
                <a:spcPts val="600"/>
              </a:spcAft>
              <a:buFont typeface="Arial" panose="020B0604020202020204" pitchFamily="34" charset="0"/>
              <a:buChar char="•"/>
              <a:tabLst>
                <a:tab pos="457200" algn="l"/>
              </a:tabLst>
            </a:pPr>
            <a:r>
              <a:rPr lang="en-US" sz="1800" kern="100" dirty="0">
                <a:latin typeface="Aptos" panose="020B0004020202020204" pitchFamily="34" charset="0"/>
                <a:cs typeface="Times New Roman" panose="02020603050405020304" pitchFamily="18" charset="0"/>
              </a:rPr>
              <a:t>Q&amp;A</a:t>
            </a:r>
          </a:p>
          <a:p>
            <a:pPr marL="342900" indent="-342900">
              <a:lnSpc>
                <a:spcPct val="115000"/>
              </a:lnSpc>
              <a:spcAft>
                <a:spcPts val="600"/>
              </a:spcAft>
              <a:buFont typeface="Arial" panose="020B0604020202020204" pitchFamily="34" charset="0"/>
              <a:buChar char="•"/>
              <a:tabLst>
                <a:tab pos="457200" algn="l"/>
              </a:tabLst>
            </a:pPr>
            <a:endParaRPr lang="en-US" sz="1800" kern="100" dirty="0">
              <a:latin typeface="Aptos" panose="020B0004020202020204" pitchFamily="34" charset="0"/>
              <a:cs typeface="Times New Roman" panose="02020603050405020304" pitchFamily="18" charset="0"/>
            </a:endParaRPr>
          </a:p>
          <a:p>
            <a:pPr marL="342900" indent="-342900">
              <a:lnSpc>
                <a:spcPct val="115000"/>
              </a:lnSpc>
              <a:spcAft>
                <a:spcPts val="600"/>
              </a:spcAft>
              <a:buFont typeface="Arial" panose="020B0604020202020204" pitchFamily="34" charset="0"/>
              <a:buChar char="•"/>
              <a:tabLst>
                <a:tab pos="457200" algn="l"/>
              </a:tabLst>
            </a:pPr>
            <a:endParaRPr lang="en-US" sz="1800" kern="100" dirty="0">
              <a:latin typeface="Aptos" panose="020B0004020202020204" pitchFamily="34" charset="0"/>
              <a:cs typeface="Times New Roman" panose="02020603050405020304" pitchFamily="18" charset="0"/>
            </a:endParaRPr>
          </a:p>
          <a:p>
            <a:pPr algn="ctr"/>
            <a:endParaRPr lang="en-US" sz="1800" i="1" kern="100" dirty="0">
              <a:latin typeface="Aptos" panose="020B0004020202020204" pitchFamily="34" charset="0"/>
              <a:cs typeface="Times New Roman" panose="02020603050405020304" pitchFamily="18" charset="0"/>
            </a:endParaRPr>
          </a:p>
          <a:p>
            <a:pPr algn="ctr"/>
            <a:r>
              <a:rPr lang="en-US" sz="1600" i="1" dirty="0"/>
              <a:t>Please send  questions to </a:t>
            </a:r>
            <a:r>
              <a:rPr lang="en-US" sz="1600" i="1" dirty="0">
                <a:hlinkClick r:id="rId6"/>
              </a:rPr>
              <a:t>mgbcpd@mgb.org</a:t>
            </a:r>
            <a:endParaRPr lang="en-US" sz="1600" i="1" dirty="0"/>
          </a:p>
          <a:p>
            <a:pPr algn="ctr"/>
            <a:r>
              <a:rPr lang="en-US" sz="1600" i="1" dirty="0"/>
              <a:t>This webinar is being recorded and slides will be available on our website</a:t>
            </a:r>
          </a:p>
        </p:txBody>
      </p:sp>
      <p:pic>
        <p:nvPicPr>
          <p:cNvPr id="12" name="Picture 11">
            <a:extLst>
              <a:ext uri="{FF2B5EF4-FFF2-40B4-BE49-F238E27FC236}">
                <a16:creationId xmlns:a16="http://schemas.microsoft.com/office/drawing/2014/main" id="{57744C47-1FC9-4622-9503-6336BBEFF690}"/>
              </a:ext>
            </a:extLst>
          </p:cNvPr>
          <p:cNvPicPr>
            <a:picLocks noChangeAspect="1"/>
          </p:cNvPicPr>
          <p:nvPr/>
        </p:nvPicPr>
        <p:blipFill>
          <a:blip r:embed="rId7"/>
          <a:stretch>
            <a:fillRect/>
          </a:stretch>
        </p:blipFill>
        <p:spPr>
          <a:xfrm>
            <a:off x="9134475" y="580605"/>
            <a:ext cx="2505822" cy="2505822"/>
          </a:xfrm>
          <a:prstGeom prst="rect">
            <a:avLst/>
          </a:prstGeom>
        </p:spPr>
      </p:pic>
    </p:spTree>
    <p:extLst>
      <p:ext uri="{BB962C8B-B14F-4D97-AF65-F5344CB8AC3E}">
        <p14:creationId xmlns:p14="http://schemas.microsoft.com/office/powerpoint/2010/main" val="379927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3B8A-8C61-D7E3-DD5C-FF5E146C1260}"/>
              </a:ext>
            </a:extLst>
          </p:cNvPr>
          <p:cNvSpPr>
            <a:spLocks noGrp="1"/>
          </p:cNvSpPr>
          <p:nvPr>
            <p:ph type="title"/>
          </p:nvPr>
        </p:nvSpPr>
        <p:spPr/>
        <p:txBody>
          <a:bodyPr/>
          <a:lstStyle/>
          <a:p>
            <a:r>
              <a:rPr lang="en-US" dirty="0"/>
              <a:t>How to Attach QI MOC to a Series</a:t>
            </a:r>
          </a:p>
        </p:txBody>
      </p:sp>
      <p:sp>
        <p:nvSpPr>
          <p:cNvPr id="3" name="Content Placeholder 2">
            <a:extLst>
              <a:ext uri="{FF2B5EF4-FFF2-40B4-BE49-F238E27FC236}">
                <a16:creationId xmlns:a16="http://schemas.microsoft.com/office/drawing/2014/main" id="{CEFA780F-AC6D-C162-544F-D1D82263267D}"/>
              </a:ext>
            </a:extLst>
          </p:cNvPr>
          <p:cNvSpPr>
            <a:spLocks noGrp="1"/>
          </p:cNvSpPr>
          <p:nvPr>
            <p:ph idx="1"/>
          </p:nvPr>
        </p:nvSpPr>
        <p:spPr>
          <a:xfrm>
            <a:off x="647700" y="1033975"/>
            <a:ext cx="10902950" cy="4790049"/>
          </a:xfrm>
        </p:spPr>
        <p:txBody>
          <a:bodyPr/>
          <a:lstStyle/>
          <a:p>
            <a:pPr marL="457200" indent="-457200">
              <a:buAutoNum type="arabicParenR"/>
            </a:pPr>
            <a:r>
              <a:rPr lang="en-US" dirty="0"/>
              <a:t>Submit Series Proposal, indicate you want to add QI MOC</a:t>
            </a:r>
          </a:p>
          <a:p>
            <a:pPr marL="457200" indent="-457200">
              <a:buAutoNum type="arabicParenR"/>
            </a:pPr>
            <a:r>
              <a:rPr lang="en-US" dirty="0"/>
              <a:t>We will send you a separate MOC proposal. Complete the proposal. </a:t>
            </a:r>
          </a:p>
          <a:p>
            <a:pPr marL="919163" lvl="1" indent="-457200"/>
            <a:r>
              <a:rPr lang="en-US" dirty="0"/>
              <a:t>You will need to state:</a:t>
            </a:r>
          </a:p>
          <a:p>
            <a:pPr marL="1146175" lvl="2" indent="-457200"/>
            <a:r>
              <a:rPr lang="en-US" dirty="0"/>
              <a:t>The problem you want to address</a:t>
            </a:r>
          </a:p>
          <a:p>
            <a:pPr marL="1146175" lvl="2" indent="-457200"/>
            <a:r>
              <a:rPr lang="en-US" dirty="0"/>
              <a:t>What you aim to improve</a:t>
            </a:r>
          </a:p>
          <a:p>
            <a:pPr marL="1146175" lvl="2" indent="-457200"/>
            <a:r>
              <a:rPr lang="en-US" dirty="0"/>
              <a:t>How you will measure progress</a:t>
            </a:r>
          </a:p>
          <a:p>
            <a:pPr marL="457200" indent="-457200">
              <a:buAutoNum type="arabicParenR"/>
            </a:pPr>
            <a:r>
              <a:rPr lang="en-US" dirty="0"/>
              <a:t>We will send you a separate approval for the MOC project.</a:t>
            </a:r>
          </a:p>
          <a:p>
            <a:pPr marL="457200" indent="-457200">
              <a:buAutoNum type="arabicParenR"/>
            </a:pPr>
            <a:r>
              <a:rPr lang="en-US" dirty="0"/>
              <a:t>Discuss the project with your series attendees so they know what to expect.</a:t>
            </a:r>
          </a:p>
          <a:p>
            <a:pPr marL="457200" indent="-457200">
              <a:buAutoNum type="arabicParenR"/>
            </a:pPr>
            <a:r>
              <a:rPr lang="en-US" dirty="0"/>
              <a:t>Make a plan for how you will involve series participants and ensure meaningful participation</a:t>
            </a:r>
          </a:p>
          <a:p>
            <a:pPr marL="919163" lvl="1" indent="-457200">
              <a:buAutoNum type="arabicParenR"/>
            </a:pPr>
            <a:r>
              <a:rPr lang="en-US" dirty="0"/>
              <a:t>Plan to communicate baseline data and progress on measures throughout the series</a:t>
            </a:r>
          </a:p>
          <a:p>
            <a:pPr marL="919163" lvl="1" indent="-457200">
              <a:buAutoNum type="arabicParenR"/>
            </a:pPr>
            <a:r>
              <a:rPr lang="en-US" dirty="0"/>
              <a:t>Plan to dedicate at least 1 session to education around the measure you are trying to improve</a:t>
            </a:r>
          </a:p>
          <a:p>
            <a:pPr marL="919163" lvl="1" indent="-457200">
              <a:buAutoNum type="arabicParenR"/>
            </a:pPr>
            <a:r>
              <a:rPr lang="en-US" dirty="0"/>
              <a:t>Plan to communicate final data results before the end of the series</a:t>
            </a:r>
          </a:p>
          <a:p>
            <a:pPr marL="457200" indent="-457200">
              <a:buAutoNum type="arabicParenR"/>
            </a:pPr>
            <a:r>
              <a:rPr lang="en-US" dirty="0"/>
              <a:t>Complete project completion report</a:t>
            </a:r>
          </a:p>
          <a:p>
            <a:pPr marL="457200" indent="-457200">
              <a:buAutoNum type="arabicParenR"/>
            </a:pPr>
            <a:r>
              <a:rPr lang="en-US" dirty="0"/>
              <a:t>Compile list of clinicians who meaningfully participated and are eligible for credit</a:t>
            </a:r>
          </a:p>
          <a:p>
            <a:pPr marL="457200" indent="-457200">
              <a:buAutoNum type="arabicParenR"/>
            </a:pPr>
            <a:r>
              <a:rPr lang="en-US" dirty="0"/>
              <a:t>We will build an attestation site where participants can complete their evaluation requirement and provide their board information</a:t>
            </a:r>
          </a:p>
          <a:p>
            <a:pPr marL="457200" indent="-457200">
              <a:buAutoNum type="arabicParenR"/>
            </a:pPr>
            <a:r>
              <a:rPr lang="en-US" dirty="0"/>
              <a:t>We will report all participants by the end of the calendar year the project ends.</a:t>
            </a:r>
          </a:p>
          <a:p>
            <a:pPr marL="919163" lvl="1" indent="-457200">
              <a:buAutoNum type="arabicParenR"/>
            </a:pPr>
            <a:endParaRPr lang="en-US" dirty="0"/>
          </a:p>
        </p:txBody>
      </p:sp>
    </p:spTree>
    <p:extLst>
      <p:ext uri="{BB962C8B-B14F-4D97-AF65-F5344CB8AC3E}">
        <p14:creationId xmlns:p14="http://schemas.microsoft.com/office/powerpoint/2010/main" val="392935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2B4F-F56A-A5EC-8BD3-C4999A6C4937}"/>
              </a:ext>
            </a:extLst>
          </p:cNvPr>
          <p:cNvSpPr>
            <a:spLocks noGrp="1"/>
          </p:cNvSpPr>
          <p:nvPr>
            <p:ph type="title"/>
          </p:nvPr>
        </p:nvSpPr>
        <p:spPr/>
        <p:txBody>
          <a:bodyPr/>
          <a:lstStyle/>
          <a:p>
            <a:r>
              <a:rPr lang="en-US" dirty="0"/>
              <a:t>Documents Needed to Arrange the Credit</a:t>
            </a:r>
          </a:p>
        </p:txBody>
      </p:sp>
      <p:grpSp>
        <p:nvGrpSpPr>
          <p:cNvPr id="28" name="Group 27">
            <a:extLst>
              <a:ext uri="{FF2B5EF4-FFF2-40B4-BE49-F238E27FC236}">
                <a16:creationId xmlns:a16="http://schemas.microsoft.com/office/drawing/2014/main" id="{2857351B-CCE8-26FA-D554-022355B2858C}"/>
              </a:ext>
            </a:extLst>
          </p:cNvPr>
          <p:cNvGrpSpPr/>
          <p:nvPr/>
        </p:nvGrpSpPr>
        <p:grpSpPr>
          <a:xfrm>
            <a:off x="764931" y="1740876"/>
            <a:ext cx="8853854" cy="3182816"/>
            <a:chOff x="764931" y="1740876"/>
            <a:chExt cx="5413130" cy="1688123"/>
          </a:xfrm>
        </p:grpSpPr>
        <p:sp>
          <p:nvSpPr>
            <p:cNvPr id="23" name="Rectangle 22">
              <a:extLst>
                <a:ext uri="{FF2B5EF4-FFF2-40B4-BE49-F238E27FC236}">
                  <a16:creationId xmlns:a16="http://schemas.microsoft.com/office/drawing/2014/main" id="{1AD23702-B22B-0697-5024-87F06124B6F8}"/>
                </a:ext>
              </a:extLst>
            </p:cNvPr>
            <p:cNvSpPr/>
            <p:nvPr/>
          </p:nvSpPr>
          <p:spPr>
            <a:xfrm>
              <a:off x="764931" y="1740876"/>
              <a:ext cx="1556238" cy="16881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Proposal</a:t>
              </a:r>
            </a:p>
          </p:txBody>
        </p:sp>
        <p:sp>
          <p:nvSpPr>
            <p:cNvPr id="24" name="Rectangle 23">
              <a:extLst>
                <a:ext uri="{FF2B5EF4-FFF2-40B4-BE49-F238E27FC236}">
                  <a16:creationId xmlns:a16="http://schemas.microsoft.com/office/drawing/2014/main" id="{88E20E1D-3443-6F9E-CDCE-66B6665EED30}"/>
                </a:ext>
              </a:extLst>
            </p:cNvPr>
            <p:cNvSpPr/>
            <p:nvPr/>
          </p:nvSpPr>
          <p:spPr>
            <a:xfrm>
              <a:off x="2693377" y="1740876"/>
              <a:ext cx="1556238" cy="16881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Final Project Report</a:t>
              </a:r>
            </a:p>
          </p:txBody>
        </p:sp>
        <p:sp>
          <p:nvSpPr>
            <p:cNvPr id="25" name="Rectangle 24">
              <a:extLst>
                <a:ext uri="{FF2B5EF4-FFF2-40B4-BE49-F238E27FC236}">
                  <a16:creationId xmlns:a16="http://schemas.microsoft.com/office/drawing/2014/main" id="{EA5A4212-849E-C3F9-0289-E6FC53D666F9}"/>
                </a:ext>
              </a:extLst>
            </p:cNvPr>
            <p:cNvSpPr/>
            <p:nvPr/>
          </p:nvSpPr>
          <p:spPr>
            <a:xfrm>
              <a:off x="4621823" y="1740876"/>
              <a:ext cx="1556238" cy="16881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Participant List</a:t>
              </a:r>
            </a:p>
          </p:txBody>
        </p:sp>
      </p:grpSp>
    </p:spTree>
    <p:extLst>
      <p:ext uri="{BB962C8B-B14F-4D97-AF65-F5344CB8AC3E}">
        <p14:creationId xmlns:p14="http://schemas.microsoft.com/office/powerpoint/2010/main" val="241135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BF7A-D473-3119-3564-3A2DCA463D29}"/>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02AE6CBE-DE01-C0AC-03A1-307A78122988}"/>
              </a:ext>
            </a:extLst>
          </p:cNvPr>
          <p:cNvSpPr>
            <a:spLocks noGrp="1"/>
          </p:cNvSpPr>
          <p:nvPr>
            <p:ph idx="1"/>
          </p:nvPr>
        </p:nvSpPr>
        <p:spPr/>
        <p:txBody>
          <a:bodyPr/>
          <a:lstStyle/>
          <a:p>
            <a:pPr marL="342900" indent="-342900">
              <a:buFont typeface="Arial" panose="020B0604020202020204" pitchFamily="34" charset="0"/>
              <a:buChar char="•"/>
            </a:pPr>
            <a:r>
              <a:rPr lang="en-US" b="1" dirty="0"/>
              <a:t>Series: </a:t>
            </a:r>
            <a:r>
              <a:rPr lang="en-US" dirty="0"/>
              <a:t>MGH Calcium Grand Rounds</a:t>
            </a:r>
          </a:p>
          <a:p>
            <a:pPr marL="342900" indent="-342900">
              <a:buFont typeface="Arial" panose="020B0604020202020204" pitchFamily="34" charset="0"/>
              <a:buChar char="•"/>
            </a:pPr>
            <a:r>
              <a:rPr lang="en-US" b="1" dirty="0"/>
              <a:t>Project Title: </a:t>
            </a:r>
            <a:r>
              <a:rPr lang="en-US" dirty="0"/>
              <a:t>Reducing Incidence of hypocalcemia in patients who have abnormal renal function and receive denosumab</a:t>
            </a:r>
          </a:p>
          <a:p>
            <a:pPr marL="342900" indent="-342900">
              <a:buFont typeface="Arial" panose="020B0604020202020204" pitchFamily="34" charset="0"/>
              <a:buChar char="•"/>
            </a:pPr>
            <a:r>
              <a:rPr lang="en-US" b="1" dirty="0"/>
              <a:t>Project Aim: </a:t>
            </a:r>
            <a:r>
              <a:rPr lang="en-US" dirty="0"/>
              <a:t>We will decrease the incidence of hypocalcemia (low blood calcium levels) in patients who have abnormal renal function and receive denosumab from several cases per quarter to 0-1 cases per quarter by 06/2024. </a:t>
            </a:r>
          </a:p>
          <a:p>
            <a:pPr marL="342900" indent="-342900">
              <a:buFont typeface="Arial" panose="020B0604020202020204" pitchFamily="34" charset="0"/>
              <a:buChar char="•"/>
            </a:pPr>
            <a:r>
              <a:rPr lang="en-US" b="1" dirty="0"/>
              <a:t>Project Outcomes: </a:t>
            </a:r>
            <a:r>
              <a:rPr lang="en-US" dirty="0"/>
              <a:t>Aim achieved </a:t>
            </a:r>
          </a:p>
          <a:p>
            <a:pPr marL="804863" lvl="1" indent="-342900"/>
            <a:r>
              <a:rPr lang="en-US" dirty="0"/>
              <a:t>Note: Not required to meet aim for people to receive credit. It is ok if you don’t meet your aim.</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0328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3D83-08E4-CDD5-5776-9107E8CAAC5E}"/>
              </a:ext>
            </a:extLst>
          </p:cNvPr>
          <p:cNvSpPr>
            <a:spLocks noGrp="1"/>
          </p:cNvSpPr>
          <p:nvPr>
            <p:ph type="title"/>
          </p:nvPr>
        </p:nvSpPr>
        <p:spPr/>
        <p:txBody>
          <a:bodyPr/>
          <a:lstStyle/>
          <a:p>
            <a:r>
              <a:rPr lang="en-US" dirty="0"/>
              <a:t>Example Interventions</a:t>
            </a:r>
          </a:p>
        </p:txBody>
      </p:sp>
      <p:pic>
        <p:nvPicPr>
          <p:cNvPr id="5" name="Picture 4">
            <a:extLst>
              <a:ext uri="{FF2B5EF4-FFF2-40B4-BE49-F238E27FC236}">
                <a16:creationId xmlns:a16="http://schemas.microsoft.com/office/drawing/2014/main" id="{5A84FDA6-009F-5DDD-2F66-F4C0727D1BBF}"/>
              </a:ext>
            </a:extLst>
          </p:cNvPr>
          <p:cNvPicPr>
            <a:picLocks noChangeAspect="1"/>
          </p:cNvPicPr>
          <p:nvPr/>
        </p:nvPicPr>
        <p:blipFill>
          <a:blip r:embed="rId3"/>
          <a:stretch>
            <a:fillRect/>
          </a:stretch>
        </p:blipFill>
        <p:spPr>
          <a:xfrm>
            <a:off x="641350" y="1304402"/>
            <a:ext cx="11315076" cy="4809319"/>
          </a:xfrm>
          <a:prstGeom prst="rect">
            <a:avLst/>
          </a:prstGeom>
        </p:spPr>
      </p:pic>
    </p:spTree>
    <p:extLst>
      <p:ext uri="{BB962C8B-B14F-4D97-AF65-F5344CB8AC3E}">
        <p14:creationId xmlns:p14="http://schemas.microsoft.com/office/powerpoint/2010/main" val="2763059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B569-848C-752C-1A24-BFD0DB80A8CA}"/>
              </a:ext>
            </a:extLst>
          </p:cNvPr>
          <p:cNvSpPr>
            <a:spLocks noGrp="1"/>
          </p:cNvSpPr>
          <p:nvPr>
            <p:ph type="title"/>
          </p:nvPr>
        </p:nvSpPr>
        <p:spPr/>
        <p:txBody>
          <a:bodyPr/>
          <a:lstStyle/>
          <a:p>
            <a:r>
              <a:rPr lang="en-US" dirty="0"/>
              <a:t>MOC Fees</a:t>
            </a:r>
          </a:p>
        </p:txBody>
      </p:sp>
      <p:sp>
        <p:nvSpPr>
          <p:cNvPr id="3" name="Content Placeholder 2">
            <a:extLst>
              <a:ext uri="{FF2B5EF4-FFF2-40B4-BE49-F238E27FC236}">
                <a16:creationId xmlns:a16="http://schemas.microsoft.com/office/drawing/2014/main" id="{57093A9C-BAD8-1F23-2670-9C99CA3A49F8}"/>
              </a:ext>
            </a:extLst>
          </p:cNvPr>
          <p:cNvSpPr>
            <a:spLocks noGrp="1"/>
          </p:cNvSpPr>
          <p:nvPr>
            <p:ph idx="1"/>
          </p:nvPr>
        </p:nvSpPr>
        <p:spPr>
          <a:xfrm>
            <a:off x="641350" y="1417320"/>
            <a:ext cx="10902950" cy="4023360"/>
          </a:xfrm>
        </p:spPr>
        <p:txBody>
          <a:bodyPr/>
          <a:lstStyle/>
          <a:p>
            <a:pPr marL="342900" indent="-342900">
              <a:buFont typeface="Arial" panose="020B0604020202020204" pitchFamily="34" charset="0"/>
              <a:buChar char="•"/>
            </a:pPr>
            <a:r>
              <a:rPr lang="en-US" dirty="0"/>
              <a:t>Contact us if you want to add MOC to your series!</a:t>
            </a:r>
          </a:p>
          <a:p>
            <a:pPr marL="804863" lvl="1" indent="-342900"/>
            <a:r>
              <a:rPr lang="en-US" dirty="0"/>
              <a:t>Lifelong Learning MOC: The fee is $500 additional. </a:t>
            </a:r>
          </a:p>
          <a:p>
            <a:pPr marL="804863" lvl="1" indent="-342900"/>
            <a:r>
              <a:rPr lang="en-US" dirty="0"/>
              <a:t>QI MOC: The fee is $750 additional. This is compared to $2500 + for QI projects not attached to a series. </a:t>
            </a:r>
          </a:p>
          <a:p>
            <a:pPr marL="804863" lvl="1" indent="-342900"/>
            <a:r>
              <a:rPr lang="en-US" dirty="0"/>
              <a:t>Many of you are doing education that helps support quality and safety goals – we want to give your participants credit for this work!</a:t>
            </a:r>
          </a:p>
        </p:txBody>
      </p:sp>
    </p:spTree>
    <p:extLst>
      <p:ext uri="{BB962C8B-B14F-4D97-AF65-F5344CB8AC3E}">
        <p14:creationId xmlns:p14="http://schemas.microsoft.com/office/powerpoint/2010/main" val="320567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E359-9D2E-F46F-03CF-C29D10E91E45}"/>
              </a:ext>
            </a:extLst>
          </p:cNvPr>
          <p:cNvSpPr>
            <a:spLocks noGrp="1"/>
          </p:cNvSpPr>
          <p:nvPr>
            <p:ph type="title"/>
          </p:nvPr>
        </p:nvSpPr>
        <p:spPr/>
        <p:txBody>
          <a:bodyPr/>
          <a:lstStyle/>
          <a:p>
            <a:r>
              <a:rPr lang="en-US" dirty="0"/>
              <a:t>Alumni Network</a:t>
            </a:r>
          </a:p>
        </p:txBody>
      </p:sp>
      <p:sp>
        <p:nvSpPr>
          <p:cNvPr id="9" name="TextBox 8">
            <a:extLst>
              <a:ext uri="{FF2B5EF4-FFF2-40B4-BE49-F238E27FC236}">
                <a16:creationId xmlns:a16="http://schemas.microsoft.com/office/drawing/2014/main" id="{62B70EF3-53D8-50F5-13BD-AA01CF5418D0}"/>
              </a:ext>
            </a:extLst>
          </p:cNvPr>
          <p:cNvSpPr txBox="1"/>
          <p:nvPr/>
        </p:nvSpPr>
        <p:spPr>
          <a:xfrm>
            <a:off x="834639" y="1134792"/>
            <a:ext cx="10832428" cy="2308324"/>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Segoe UI" panose="020B0502040204020203" pitchFamily="34" charset="0"/>
              </a:rPr>
              <a:t>MGB CPD is collaborating with the Mass General Brigham Alumni Association to offer educational opportunities to alumni of Mass General Brigham training programs. </a:t>
            </a:r>
          </a:p>
          <a:p>
            <a:pPr marL="285750" indent="-285750">
              <a:buFont typeface="Arial" panose="020B0604020202020204" pitchFamily="34" charset="0"/>
              <a:buChar char="•"/>
            </a:pPr>
            <a:r>
              <a:rPr lang="en-US" b="0" i="0" dirty="0">
                <a:solidFill>
                  <a:srgbClr val="000000"/>
                </a:solidFill>
                <a:effectLst/>
                <a:latin typeface="Segoe UI" panose="020B0502040204020203" pitchFamily="34" charset="0"/>
              </a:rPr>
              <a:t>Alumni can view and sign up for upcoming sessions on the Alumni Association Network. </a:t>
            </a:r>
          </a:p>
          <a:p>
            <a:pPr marL="285750" indent="-285750">
              <a:buFont typeface="Arial" panose="020B0604020202020204" pitchFamily="34" charset="0"/>
              <a:buChar char="•"/>
            </a:pPr>
            <a:r>
              <a:rPr lang="en-US" b="0" i="0" dirty="0">
                <a:solidFill>
                  <a:srgbClr val="000000"/>
                </a:solidFill>
                <a:effectLst/>
                <a:latin typeface="Segoe UI" panose="020B0502040204020203" pitchFamily="34" charset="0"/>
              </a:rPr>
              <a:t>Alumni must create an account and receive approval to participate in the network. </a:t>
            </a:r>
          </a:p>
          <a:p>
            <a:pPr marL="285750" indent="-285750">
              <a:buFont typeface="Arial" panose="020B0604020202020204" pitchFamily="34" charset="0"/>
              <a:buChar char="•"/>
            </a:pPr>
            <a:r>
              <a:rPr lang="en-US" b="0" i="0" dirty="0">
                <a:solidFill>
                  <a:srgbClr val="000000"/>
                </a:solidFill>
                <a:effectLst/>
                <a:latin typeface="Segoe UI" panose="020B0502040204020203" pitchFamily="34" charset="0"/>
              </a:rPr>
              <a:t>GME staff verifies alumni status before approving the account. </a:t>
            </a:r>
          </a:p>
          <a:p>
            <a:pPr marL="285750" indent="-285750">
              <a:buFont typeface="Arial" panose="020B0604020202020204" pitchFamily="34" charset="0"/>
              <a:buChar char="•"/>
            </a:pPr>
            <a:r>
              <a:rPr lang="en-US" b="0" i="0" dirty="0">
                <a:solidFill>
                  <a:srgbClr val="000000"/>
                </a:solidFill>
                <a:effectLst/>
                <a:latin typeface="Segoe UI" panose="020B0502040204020203" pitchFamily="34" charset="0"/>
              </a:rPr>
              <a:t>Confidential series are excluded from this initiative. </a:t>
            </a:r>
          </a:p>
          <a:p>
            <a:endParaRPr lang="en-US" dirty="0">
              <a:solidFill>
                <a:srgbClr val="000000"/>
              </a:solidFill>
              <a:latin typeface="Segoe UI" panose="020B0502040204020203" pitchFamily="34" charset="0"/>
            </a:endParaRPr>
          </a:p>
          <a:p>
            <a:r>
              <a:rPr lang="en-US" b="0" i="0" dirty="0">
                <a:solidFill>
                  <a:srgbClr val="000000"/>
                </a:solidFill>
                <a:effectLst/>
                <a:latin typeface="Segoe UI" panose="020B0502040204020203" pitchFamily="34" charset="0"/>
              </a:rPr>
              <a:t>Series will be listed here: https://cpdlearn.massgeneralbrigham.org/alumni/</a:t>
            </a:r>
            <a:endParaRPr lang="en-US" dirty="0"/>
          </a:p>
        </p:txBody>
      </p:sp>
    </p:spTree>
    <p:extLst>
      <p:ext uri="{BB962C8B-B14F-4D97-AF65-F5344CB8AC3E}">
        <p14:creationId xmlns:p14="http://schemas.microsoft.com/office/powerpoint/2010/main" val="124337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7EC0A-55FF-609F-6C00-A4F886587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AE36A-C730-694A-46B9-E691660ED944}"/>
              </a:ext>
            </a:extLst>
          </p:cNvPr>
          <p:cNvSpPr>
            <a:spLocks noGrp="1"/>
          </p:cNvSpPr>
          <p:nvPr>
            <p:ph type="title"/>
          </p:nvPr>
        </p:nvSpPr>
        <p:spPr/>
        <p:txBody>
          <a:bodyPr/>
          <a:lstStyle/>
          <a:p>
            <a:r>
              <a:rPr lang="en-US" dirty="0"/>
              <a:t>Alumni Network</a:t>
            </a:r>
          </a:p>
        </p:txBody>
      </p:sp>
      <p:pic>
        <p:nvPicPr>
          <p:cNvPr id="5" name="Content Placeholder 4">
            <a:extLst>
              <a:ext uri="{FF2B5EF4-FFF2-40B4-BE49-F238E27FC236}">
                <a16:creationId xmlns:a16="http://schemas.microsoft.com/office/drawing/2014/main" id="{91692411-3500-6BF9-A464-840998E43D6F}"/>
              </a:ext>
            </a:extLst>
          </p:cNvPr>
          <p:cNvPicPr>
            <a:picLocks noGrp="1" noChangeAspect="1"/>
          </p:cNvPicPr>
          <p:nvPr>
            <p:ph idx="1"/>
          </p:nvPr>
        </p:nvPicPr>
        <p:blipFill>
          <a:blip r:embed="rId2"/>
          <a:stretch>
            <a:fillRect/>
          </a:stretch>
        </p:blipFill>
        <p:spPr>
          <a:xfrm>
            <a:off x="546378" y="1114202"/>
            <a:ext cx="7082089" cy="5553690"/>
          </a:xfrm>
        </p:spPr>
      </p:pic>
      <p:pic>
        <p:nvPicPr>
          <p:cNvPr id="7" name="Picture 6">
            <a:extLst>
              <a:ext uri="{FF2B5EF4-FFF2-40B4-BE49-F238E27FC236}">
                <a16:creationId xmlns:a16="http://schemas.microsoft.com/office/drawing/2014/main" id="{8E7C9467-6045-BCF1-052B-E2E3627E4C5A}"/>
              </a:ext>
            </a:extLst>
          </p:cNvPr>
          <p:cNvPicPr>
            <a:picLocks noChangeAspect="1"/>
          </p:cNvPicPr>
          <p:nvPr/>
        </p:nvPicPr>
        <p:blipFill>
          <a:blip r:embed="rId3"/>
          <a:stretch>
            <a:fillRect/>
          </a:stretch>
        </p:blipFill>
        <p:spPr>
          <a:xfrm>
            <a:off x="8102600" y="232083"/>
            <a:ext cx="3000759" cy="5224146"/>
          </a:xfrm>
          <a:prstGeom prst="rect">
            <a:avLst/>
          </a:prstGeom>
        </p:spPr>
      </p:pic>
    </p:spTree>
    <p:extLst>
      <p:ext uri="{BB962C8B-B14F-4D97-AF65-F5344CB8AC3E}">
        <p14:creationId xmlns:p14="http://schemas.microsoft.com/office/powerpoint/2010/main" val="1695571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923E-FACB-D1B4-126D-75AEDD1CC555}"/>
              </a:ext>
            </a:extLst>
          </p:cNvPr>
          <p:cNvSpPr>
            <a:spLocks noGrp="1"/>
          </p:cNvSpPr>
          <p:nvPr>
            <p:ph type="title"/>
          </p:nvPr>
        </p:nvSpPr>
        <p:spPr>
          <a:xfrm>
            <a:off x="644525" y="523875"/>
            <a:ext cx="10902950" cy="956516"/>
          </a:xfrm>
        </p:spPr>
        <p:txBody>
          <a:bodyPr/>
          <a:lstStyle/>
          <a:p>
            <a:r>
              <a:rPr lang="en-US" dirty="0"/>
              <a:t>Public Promotion of Series or Sessions</a:t>
            </a:r>
          </a:p>
        </p:txBody>
      </p:sp>
      <p:sp>
        <p:nvSpPr>
          <p:cNvPr id="3" name="Content Placeholder 2">
            <a:extLst>
              <a:ext uri="{FF2B5EF4-FFF2-40B4-BE49-F238E27FC236}">
                <a16:creationId xmlns:a16="http://schemas.microsoft.com/office/drawing/2014/main" id="{C8E00A09-069A-4B26-8F82-177661363389}"/>
              </a:ext>
            </a:extLst>
          </p:cNvPr>
          <p:cNvSpPr>
            <a:spLocks noGrp="1"/>
          </p:cNvSpPr>
          <p:nvPr>
            <p:ph idx="1"/>
          </p:nvPr>
        </p:nvSpPr>
        <p:spPr/>
        <p:txBody>
          <a:bodyPr/>
          <a:lstStyle/>
          <a:p>
            <a:r>
              <a:rPr lang="en-US" dirty="0"/>
              <a:t>MGB CPD is developing a content strategy to offer education outside of our system. We are building processes to support and market series that want to attract an audience outside of MGB to participate in their live sessions or watch their recorded sessions. </a:t>
            </a:r>
          </a:p>
          <a:p>
            <a:endParaRPr lang="en-US" dirty="0"/>
          </a:p>
          <a:p>
            <a:pPr marL="342900" indent="-342900">
              <a:buFont typeface="Arial" panose="020B0604020202020204" pitchFamily="34" charset="0"/>
              <a:buChar char="•"/>
            </a:pPr>
            <a:r>
              <a:rPr lang="en-US" dirty="0"/>
              <a:t>We will use Ethos to host the series and sessions</a:t>
            </a:r>
          </a:p>
          <a:p>
            <a:pPr marL="342900" indent="-342900">
              <a:buFont typeface="Arial" panose="020B0604020202020204" pitchFamily="34" charset="0"/>
              <a:buChar char="•"/>
            </a:pPr>
            <a:r>
              <a:rPr lang="en-US" dirty="0"/>
              <a:t>Content can be offered for free (no charge to department) or for a fee (will include charge to the department &amp; CPD will distribute revenue to department</a:t>
            </a:r>
          </a:p>
          <a:p>
            <a:pPr marL="342900" indent="-342900">
              <a:buFont typeface="Arial" panose="020B0604020202020204" pitchFamily="34" charset="0"/>
              <a:buChar char="•"/>
            </a:pPr>
            <a:r>
              <a:rPr lang="en-US" dirty="0"/>
              <a:t>CPD will advertise the education in our newsletters and with social media posts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Participating Series Need to Have:</a:t>
            </a:r>
          </a:p>
          <a:p>
            <a:pPr marL="804863" lvl="1" indent="-342900"/>
            <a:r>
              <a:rPr lang="en-US" dirty="0"/>
              <a:t>Quality recordings</a:t>
            </a:r>
          </a:p>
          <a:p>
            <a:pPr marL="804863" lvl="1" indent="-342900"/>
            <a:r>
              <a:rPr lang="en-US" dirty="0"/>
              <a:t>Completed copyright &amp; consent forms for speakers</a:t>
            </a:r>
          </a:p>
          <a:p>
            <a:pPr marL="804863" lvl="1" indent="-342900"/>
            <a:r>
              <a:rPr lang="en-US" dirty="0"/>
              <a:t>Consistent communication on which sessions should/should not be included.</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140563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534338" y="1789043"/>
            <a:ext cx="10916921" cy="3071192"/>
          </a:xfrm>
        </p:spPr>
        <p:txBody>
          <a:bodyPr/>
          <a:lstStyle/>
          <a:p>
            <a:pPr marL="0" marR="0" algn="ctr">
              <a:spcBef>
                <a:spcPts val="0"/>
              </a:spcBef>
              <a:spcAft>
                <a:spcPts val="0"/>
              </a:spcAft>
            </a:pPr>
            <a:r>
              <a:rPr lang="en-US" sz="4000" b="1"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Tuesdays 9:00 to 10:00</a:t>
            </a:r>
            <a:endParaRPr lang="en-US" sz="40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4000" b="1"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Thursday 2:00 to 3:00</a:t>
            </a:r>
            <a:br>
              <a:rPr lang="en-US" sz="4000" b="1"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4000" b="1" u="sng" dirty="0">
                <a:solidFill>
                  <a:srgbClr val="5B5FC7"/>
                </a:solidFill>
                <a:effectLst/>
                <a:latin typeface="Calibri" panose="020F0502020204030204" pitchFamily="34" charset="0"/>
                <a:ea typeface="Calibri" panose="020F0502020204030204" pitchFamily="34" charset="0"/>
                <a:cs typeface="Calibri" panose="020F0502020204030204" pitchFamily="34" charset="0"/>
                <a:hlinkClick r:id="rId7" tooltip="Meeting join link"/>
              </a:rPr>
              <a:t>Teams meeting link for open hours meeting</a:t>
            </a:r>
            <a:r>
              <a:rPr lang="en-US" sz="40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4000" kern="100" dirty="0">
              <a:effectLst/>
              <a:latin typeface="Calibri" panose="020F0502020204030204" pitchFamily="34" charset="0"/>
              <a:ea typeface="Calibri" panose="020F0502020204030204" pitchFamily="34" charset="0"/>
              <a:cs typeface="Calibri" panose="020F0502020204030204" pitchFamily="34" charset="0"/>
            </a:endParaRPr>
          </a:p>
          <a:p>
            <a:pPr marL="1031875" lvl="2" indent="-342900">
              <a:buFont typeface="Symbol" panose="05050102010706020507" pitchFamily="18" charset="2"/>
              <a:buChar char=""/>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Help is always available on the weekly open hours calls</a:t>
            </a:r>
            <a:endParaRPr lang="en-US" sz="2500" dirty="0"/>
          </a:p>
        </p:txBody>
      </p:sp>
    </p:spTree>
    <p:extLst>
      <p:ext uri="{BB962C8B-B14F-4D97-AF65-F5344CB8AC3E}">
        <p14:creationId xmlns:p14="http://schemas.microsoft.com/office/powerpoint/2010/main" val="4253036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A5E-5541-4465-8A28-987EAC4093C4}"/>
              </a:ext>
            </a:extLst>
          </p:cNvPr>
          <p:cNvSpPr>
            <a:spLocks noGrp="1"/>
          </p:cNvSpPr>
          <p:nvPr>
            <p:ph type="title"/>
          </p:nvPr>
        </p:nvSpPr>
        <p:spPr/>
        <p:txBody>
          <a:bodyPr/>
          <a:lstStyle/>
          <a:p>
            <a:r>
              <a:rPr lang="en-US" dirty="0"/>
              <a:t>Follow Us On Social Media!</a:t>
            </a:r>
          </a:p>
        </p:txBody>
      </p:sp>
      <p:sp>
        <p:nvSpPr>
          <p:cNvPr id="3" name="Content Placeholder 2">
            <a:extLst>
              <a:ext uri="{FF2B5EF4-FFF2-40B4-BE49-F238E27FC236}">
                <a16:creationId xmlns:a16="http://schemas.microsoft.com/office/drawing/2014/main" id="{DD43545A-CBB5-491C-95DB-B86FA51A094B}"/>
              </a:ext>
            </a:extLst>
          </p:cNvPr>
          <p:cNvSpPr>
            <a:spLocks noGrp="1"/>
          </p:cNvSpPr>
          <p:nvPr>
            <p:ph idx="1"/>
          </p:nvPr>
        </p:nvSpPr>
        <p:spPr>
          <a:xfrm>
            <a:off x="647700" y="1295246"/>
            <a:ext cx="10902950" cy="4392321"/>
          </a:xfrm>
        </p:spPr>
        <p:txBody>
          <a:bodyPr/>
          <a:lstStyle/>
          <a:p>
            <a:r>
              <a:rPr lang="en-US" b="1" dirty="0">
                <a:solidFill>
                  <a:schemeClr val="accent2"/>
                </a:solidFill>
              </a:rPr>
              <a:t>We are growing our followers and standing on social media to:</a:t>
            </a:r>
          </a:p>
          <a:p>
            <a:endParaRPr lang="en-US" b="1" dirty="0"/>
          </a:p>
          <a:p>
            <a:pPr lvl="1"/>
            <a:r>
              <a:rPr lang="en-US" dirty="0"/>
              <a:t>Showcase all the great education projects being done around the system</a:t>
            </a:r>
          </a:p>
          <a:p>
            <a:pPr lvl="1"/>
            <a:r>
              <a:rPr lang="en-US" dirty="0"/>
              <a:t>Market courses to external participants</a:t>
            </a:r>
          </a:p>
          <a:p>
            <a:endParaRPr lang="en-US" dirty="0"/>
          </a:p>
          <a:p>
            <a:r>
              <a:rPr lang="en-US" b="1" dirty="0">
                <a:solidFill>
                  <a:schemeClr val="accent2"/>
                </a:solidFill>
              </a:rPr>
              <a:t>Follow us and share your news, to help grow the community!</a:t>
            </a:r>
          </a:p>
          <a:p>
            <a:endParaRPr lang="en-US" b="1" dirty="0"/>
          </a:p>
          <a:p>
            <a:pPr lvl="1"/>
            <a:r>
              <a:rPr lang="en-US" b="1" dirty="0"/>
              <a:t>X (formally known as Twitter): </a:t>
            </a:r>
          </a:p>
          <a:p>
            <a:pPr lvl="2"/>
            <a:r>
              <a:rPr lang="en-US" b="0" i="0" dirty="0">
                <a:effectLst/>
                <a:latin typeface="TwitterChirp"/>
              </a:rPr>
              <a:t>@MassGenBrighCPD</a:t>
            </a:r>
            <a:endParaRPr lang="en-US" dirty="0"/>
          </a:p>
          <a:p>
            <a:endParaRPr lang="en-US" b="1" dirty="0"/>
          </a:p>
          <a:p>
            <a:pPr lvl="1"/>
            <a:r>
              <a:rPr lang="en-US" b="1" dirty="0"/>
              <a:t>LinkedIn:</a:t>
            </a:r>
          </a:p>
          <a:p>
            <a:pPr lvl="2"/>
            <a:r>
              <a:rPr lang="en-US" i="0" dirty="0">
                <a:effectLst/>
                <a:latin typeface="-apple-system"/>
              </a:rPr>
              <a:t>Mass General Brigham Continuing Professional Development</a:t>
            </a:r>
          </a:p>
          <a:p>
            <a:pPr lvl="2"/>
            <a:r>
              <a:rPr lang="en-US" i="0" dirty="0">
                <a:effectLst/>
                <a:latin typeface="-apple-system"/>
                <a:hlinkClick r:id="rId2"/>
              </a:rPr>
              <a:t>https://www.linkedin.com/showcase/mass-general-brigham-office-of-continuing-professional-development</a:t>
            </a:r>
            <a:endParaRPr lang="en-US" i="0" dirty="0">
              <a:effectLst/>
              <a:latin typeface="-apple-system"/>
            </a:endParaRPr>
          </a:p>
          <a:p>
            <a:pPr lvl="2"/>
            <a:endParaRPr lang="en-US" dirty="0"/>
          </a:p>
        </p:txBody>
      </p:sp>
      <p:pic>
        <p:nvPicPr>
          <p:cNvPr id="9" name="Picture 8" descr="Icon&#10;&#10;Description automatically generated">
            <a:extLst>
              <a:ext uri="{FF2B5EF4-FFF2-40B4-BE49-F238E27FC236}">
                <a16:creationId xmlns:a16="http://schemas.microsoft.com/office/drawing/2014/main" id="{171768FD-FCB3-45A0-ADE4-6233F69880B8}"/>
              </a:ext>
            </a:extLst>
          </p:cNvPr>
          <p:cNvPicPr>
            <a:picLocks noChangeAspect="1"/>
          </p:cNvPicPr>
          <p:nvPr/>
        </p:nvPicPr>
        <p:blipFill>
          <a:blip r:embed="rId3"/>
          <a:stretch>
            <a:fillRect/>
          </a:stretch>
        </p:blipFill>
        <p:spPr>
          <a:xfrm>
            <a:off x="9956741" y="322364"/>
            <a:ext cx="1450807" cy="1450807"/>
          </a:xfrm>
          <a:prstGeom prst="rect">
            <a:avLst/>
          </a:prstGeom>
        </p:spPr>
      </p:pic>
      <p:pic>
        <p:nvPicPr>
          <p:cNvPr id="4" name="Picture 3">
            <a:extLst>
              <a:ext uri="{FF2B5EF4-FFF2-40B4-BE49-F238E27FC236}">
                <a16:creationId xmlns:a16="http://schemas.microsoft.com/office/drawing/2014/main" id="{D3B5BD73-1AF1-182F-3451-FE3A1D27B6CA}"/>
              </a:ext>
            </a:extLst>
          </p:cNvPr>
          <p:cNvPicPr>
            <a:picLocks noChangeAspect="1"/>
          </p:cNvPicPr>
          <p:nvPr/>
        </p:nvPicPr>
        <p:blipFill>
          <a:blip r:embed="rId4"/>
          <a:stretch>
            <a:fillRect/>
          </a:stretch>
        </p:blipFill>
        <p:spPr>
          <a:xfrm>
            <a:off x="8851392" y="523875"/>
            <a:ext cx="1153326" cy="1153326"/>
          </a:xfrm>
          <a:prstGeom prst="rect">
            <a:avLst/>
          </a:prstGeom>
        </p:spPr>
      </p:pic>
    </p:spTree>
    <p:extLst>
      <p:ext uri="{BB962C8B-B14F-4D97-AF65-F5344CB8AC3E}">
        <p14:creationId xmlns:p14="http://schemas.microsoft.com/office/powerpoint/2010/main" val="146687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8A0D2B9-4FF8-7105-0C39-E3D6FF2B43FB}"/>
              </a:ext>
            </a:extLst>
          </p:cNvPr>
          <p:cNvSpPr txBox="1">
            <a:spLocks/>
          </p:cNvSpPr>
          <p:nvPr/>
        </p:nvSpPr>
        <p:spPr>
          <a:xfrm>
            <a:off x="641350" y="523875"/>
            <a:ext cx="10902950"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Upcoming Trainings</a:t>
            </a:r>
          </a:p>
        </p:txBody>
      </p:sp>
      <p:graphicFrame>
        <p:nvGraphicFramePr>
          <p:cNvPr id="2" name="Table 1">
            <a:extLst>
              <a:ext uri="{FF2B5EF4-FFF2-40B4-BE49-F238E27FC236}">
                <a16:creationId xmlns:a16="http://schemas.microsoft.com/office/drawing/2014/main" id="{B7DC83E7-34FB-B7C7-BD3E-227E112E796D}"/>
              </a:ext>
            </a:extLst>
          </p:cNvPr>
          <p:cNvGraphicFramePr>
            <a:graphicFrameLocks noGrp="1"/>
          </p:cNvGraphicFramePr>
          <p:nvPr>
            <p:extLst>
              <p:ext uri="{D42A27DB-BD31-4B8C-83A1-F6EECF244321}">
                <p14:modId xmlns:p14="http://schemas.microsoft.com/office/powerpoint/2010/main" val="3297348993"/>
              </p:ext>
            </p:extLst>
          </p:nvPr>
        </p:nvGraphicFramePr>
        <p:xfrm>
          <a:off x="883920" y="1499531"/>
          <a:ext cx="10098024" cy="1415654"/>
        </p:xfrm>
        <a:graphic>
          <a:graphicData uri="http://schemas.openxmlformats.org/drawingml/2006/table">
            <a:tbl>
              <a:tblPr firstRow="1" firstCol="1" bandRow="1">
                <a:tableStyleId>{5C22544A-7EE6-4342-B048-85BDC9FD1C3A}</a:tableStyleId>
              </a:tblPr>
              <a:tblGrid>
                <a:gridCol w="1639540">
                  <a:extLst>
                    <a:ext uri="{9D8B030D-6E8A-4147-A177-3AD203B41FA5}">
                      <a16:colId xmlns:a16="http://schemas.microsoft.com/office/drawing/2014/main" val="1983640950"/>
                    </a:ext>
                  </a:extLst>
                </a:gridCol>
                <a:gridCol w="1448548">
                  <a:extLst>
                    <a:ext uri="{9D8B030D-6E8A-4147-A177-3AD203B41FA5}">
                      <a16:colId xmlns:a16="http://schemas.microsoft.com/office/drawing/2014/main" val="3123221474"/>
                    </a:ext>
                  </a:extLst>
                </a:gridCol>
                <a:gridCol w="2567015">
                  <a:extLst>
                    <a:ext uri="{9D8B030D-6E8A-4147-A177-3AD203B41FA5}">
                      <a16:colId xmlns:a16="http://schemas.microsoft.com/office/drawing/2014/main" val="4185360011"/>
                    </a:ext>
                  </a:extLst>
                </a:gridCol>
                <a:gridCol w="4442921">
                  <a:extLst>
                    <a:ext uri="{9D8B030D-6E8A-4147-A177-3AD203B41FA5}">
                      <a16:colId xmlns:a16="http://schemas.microsoft.com/office/drawing/2014/main" val="619559305"/>
                    </a:ext>
                  </a:extLst>
                </a:gridCol>
              </a:tblGrid>
              <a:tr h="430763">
                <a:tc>
                  <a:txBody>
                    <a:bodyPr/>
                    <a:lstStyle/>
                    <a:p>
                      <a:pPr marL="0" marR="0">
                        <a:buNone/>
                      </a:pPr>
                      <a:r>
                        <a:rPr lang="en-US" sz="1600" dirty="0">
                          <a:effectLst/>
                          <a:latin typeface="+mn-lt"/>
                        </a:rPr>
                        <a:t>Upcoming Trainings</a:t>
                      </a:r>
                      <a:endParaRPr lang="en-US" sz="1600" dirty="0">
                        <a:effectLst/>
                        <a:latin typeface="+mn-lt"/>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latin typeface="+mn-lt"/>
                        </a:rPr>
                        <a:t>Audience</a:t>
                      </a:r>
                      <a:endParaRPr lang="en-US" sz="1600">
                        <a:effectLst/>
                        <a:latin typeface="+mn-lt"/>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latin typeface="+mn-lt"/>
                        </a:rPr>
                        <a:t>Training Date</a:t>
                      </a:r>
                      <a:endParaRPr lang="en-US" sz="1600">
                        <a:effectLst/>
                        <a:latin typeface="+mn-lt"/>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latin typeface="+mn-lt"/>
                        </a:rPr>
                        <a:t>Registration Link</a:t>
                      </a:r>
                      <a:endParaRPr lang="en-US" sz="1600">
                        <a:effectLst/>
                        <a:latin typeface="+mn-lt"/>
                        <a:ea typeface="Aptos" panose="020B0004020202020204" pitchFamily="34" charset="0"/>
                        <a:cs typeface="Aptos" panose="020B0004020202020204" pitchFamily="34" charset="0"/>
                      </a:endParaRPr>
                    </a:p>
                  </a:txBody>
                  <a:tcPr marL="0" marR="0" marT="0" marB="0"/>
                </a:tc>
                <a:extLst>
                  <a:ext uri="{0D108BD9-81ED-4DB2-BD59-A6C34878D82A}">
                    <a16:rowId xmlns:a16="http://schemas.microsoft.com/office/drawing/2014/main" val="2645951232"/>
                  </a:ext>
                </a:extLst>
              </a:tr>
              <a:tr h="786141">
                <a:tc>
                  <a:txBody>
                    <a:bodyPr/>
                    <a:lstStyle/>
                    <a:p>
                      <a:pPr marL="0" marR="0" algn="l" defTabSz="914400" rtl="0" eaLnBrk="1" latinLnBrk="0" hangingPunct="1">
                        <a:lnSpc>
                          <a:spcPct val="105000"/>
                        </a:lnSpc>
                        <a:buNone/>
                      </a:pPr>
                      <a:r>
                        <a:rPr lang="en-US" sz="1600" b="1" kern="1200" dirty="0">
                          <a:solidFill>
                            <a:schemeClr val="lt1"/>
                          </a:solidFill>
                          <a:effectLst/>
                          <a:latin typeface="+mn-lt"/>
                          <a:ea typeface="+mn-ea"/>
                          <a:cs typeface="+mn-cs"/>
                        </a:rPr>
                        <a:t>October training</a:t>
                      </a:r>
                    </a:p>
                  </a:txBody>
                  <a:tcPr/>
                </a:tc>
                <a:tc>
                  <a:txBody>
                    <a:bodyPr/>
                    <a:lstStyle/>
                    <a:p>
                      <a:pPr marL="0" marR="0">
                        <a:lnSpc>
                          <a:spcPct val="105000"/>
                        </a:lnSpc>
                        <a:buNone/>
                      </a:pPr>
                      <a:r>
                        <a:rPr lang="en-US" sz="1600">
                          <a:solidFill>
                            <a:srgbClr val="000000"/>
                          </a:solidFill>
                          <a:effectLst/>
                          <a:latin typeface="+mn-lt"/>
                          <a:ea typeface="Times New Roman" panose="02020603050405020304" pitchFamily="18" charset="0"/>
                          <a:cs typeface="Times New Roman" panose="02020603050405020304" pitchFamily="18" charset="0"/>
                        </a:rPr>
                        <a:t>Systemwide Grand Rounds Forum</a:t>
                      </a:r>
                      <a:endParaRPr lang="en-US" sz="1600">
                        <a:effectLst/>
                        <a:latin typeface="+mn-lt"/>
                        <a:ea typeface="Times New Roman" panose="02020603050405020304" pitchFamily="18" charset="0"/>
                        <a:cs typeface="Times New Roman" panose="02020603050405020304" pitchFamily="18" charset="0"/>
                      </a:endParaRPr>
                    </a:p>
                  </a:txBody>
                  <a:tcPr/>
                </a:tc>
                <a:tc>
                  <a:txBody>
                    <a:bodyPr/>
                    <a:lstStyle/>
                    <a:p>
                      <a:pPr marL="0" marR="0">
                        <a:lnSpc>
                          <a:spcPct val="105000"/>
                        </a:lnSpc>
                        <a:buNone/>
                      </a:pPr>
                      <a:r>
                        <a:rPr lang="en-US" sz="1600">
                          <a:solidFill>
                            <a:srgbClr val="000000"/>
                          </a:solidFill>
                          <a:effectLst/>
                          <a:latin typeface="+mn-lt"/>
                          <a:ea typeface="Times New Roman" panose="02020603050405020304" pitchFamily="18" charset="0"/>
                          <a:cs typeface="Times New Roman" panose="02020603050405020304" pitchFamily="18" charset="0"/>
                        </a:rPr>
                        <a:t>October 30, 2025, 10:00AM</a:t>
                      </a:r>
                      <a:endParaRPr lang="en-US" sz="1600">
                        <a:effectLst/>
                        <a:latin typeface="+mn-lt"/>
                        <a:ea typeface="Times New Roman" panose="02020603050405020304" pitchFamily="18" charset="0"/>
                        <a:cs typeface="Times New Roman" panose="02020603050405020304" pitchFamily="18" charset="0"/>
                      </a:endParaRPr>
                    </a:p>
                  </a:txBody>
                  <a:tcPr/>
                </a:tc>
                <a:tc>
                  <a:txBody>
                    <a:bodyPr/>
                    <a:lstStyle/>
                    <a:p>
                      <a:pPr marL="0" marR="0">
                        <a:lnSpc>
                          <a:spcPct val="105000"/>
                        </a:lnSpc>
                        <a:buNone/>
                      </a:pPr>
                      <a:r>
                        <a:rPr lang="en-US" sz="1600" dirty="0">
                          <a:solidFill>
                            <a:srgbClr val="000000"/>
                          </a:solidFill>
                          <a:effectLst/>
                          <a:latin typeface="+mn-lt"/>
                          <a:ea typeface="Times New Roman" panose="02020603050405020304" pitchFamily="18" charset="0"/>
                          <a:cs typeface="Times New Roman" panose="02020603050405020304" pitchFamily="18" charset="0"/>
                        </a:rPr>
                        <a:t>TBD</a:t>
                      </a:r>
                      <a:endParaRPr lang="en-US" sz="16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55373325"/>
                  </a:ext>
                </a:extLst>
              </a:tr>
            </a:tbl>
          </a:graphicData>
        </a:graphic>
      </p:graphicFrame>
      <p:sp>
        <p:nvSpPr>
          <p:cNvPr id="6" name="TextBox 5">
            <a:extLst>
              <a:ext uri="{FF2B5EF4-FFF2-40B4-BE49-F238E27FC236}">
                <a16:creationId xmlns:a16="http://schemas.microsoft.com/office/drawing/2014/main" id="{A9BBEB0D-8242-2235-C14B-D10D81B73A89}"/>
              </a:ext>
            </a:extLst>
          </p:cNvPr>
          <p:cNvSpPr txBox="1"/>
          <p:nvPr/>
        </p:nvSpPr>
        <p:spPr>
          <a:xfrm>
            <a:off x="1180923" y="3868479"/>
            <a:ext cx="9504018" cy="646331"/>
          </a:xfrm>
          <a:prstGeom prst="rect">
            <a:avLst/>
          </a:prstGeom>
          <a:noFill/>
        </p:spPr>
        <p:txBody>
          <a:bodyPr wrap="square">
            <a:spAutoFit/>
          </a:bodyPr>
          <a:lstStyle/>
          <a:p>
            <a:r>
              <a:rPr lang="en-US" sz="1800" dirty="0">
                <a:effectLst/>
                <a:latin typeface="Calibri" panose="020F0502020204030204" pitchFamily="34" charset="0"/>
                <a:ea typeface="Times New Roman" panose="02020603050405020304" pitchFamily="18" charset="0"/>
              </a:rPr>
              <a:t>Recording available for past webinars: </a:t>
            </a:r>
            <a:br>
              <a:rPr lang="en-US" sz="1800" dirty="0">
                <a:effectLst/>
                <a:latin typeface="Calibri" panose="020F0502020204030204" pitchFamily="34" charset="0"/>
                <a:ea typeface="Times New Roman" panose="02020603050405020304" pitchFamily="18" charset="0"/>
              </a:rPr>
            </a:br>
            <a:r>
              <a:rPr lang="en-US" sz="1800" u="sng" dirty="0">
                <a:solidFill>
                  <a:srgbClr val="0000FF"/>
                </a:solidFill>
                <a:effectLst/>
                <a:latin typeface="Calibri" panose="020F0502020204030204" pitchFamily="34" charset="0"/>
                <a:ea typeface="Times New Roman" panose="02020603050405020304" pitchFamily="18" charset="0"/>
                <a:hlinkClick r:id="rId3"/>
              </a:rPr>
              <a:t>https://cpd.partners.org/series-coordinators/content/hospital-series-workflows-and-videos</a:t>
            </a:r>
            <a:endParaRPr lang="en-US" dirty="0"/>
          </a:p>
        </p:txBody>
      </p:sp>
    </p:spTree>
    <p:extLst>
      <p:ext uri="{BB962C8B-B14F-4D97-AF65-F5344CB8AC3E}">
        <p14:creationId xmlns:p14="http://schemas.microsoft.com/office/powerpoint/2010/main" val="148601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953329" y="835309"/>
            <a:ext cx="9163050" cy="536575"/>
          </a:xfrm>
        </p:spPr>
        <p:txBody>
          <a:bodyPr/>
          <a:lstStyle/>
          <a:p>
            <a:pPr>
              <a:lnSpc>
                <a:spcPct val="110000"/>
              </a:lnSpc>
            </a:pPr>
            <a:r>
              <a:rPr lang="en-US" dirty="0"/>
              <a:t>Thank you for attending today’s meeting!</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953329" y="2012090"/>
            <a:ext cx="8388203" cy="2689392"/>
          </a:xfrm>
        </p:spPr>
        <p:txBody>
          <a:bodyPr/>
          <a:lstStyle/>
          <a:p>
            <a:pPr marL="285750" indent="-285750">
              <a:lnSpc>
                <a:spcPct val="200000"/>
              </a:lnSpc>
              <a:buFont typeface="Arial" panose="020B0604020202020204" pitchFamily="34" charset="0"/>
              <a:buChar char="•"/>
            </a:pPr>
            <a:r>
              <a:rPr lang="en-US" dirty="0"/>
              <a:t>We will email you with our next webinar date</a:t>
            </a:r>
          </a:p>
          <a:p>
            <a:pPr marL="285750" indent="-285750">
              <a:lnSpc>
                <a:spcPct val="200000"/>
              </a:lnSpc>
              <a:buFont typeface="Arial" panose="020B0604020202020204" pitchFamily="34" charset="0"/>
              <a:buChar char="•"/>
            </a:pPr>
            <a:r>
              <a:rPr lang="en-US" dirty="0"/>
              <a:t>Reminder to please send all questions to </a:t>
            </a:r>
            <a:r>
              <a:rPr lang="en-US" dirty="0">
                <a:hlinkClick r:id="rId6"/>
              </a:rPr>
              <a:t>mgbcpd@mgb.org</a:t>
            </a:r>
            <a:endParaRPr lang="en-US" dirty="0"/>
          </a:p>
          <a:p>
            <a:pPr marL="285750" indent="-285750">
              <a:lnSpc>
                <a:spcPct val="200000"/>
              </a:lnSpc>
              <a:buFont typeface="Arial" panose="020B0604020202020204" pitchFamily="34" charset="0"/>
              <a:buChar char="•"/>
            </a:pPr>
            <a:r>
              <a:rPr lang="en-US" dirty="0"/>
              <a:t>These slides will be available on the C</a:t>
            </a:r>
            <a:r>
              <a:rPr lang="en-US" dirty="0">
                <a:ea typeface="+mn-lt"/>
                <a:cs typeface="+mn-lt"/>
              </a:rPr>
              <a:t>ourse Coordinator Virtual Community: </a:t>
            </a:r>
            <a:r>
              <a:rPr lang="en-US" dirty="0">
                <a:ea typeface="+mn-lt"/>
                <a:cs typeface="+mn-lt"/>
                <a:hlinkClick r:id="rId7"/>
              </a:rPr>
              <a:t>https://cpd.partners.org/series-coordinators</a:t>
            </a:r>
            <a:endParaRPr lang="en-US" b="1" dirty="0"/>
          </a:p>
          <a:p>
            <a:pPr marL="342900" indent="-3429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98B31729-788B-4F45-88EF-CF831AA4AA11}"/>
              </a:ext>
            </a:extLst>
          </p:cNvPr>
          <p:cNvPicPr>
            <a:picLocks noChangeAspect="1"/>
          </p:cNvPicPr>
          <p:nvPr/>
        </p:nvPicPr>
        <p:blipFill>
          <a:blip r:embed="rId8"/>
          <a:stretch>
            <a:fillRect/>
          </a:stretch>
        </p:blipFill>
        <p:spPr>
          <a:xfrm>
            <a:off x="9341532" y="3695188"/>
            <a:ext cx="2667000" cy="2667000"/>
          </a:xfrm>
          <a:prstGeom prst="rect">
            <a:avLst/>
          </a:prstGeom>
        </p:spPr>
      </p:pic>
    </p:spTree>
    <p:extLst>
      <p:ext uri="{BB962C8B-B14F-4D97-AF65-F5344CB8AC3E}">
        <p14:creationId xmlns:p14="http://schemas.microsoft.com/office/powerpoint/2010/main" val="1389438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30FA1-F7BE-486F-BCDA-4DB2B1B1E143}"/>
              </a:ext>
            </a:extLst>
          </p:cNvPr>
          <p:cNvPicPr>
            <a:picLocks noChangeAspect="1"/>
          </p:cNvPicPr>
          <p:nvPr/>
        </p:nvPicPr>
        <p:blipFill>
          <a:blip r:embed="rId2"/>
          <a:stretch>
            <a:fillRect/>
          </a:stretch>
        </p:blipFill>
        <p:spPr>
          <a:xfrm>
            <a:off x="3395662" y="728662"/>
            <a:ext cx="5400675" cy="5400675"/>
          </a:xfrm>
          <a:prstGeom prst="rect">
            <a:avLst/>
          </a:prstGeom>
        </p:spPr>
      </p:pic>
    </p:spTree>
    <p:extLst>
      <p:ext uri="{BB962C8B-B14F-4D97-AF65-F5344CB8AC3E}">
        <p14:creationId xmlns:p14="http://schemas.microsoft.com/office/powerpoint/2010/main" val="661059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41350" y="224862"/>
            <a:ext cx="10902950" cy="956516"/>
          </a:xfrm>
        </p:spPr>
        <p:txBody>
          <a:bodyPr/>
          <a:lstStyle/>
          <a:p>
            <a:r>
              <a:rPr lang="en-US" dirty="0"/>
              <a:t>Joint Accreditation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27868" y="778167"/>
            <a:ext cx="10902950" cy="5514800"/>
          </a:xfrm>
        </p:spPr>
        <p:txBody>
          <a:bodyPr/>
          <a:lstStyle/>
          <a:p>
            <a:pPr marL="342900" indent="-342900">
              <a:buFont typeface="Arial" panose="020B0604020202020204" pitchFamily="34" charset="0"/>
              <a:buChar char="•"/>
            </a:pPr>
            <a:r>
              <a:rPr lang="en-US" sz="1800" dirty="0"/>
              <a:t>Mass General Brigham was awarded Joint Accreditation from December 6, 2021, through November 2025.</a:t>
            </a:r>
          </a:p>
          <a:p>
            <a:endParaRPr lang="en-US" sz="1800" dirty="0"/>
          </a:p>
          <a:p>
            <a:pPr marL="342900" indent="-342900">
              <a:buFont typeface="Arial" panose="020B0604020202020204" pitchFamily="34" charset="0"/>
              <a:buChar char="•"/>
            </a:pPr>
            <a:r>
              <a:rPr lang="en-US" sz="1800" b="0" i="0" dirty="0">
                <a:effectLst/>
              </a:rPr>
              <a:t>Joint Accreditation for Interprofessional Continuing Education™ offers organizations the opportunity to be simultaneously accredited to provide continuing education activities for multiple professions through a single, unified application process, fee structure, and set of accreditation standards. </a:t>
            </a:r>
            <a:r>
              <a:rPr lang="en-US" sz="1800" dirty="0">
                <a:effectLst/>
                <a:ea typeface="Calibri" panose="020F0502020204030204" pitchFamily="34" charset="0"/>
                <a:cs typeface="Times New Roman" panose="02020603050405020304" pitchFamily="18" charset="0"/>
              </a:rPr>
              <a:t> </a:t>
            </a:r>
          </a:p>
          <a:p>
            <a:endParaRPr lang="en-US" sz="18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b="0" i="0" dirty="0">
                <a:effectLst/>
              </a:rPr>
              <a:t>Jointly accredited providers may choose to award single profession or interprofessional continuing education credit (IPCE) to:</a:t>
            </a:r>
          </a:p>
          <a:p>
            <a:endParaRPr lang="en-US" sz="1800" dirty="0">
              <a:ea typeface="Calibri" panose="020F0502020204030204" pitchFamily="34" charset="0"/>
              <a:cs typeface="Times New Roman" panose="02020603050405020304" pitchFamily="18" charset="0"/>
            </a:endParaRPr>
          </a:p>
          <a:p>
            <a:pPr marL="804863" lvl="1" indent="-342900"/>
            <a:r>
              <a:rPr lang="en-US" sz="1800" dirty="0"/>
              <a:t>Athletic Trainers</a:t>
            </a:r>
          </a:p>
          <a:p>
            <a:pPr marL="804863" lvl="1" indent="-342900"/>
            <a:r>
              <a:rPr lang="en-US" sz="1800" dirty="0"/>
              <a:t>Dentists </a:t>
            </a:r>
          </a:p>
          <a:p>
            <a:pPr marL="804863" lvl="1" indent="-342900"/>
            <a:r>
              <a:rPr lang="en-US" sz="1800" dirty="0"/>
              <a:t>Dietitians</a:t>
            </a:r>
          </a:p>
          <a:p>
            <a:pPr marL="804863" lvl="1" indent="-342900"/>
            <a:r>
              <a:rPr lang="en-US" sz="1800" dirty="0"/>
              <a:t>Nurses</a:t>
            </a:r>
          </a:p>
          <a:p>
            <a:pPr marL="804863" lvl="1" indent="-342900"/>
            <a:r>
              <a:rPr lang="en-US" sz="1800" dirty="0"/>
              <a:t>Optometrists</a:t>
            </a:r>
          </a:p>
          <a:p>
            <a:pPr marL="804863" lvl="1" indent="-342900"/>
            <a:r>
              <a:rPr lang="en-US" sz="1800" dirty="0"/>
              <a:t>Physician Assistants</a:t>
            </a:r>
          </a:p>
          <a:p>
            <a:pPr marL="804863" lvl="1" indent="-342900"/>
            <a:r>
              <a:rPr lang="en-US" sz="1800" dirty="0"/>
              <a:t>Pharmacists</a:t>
            </a:r>
          </a:p>
          <a:p>
            <a:pPr marL="804863" lvl="1" indent="-342900"/>
            <a:r>
              <a:rPr lang="en-US" sz="1800" dirty="0"/>
              <a:t>Physicians</a:t>
            </a:r>
          </a:p>
          <a:p>
            <a:pPr marL="804863" lvl="1" indent="-342900"/>
            <a:r>
              <a:rPr lang="en-US" sz="1800" dirty="0"/>
              <a:t>Psychologists</a:t>
            </a:r>
          </a:p>
          <a:p>
            <a:pPr marL="804863" lvl="1" indent="-342900"/>
            <a:r>
              <a:rPr lang="en-US" sz="1800" dirty="0"/>
              <a:t>Social Workers</a:t>
            </a:r>
          </a:p>
          <a:p>
            <a:endParaRPr lang="en-US" dirty="0"/>
          </a:p>
        </p:txBody>
      </p:sp>
      <p:pic>
        <p:nvPicPr>
          <p:cNvPr id="13" name="Picture 12" descr="Logo, company name&#10;&#10;Description automatically generated">
            <a:extLst>
              <a:ext uri="{FF2B5EF4-FFF2-40B4-BE49-F238E27FC236}">
                <a16:creationId xmlns:a16="http://schemas.microsoft.com/office/drawing/2014/main" id="{18ECB658-BFF9-45AE-A563-C87806087991}"/>
              </a:ext>
            </a:extLst>
          </p:cNvPr>
          <p:cNvPicPr>
            <a:picLocks noChangeAspect="1"/>
          </p:cNvPicPr>
          <p:nvPr/>
        </p:nvPicPr>
        <p:blipFill>
          <a:blip r:embed="rId7"/>
          <a:stretch>
            <a:fillRect/>
          </a:stretch>
        </p:blipFill>
        <p:spPr>
          <a:xfrm>
            <a:off x="7698377" y="3530132"/>
            <a:ext cx="3711303" cy="2549701"/>
          </a:xfrm>
          <a:prstGeom prst="rect">
            <a:avLst/>
          </a:prstGeom>
        </p:spPr>
      </p:pic>
    </p:spTree>
    <p:extLst>
      <p:ext uri="{BB962C8B-B14F-4D97-AF65-F5344CB8AC3E}">
        <p14:creationId xmlns:p14="http://schemas.microsoft.com/office/powerpoint/2010/main" val="264979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571F-C87F-0EA6-75D5-F65EFEC54C30}"/>
              </a:ext>
            </a:extLst>
          </p:cNvPr>
          <p:cNvSpPr>
            <a:spLocks noGrp="1"/>
          </p:cNvSpPr>
          <p:nvPr>
            <p:ph type="title"/>
          </p:nvPr>
        </p:nvSpPr>
        <p:spPr/>
        <p:txBody>
          <a:bodyPr/>
          <a:lstStyle/>
          <a:p>
            <a:r>
              <a:rPr lang="en-US" dirty="0"/>
              <a:t>Why Physician Learners Need MOC</a:t>
            </a:r>
          </a:p>
        </p:txBody>
      </p:sp>
      <p:sp>
        <p:nvSpPr>
          <p:cNvPr id="3" name="Content Placeholder 2">
            <a:extLst>
              <a:ext uri="{FF2B5EF4-FFF2-40B4-BE49-F238E27FC236}">
                <a16:creationId xmlns:a16="http://schemas.microsoft.com/office/drawing/2014/main" id="{103475AD-C0E7-BA5B-80A9-FE9B2FCB6421}"/>
              </a:ext>
            </a:extLst>
          </p:cNvPr>
          <p:cNvSpPr>
            <a:spLocks noGrp="1"/>
          </p:cNvSpPr>
          <p:nvPr>
            <p:ph idx="1"/>
          </p:nvPr>
        </p:nvSpPr>
        <p:spPr>
          <a:xfrm>
            <a:off x="641350" y="1480391"/>
            <a:ext cx="10902950" cy="4023360"/>
          </a:xfrm>
        </p:spPr>
        <p:txBody>
          <a:bodyPr/>
          <a:lstStyle/>
          <a:p>
            <a:pPr marL="804863" lvl="1" indent="-342900"/>
            <a:r>
              <a:rPr lang="en-US" b="1" dirty="0"/>
              <a:t>What is MOC?</a:t>
            </a:r>
          </a:p>
          <a:p>
            <a:pPr marL="1031875" lvl="2" indent="-342900"/>
            <a:r>
              <a:rPr lang="en-US" dirty="0"/>
              <a:t>MOC = Maintenance of Certification</a:t>
            </a:r>
          </a:p>
          <a:p>
            <a:pPr marL="1031875" lvl="2" indent="-342900"/>
            <a:r>
              <a:rPr lang="en-US" dirty="0"/>
              <a:t>To remain certified in their specialty, physicians must meet continuing education requirements that are set by the certifying boards. </a:t>
            </a:r>
          </a:p>
          <a:p>
            <a:pPr marL="1031875" lvl="2" indent="-342900"/>
            <a:r>
              <a:rPr lang="en-US" dirty="0"/>
              <a:t>Physicians can earn credit toward meeting these requirements by participating in accredited CME activities that count for MOC.</a:t>
            </a:r>
          </a:p>
          <a:p>
            <a:pPr marL="804863" lvl="1" indent="-342900"/>
            <a:endParaRPr lang="en-US" dirty="0"/>
          </a:p>
          <a:p>
            <a:pPr marL="804863" lvl="1" indent="-342900"/>
            <a:r>
              <a:rPr lang="en-US" b="1" dirty="0"/>
              <a:t>Examples of MOC Requirements:</a:t>
            </a:r>
          </a:p>
          <a:p>
            <a:pPr marL="1031875" lvl="2" indent="-342900"/>
            <a:r>
              <a:rPr lang="en-US" dirty="0"/>
              <a:t>ABIM: 100 MOC points every 2 years</a:t>
            </a:r>
            <a:br>
              <a:rPr lang="en-US" dirty="0"/>
            </a:br>
            <a:r>
              <a:rPr lang="en-US" i="1" dirty="0"/>
              <a:t>Must be reported by Accredited Provider</a:t>
            </a:r>
          </a:p>
          <a:p>
            <a:pPr marL="1031875" lvl="2" indent="-342900"/>
            <a:endParaRPr lang="en-US" sz="500" i="1" dirty="0"/>
          </a:p>
          <a:p>
            <a:pPr marL="1031875" lvl="2" indent="-342900"/>
            <a:r>
              <a:rPr lang="en-US" dirty="0"/>
              <a:t>ABS: 150 credits of Category-1 CME over five years</a:t>
            </a:r>
            <a:br>
              <a:rPr lang="en-US" dirty="0"/>
            </a:br>
            <a:r>
              <a:rPr lang="en-US" i="1" dirty="0"/>
              <a:t>Must be reported by Accredited Provider</a:t>
            </a:r>
          </a:p>
          <a:p>
            <a:pPr marL="1031875" lvl="2" indent="-342900"/>
            <a:endParaRPr lang="en-US" sz="500" i="1" dirty="0"/>
          </a:p>
          <a:p>
            <a:pPr marL="1031875" lvl="2" indent="-342900"/>
            <a:r>
              <a:rPr lang="en-US" dirty="0"/>
              <a:t>ABP:  50 points for lifelong learning activities every 5 years</a:t>
            </a:r>
          </a:p>
          <a:p>
            <a:endParaRPr lang="en-US" dirty="0"/>
          </a:p>
        </p:txBody>
      </p:sp>
      <p:sp>
        <p:nvSpPr>
          <p:cNvPr id="5" name="TextBox 4">
            <a:extLst>
              <a:ext uri="{FF2B5EF4-FFF2-40B4-BE49-F238E27FC236}">
                <a16:creationId xmlns:a16="http://schemas.microsoft.com/office/drawing/2014/main" id="{931A9853-D8AE-7884-9EE9-943C1265017A}"/>
              </a:ext>
            </a:extLst>
          </p:cNvPr>
          <p:cNvSpPr txBox="1"/>
          <p:nvPr/>
        </p:nvSpPr>
        <p:spPr>
          <a:xfrm>
            <a:off x="1058476" y="6057126"/>
            <a:ext cx="4581606" cy="553998"/>
          </a:xfrm>
          <a:prstGeom prst="rect">
            <a:avLst/>
          </a:prstGeom>
          <a:noFill/>
        </p:spPr>
        <p:txBody>
          <a:bodyPr wrap="square">
            <a:spAutoFit/>
          </a:bodyPr>
          <a:lstStyle/>
          <a:p>
            <a:r>
              <a:rPr lang="en-US" sz="1000" dirty="0"/>
              <a:t>https://www.abim.org/maintenance-of-certification/moc-requirements/</a:t>
            </a:r>
            <a:br>
              <a:rPr lang="en-US" sz="1000" dirty="0"/>
            </a:br>
            <a:r>
              <a:rPr lang="en-US" sz="1000" dirty="0"/>
              <a:t>https://www.absurgery.org/stay-certified/ongoing-certification-requirements/cme/</a:t>
            </a:r>
          </a:p>
          <a:p>
            <a:r>
              <a:rPr lang="en-US" sz="1000" dirty="0"/>
              <a:t>https://www.abp.org/content/lifelong-learning-and-self-assessment-part-2</a:t>
            </a:r>
          </a:p>
        </p:txBody>
      </p:sp>
    </p:spTree>
    <p:extLst>
      <p:ext uri="{BB962C8B-B14F-4D97-AF65-F5344CB8AC3E}">
        <p14:creationId xmlns:p14="http://schemas.microsoft.com/office/powerpoint/2010/main" val="97363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6651-D51E-C869-5359-BBACACDECF74}"/>
              </a:ext>
            </a:extLst>
          </p:cNvPr>
          <p:cNvSpPr>
            <a:spLocks noGrp="1"/>
          </p:cNvSpPr>
          <p:nvPr>
            <p:ph type="title"/>
          </p:nvPr>
        </p:nvSpPr>
        <p:spPr/>
        <p:txBody>
          <a:bodyPr/>
          <a:lstStyle/>
          <a:p>
            <a:r>
              <a:rPr lang="en-US" dirty="0"/>
              <a:t>What We Offer</a:t>
            </a:r>
          </a:p>
        </p:txBody>
      </p:sp>
      <p:sp>
        <p:nvSpPr>
          <p:cNvPr id="3" name="Content Placeholder 2">
            <a:extLst>
              <a:ext uri="{FF2B5EF4-FFF2-40B4-BE49-F238E27FC236}">
                <a16:creationId xmlns:a16="http://schemas.microsoft.com/office/drawing/2014/main" id="{39C89C72-B02D-A328-80E9-8DC11482EFBC}"/>
              </a:ext>
            </a:extLst>
          </p:cNvPr>
          <p:cNvSpPr>
            <a:spLocks noGrp="1"/>
          </p:cNvSpPr>
          <p:nvPr>
            <p:ph idx="1"/>
          </p:nvPr>
        </p:nvSpPr>
        <p:spPr>
          <a:xfrm>
            <a:off x="768350" y="1710944"/>
            <a:ext cx="4827958" cy="3200061"/>
          </a:xfrm>
          <a:solidFill>
            <a:schemeClr val="accent2">
              <a:lumMod val="75000"/>
            </a:schemeClr>
          </a:solidFill>
        </p:spPr>
        <p:txBody>
          <a:bodyPr/>
          <a:lstStyle/>
          <a:p>
            <a:pPr algn="ctr"/>
            <a:endParaRPr lang="en-US" sz="2800" dirty="0">
              <a:solidFill>
                <a:schemeClr val="bg1"/>
              </a:solidFill>
            </a:endParaRPr>
          </a:p>
          <a:p>
            <a:pPr algn="ctr"/>
            <a:r>
              <a:rPr lang="en-US" sz="2800" b="1" dirty="0">
                <a:solidFill>
                  <a:schemeClr val="bg1"/>
                </a:solidFill>
              </a:rPr>
              <a:t>MOC 2:</a:t>
            </a:r>
          </a:p>
          <a:p>
            <a:pPr algn="ctr"/>
            <a:r>
              <a:rPr lang="en-US" sz="2800" dirty="0">
                <a:solidFill>
                  <a:schemeClr val="bg1"/>
                </a:solidFill>
              </a:rPr>
              <a:t>“Lifelong Learning”</a:t>
            </a:r>
          </a:p>
          <a:p>
            <a:pPr algn="ctr"/>
            <a:r>
              <a:rPr lang="en-US" sz="2800" dirty="0">
                <a:solidFill>
                  <a:schemeClr val="bg1"/>
                </a:solidFill>
              </a:rPr>
              <a:t>“Accredited CME”</a:t>
            </a:r>
          </a:p>
          <a:p>
            <a:pPr algn="ctr"/>
            <a:r>
              <a:rPr lang="en-US" sz="2800" dirty="0">
                <a:solidFill>
                  <a:schemeClr val="bg1"/>
                </a:solidFill>
              </a:rPr>
              <a:t>“Self-Assessment”</a:t>
            </a:r>
          </a:p>
          <a:p>
            <a:pPr algn="ctr"/>
            <a:r>
              <a:rPr lang="en-US" sz="2800" dirty="0">
                <a:solidFill>
                  <a:schemeClr val="bg1"/>
                </a:solidFill>
              </a:rPr>
              <a:t>“Medical Knowledge” </a:t>
            </a:r>
          </a:p>
          <a:p>
            <a:endParaRPr lang="en-US" sz="2800" dirty="0"/>
          </a:p>
          <a:p>
            <a:endParaRPr lang="en-US" sz="2800" dirty="0"/>
          </a:p>
        </p:txBody>
      </p:sp>
      <p:sp>
        <p:nvSpPr>
          <p:cNvPr id="5" name="Content Placeholder 2">
            <a:extLst>
              <a:ext uri="{FF2B5EF4-FFF2-40B4-BE49-F238E27FC236}">
                <a16:creationId xmlns:a16="http://schemas.microsoft.com/office/drawing/2014/main" id="{85C24127-41CC-7A4D-ED38-A4242D56AF7D}"/>
              </a:ext>
            </a:extLst>
          </p:cNvPr>
          <p:cNvSpPr txBox="1">
            <a:spLocks/>
          </p:cNvSpPr>
          <p:nvPr/>
        </p:nvSpPr>
        <p:spPr>
          <a:xfrm>
            <a:off x="6415617" y="1710944"/>
            <a:ext cx="4827958" cy="3200061"/>
          </a:xfrm>
          <a:prstGeom prst="rect">
            <a:avLst/>
          </a:prstGeom>
          <a:solidFill>
            <a:schemeClr val="accent1">
              <a:lumMod val="75000"/>
            </a:schemeClr>
          </a:solid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800" dirty="0">
              <a:solidFill>
                <a:schemeClr val="bg1"/>
              </a:solidFill>
            </a:endParaRPr>
          </a:p>
          <a:p>
            <a:pPr algn="ctr"/>
            <a:r>
              <a:rPr lang="en-US" sz="2800" b="1" dirty="0">
                <a:solidFill>
                  <a:schemeClr val="bg1"/>
                </a:solidFill>
              </a:rPr>
              <a:t>MOC 4:</a:t>
            </a:r>
          </a:p>
          <a:p>
            <a:pPr algn="ctr"/>
            <a:r>
              <a:rPr lang="en-US" sz="2800" dirty="0">
                <a:solidFill>
                  <a:schemeClr val="bg1"/>
                </a:solidFill>
              </a:rPr>
              <a:t>“Quality Improvement”</a:t>
            </a:r>
          </a:p>
          <a:p>
            <a:pPr algn="ctr"/>
            <a:r>
              <a:rPr lang="en-US" sz="2800" dirty="0">
                <a:solidFill>
                  <a:schemeClr val="bg1"/>
                </a:solidFill>
              </a:rPr>
              <a:t>“Practice Assessment”</a:t>
            </a:r>
          </a:p>
          <a:p>
            <a:pPr algn="ctr"/>
            <a:r>
              <a:rPr lang="en-US" sz="2800" dirty="0">
                <a:solidFill>
                  <a:schemeClr val="bg1"/>
                </a:solidFill>
              </a:rPr>
              <a:t>“Performance </a:t>
            </a:r>
            <a:br>
              <a:rPr lang="en-US" sz="2800" dirty="0">
                <a:solidFill>
                  <a:schemeClr val="bg1"/>
                </a:solidFill>
              </a:rPr>
            </a:br>
            <a:r>
              <a:rPr lang="en-US" sz="2800" dirty="0">
                <a:solidFill>
                  <a:schemeClr val="bg1"/>
                </a:solidFill>
              </a:rPr>
              <a:t>Improvement”</a:t>
            </a:r>
            <a:endParaRPr lang="en-US" sz="2800" dirty="0"/>
          </a:p>
          <a:p>
            <a:endParaRPr lang="en-US" sz="2800" dirty="0"/>
          </a:p>
        </p:txBody>
      </p:sp>
    </p:spTree>
    <p:extLst>
      <p:ext uri="{BB962C8B-B14F-4D97-AF65-F5344CB8AC3E}">
        <p14:creationId xmlns:p14="http://schemas.microsoft.com/office/powerpoint/2010/main" val="279280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4AF86-9FBF-FA18-DFA8-D0E2A8842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11EB1-E301-958A-AEE0-E0745E9E9DBF}"/>
              </a:ext>
            </a:extLst>
          </p:cNvPr>
          <p:cNvSpPr>
            <a:spLocks noGrp="1"/>
          </p:cNvSpPr>
          <p:nvPr>
            <p:ph type="title"/>
          </p:nvPr>
        </p:nvSpPr>
        <p:spPr>
          <a:xfrm>
            <a:off x="641350" y="523875"/>
            <a:ext cx="10902950" cy="648433"/>
          </a:xfrm>
        </p:spPr>
        <p:txBody>
          <a:bodyPr/>
          <a:lstStyle/>
          <a:p>
            <a:r>
              <a:rPr lang="en-US" dirty="0"/>
              <a:t>We can submit MOC 2 for the following Boards :</a:t>
            </a:r>
            <a:br>
              <a:rPr lang="en-US" dirty="0"/>
            </a:br>
            <a:endParaRPr lang="en-US" dirty="0"/>
          </a:p>
        </p:txBody>
      </p:sp>
      <p:sp>
        <p:nvSpPr>
          <p:cNvPr id="3" name="Content Placeholder 2">
            <a:extLst>
              <a:ext uri="{FF2B5EF4-FFF2-40B4-BE49-F238E27FC236}">
                <a16:creationId xmlns:a16="http://schemas.microsoft.com/office/drawing/2014/main" id="{F84E00C0-5935-C671-8165-6BFD67E063C0}"/>
              </a:ext>
            </a:extLst>
          </p:cNvPr>
          <p:cNvSpPr>
            <a:spLocks noGrp="1"/>
          </p:cNvSpPr>
          <p:nvPr>
            <p:ph idx="1"/>
          </p:nvPr>
        </p:nvSpPr>
        <p:spPr>
          <a:xfrm>
            <a:off x="1537920" y="1453445"/>
            <a:ext cx="9634171" cy="3011352"/>
          </a:xfrm>
        </p:spPr>
        <p:txBody>
          <a:bodyPr/>
          <a:lstStyle/>
          <a:p>
            <a:pPr marL="285750" indent="-285750" algn="l" fontAlgn="base">
              <a:buFont typeface="Arial" panose="020B0604020202020204" pitchFamily="34" charset="0"/>
              <a:buChar char="•"/>
            </a:pPr>
            <a:r>
              <a:rPr lang="en-US" sz="2400" b="0" i="0" dirty="0">
                <a:solidFill>
                  <a:srgbClr val="000000"/>
                </a:solidFill>
                <a:effectLst/>
              </a:rPr>
              <a:t>American Board of Anesthesiology (ABA)</a:t>
            </a:r>
          </a:p>
          <a:p>
            <a:pPr marL="285750" indent="-285750" algn="l" fontAlgn="base">
              <a:buFont typeface="Arial" panose="020B0604020202020204" pitchFamily="34" charset="0"/>
              <a:buChar char="•"/>
            </a:pPr>
            <a:r>
              <a:rPr lang="en-US" sz="2400" b="0" i="0" dirty="0">
                <a:solidFill>
                  <a:srgbClr val="000000"/>
                </a:solidFill>
                <a:effectLst/>
              </a:rPr>
              <a:t>American Board of Internal Medicine (ABIM)</a:t>
            </a:r>
          </a:p>
          <a:p>
            <a:pPr marL="285750" indent="-285750" algn="l" fontAlgn="base">
              <a:buFont typeface="Arial" panose="020B0604020202020204" pitchFamily="34" charset="0"/>
              <a:buChar char="•"/>
            </a:pPr>
            <a:r>
              <a:rPr lang="en-US" sz="2400" b="0" i="0" dirty="0">
                <a:solidFill>
                  <a:srgbClr val="000000"/>
                </a:solidFill>
                <a:effectLst/>
              </a:rPr>
              <a:t>American Board of Otolaryngology – Head and Neck Surgery (ABOHNS)</a:t>
            </a:r>
          </a:p>
          <a:p>
            <a:pPr marL="285750" indent="-285750" fontAlgn="base">
              <a:buFont typeface="Arial" panose="020B0604020202020204" pitchFamily="34" charset="0"/>
              <a:buChar char="•"/>
            </a:pPr>
            <a:r>
              <a:rPr lang="en-US" sz="2400" dirty="0">
                <a:solidFill>
                  <a:srgbClr val="000000"/>
                </a:solidFill>
              </a:rPr>
              <a:t>American Board of Pathology (</a:t>
            </a:r>
            <a:r>
              <a:rPr lang="en-US" sz="2400" dirty="0" err="1">
                <a:solidFill>
                  <a:srgbClr val="000000"/>
                </a:solidFill>
              </a:rPr>
              <a:t>ABPath</a:t>
            </a:r>
            <a:r>
              <a:rPr lang="en-US" sz="2400" dirty="0">
                <a:solidFill>
                  <a:srgbClr val="000000"/>
                </a:solidFill>
              </a:rPr>
              <a:t>)</a:t>
            </a:r>
          </a:p>
          <a:p>
            <a:pPr marL="285750" indent="-285750" fontAlgn="base">
              <a:buFont typeface="Arial" panose="020B0604020202020204" pitchFamily="34" charset="0"/>
              <a:buChar char="•"/>
            </a:pPr>
            <a:r>
              <a:rPr lang="en-US" sz="2400" dirty="0">
                <a:solidFill>
                  <a:srgbClr val="000000"/>
                </a:solidFill>
              </a:rPr>
              <a:t>American Board of Pediatrics (ABP)</a:t>
            </a:r>
          </a:p>
          <a:p>
            <a:pPr marL="285750" indent="-285750" fontAlgn="base">
              <a:buFont typeface="Arial" panose="020B0604020202020204" pitchFamily="34" charset="0"/>
              <a:buChar char="•"/>
            </a:pPr>
            <a:r>
              <a:rPr lang="en-US" sz="2400" dirty="0">
                <a:solidFill>
                  <a:srgbClr val="000000"/>
                </a:solidFill>
              </a:rPr>
              <a:t>American Board of Surgery (ABS)</a:t>
            </a:r>
          </a:p>
          <a:p>
            <a:pPr marL="285750" indent="-285750" fontAlgn="base">
              <a:buFont typeface="Arial" panose="020B0604020202020204" pitchFamily="34" charset="0"/>
              <a:buChar char="•"/>
            </a:pPr>
            <a:r>
              <a:rPr lang="en-US" sz="2400" dirty="0">
                <a:solidFill>
                  <a:srgbClr val="000000"/>
                </a:solidFill>
              </a:rPr>
              <a:t>American Board of </a:t>
            </a:r>
            <a:r>
              <a:rPr lang="en-US" sz="2400" dirty="0" err="1">
                <a:solidFill>
                  <a:srgbClr val="000000"/>
                </a:solidFill>
              </a:rPr>
              <a:t>Orthopaedic</a:t>
            </a:r>
            <a:r>
              <a:rPr lang="en-US" sz="2400" dirty="0">
                <a:solidFill>
                  <a:srgbClr val="000000"/>
                </a:solidFill>
              </a:rPr>
              <a:t> Surgery (ABOS)</a:t>
            </a:r>
          </a:p>
          <a:p>
            <a:pPr marL="285750" indent="-285750" fontAlgn="base">
              <a:buFont typeface="Arial" panose="020B0604020202020204" pitchFamily="34" charset="0"/>
              <a:buChar char="•"/>
            </a:pPr>
            <a:r>
              <a:rPr lang="en-US" sz="2400" dirty="0">
                <a:solidFill>
                  <a:srgbClr val="000000"/>
                </a:solidFill>
              </a:rPr>
              <a:t>American Board of Thoracic Surgery (ABTS)</a:t>
            </a:r>
          </a:p>
          <a:p>
            <a:pPr marL="285750" indent="-285750" algn="l" fontAlgn="base">
              <a:buFont typeface="Arial" panose="020B0604020202020204" pitchFamily="34" charset="0"/>
              <a:buChar char="•"/>
            </a:pPr>
            <a:endParaRPr lang="en-US" sz="1800" b="0" i="0" dirty="0">
              <a:solidFill>
                <a:srgbClr val="000000"/>
              </a:solidFill>
              <a:effectLst/>
            </a:endParaRP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211005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4B79-38D0-9D38-81D8-915ACDC00BD3}"/>
              </a:ext>
            </a:extLst>
          </p:cNvPr>
          <p:cNvSpPr>
            <a:spLocks noGrp="1"/>
          </p:cNvSpPr>
          <p:nvPr>
            <p:ph type="title"/>
          </p:nvPr>
        </p:nvSpPr>
        <p:spPr/>
        <p:txBody>
          <a:bodyPr/>
          <a:lstStyle/>
          <a:p>
            <a:r>
              <a:rPr lang="en-US" dirty="0"/>
              <a:t>MOC 2: Credits Available through MGB CPD</a:t>
            </a:r>
          </a:p>
        </p:txBody>
      </p:sp>
      <p:pic>
        <p:nvPicPr>
          <p:cNvPr id="10" name="Picture 9">
            <a:extLst>
              <a:ext uri="{FF2B5EF4-FFF2-40B4-BE49-F238E27FC236}">
                <a16:creationId xmlns:a16="http://schemas.microsoft.com/office/drawing/2014/main" id="{275F2851-8711-491E-80D1-10337444223F}"/>
              </a:ext>
            </a:extLst>
          </p:cNvPr>
          <p:cNvPicPr>
            <a:picLocks noChangeAspect="1"/>
          </p:cNvPicPr>
          <p:nvPr/>
        </p:nvPicPr>
        <p:blipFill rotWithShape="1">
          <a:blip r:embed="rId3"/>
          <a:srcRect/>
          <a:stretch/>
        </p:blipFill>
        <p:spPr>
          <a:xfrm>
            <a:off x="1401431" y="1038648"/>
            <a:ext cx="8033585" cy="5686240"/>
          </a:xfrm>
          <a:prstGeom prst="rect">
            <a:avLst/>
          </a:prstGeom>
        </p:spPr>
      </p:pic>
      <p:sp>
        <p:nvSpPr>
          <p:cNvPr id="3" name="Rectangle 2">
            <a:extLst>
              <a:ext uri="{FF2B5EF4-FFF2-40B4-BE49-F238E27FC236}">
                <a16:creationId xmlns:a16="http://schemas.microsoft.com/office/drawing/2014/main" id="{DE2FB9EC-D3F7-25C0-AC09-9C16A7F64A02}"/>
              </a:ext>
            </a:extLst>
          </p:cNvPr>
          <p:cNvSpPr/>
          <p:nvPr/>
        </p:nvSpPr>
        <p:spPr>
          <a:xfrm>
            <a:off x="1401431" y="1704088"/>
            <a:ext cx="5184304" cy="495797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4">
            <a:extLst>
              <a:ext uri="{FF2B5EF4-FFF2-40B4-BE49-F238E27FC236}">
                <a16:creationId xmlns:a16="http://schemas.microsoft.com/office/drawing/2014/main" id="{1231135B-B569-9259-9307-746BA68ECC6C}"/>
              </a:ext>
            </a:extLst>
          </p:cNvPr>
          <p:cNvSpPr/>
          <p:nvPr/>
        </p:nvSpPr>
        <p:spPr>
          <a:xfrm>
            <a:off x="8106268" y="1704087"/>
            <a:ext cx="1261287" cy="8255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55841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4B79-38D0-9D38-81D8-915ACDC00BD3}"/>
              </a:ext>
            </a:extLst>
          </p:cNvPr>
          <p:cNvSpPr>
            <a:spLocks noGrp="1"/>
          </p:cNvSpPr>
          <p:nvPr>
            <p:ph type="title"/>
          </p:nvPr>
        </p:nvSpPr>
        <p:spPr/>
        <p:txBody>
          <a:bodyPr/>
          <a:lstStyle/>
          <a:p>
            <a:r>
              <a:rPr lang="en-US" dirty="0"/>
              <a:t>MOC with </a:t>
            </a:r>
            <a:r>
              <a:rPr lang="en-US" u="sng" dirty="0"/>
              <a:t>Same</a:t>
            </a:r>
            <a:r>
              <a:rPr lang="en-US" dirty="0"/>
              <a:t> Requirements as CME</a:t>
            </a:r>
          </a:p>
        </p:txBody>
      </p:sp>
      <p:pic>
        <p:nvPicPr>
          <p:cNvPr id="10" name="Picture 9">
            <a:extLst>
              <a:ext uri="{FF2B5EF4-FFF2-40B4-BE49-F238E27FC236}">
                <a16:creationId xmlns:a16="http://schemas.microsoft.com/office/drawing/2014/main" id="{275F2851-8711-491E-80D1-10337444223F}"/>
              </a:ext>
            </a:extLst>
          </p:cNvPr>
          <p:cNvPicPr>
            <a:picLocks noChangeAspect="1"/>
          </p:cNvPicPr>
          <p:nvPr/>
        </p:nvPicPr>
        <p:blipFill rotWithShape="1">
          <a:blip r:embed="rId3"/>
          <a:srcRect/>
          <a:stretch/>
        </p:blipFill>
        <p:spPr>
          <a:xfrm>
            <a:off x="1401431" y="1038648"/>
            <a:ext cx="8033585" cy="5686240"/>
          </a:xfrm>
          <a:prstGeom prst="rect">
            <a:avLst/>
          </a:prstGeom>
        </p:spPr>
      </p:pic>
      <p:sp>
        <p:nvSpPr>
          <p:cNvPr id="3" name="Rectangle 2">
            <a:extLst>
              <a:ext uri="{FF2B5EF4-FFF2-40B4-BE49-F238E27FC236}">
                <a16:creationId xmlns:a16="http://schemas.microsoft.com/office/drawing/2014/main" id="{DE2FB9EC-D3F7-25C0-AC09-9C16A7F64A02}"/>
              </a:ext>
            </a:extLst>
          </p:cNvPr>
          <p:cNvSpPr/>
          <p:nvPr/>
        </p:nvSpPr>
        <p:spPr>
          <a:xfrm>
            <a:off x="3588443" y="1038648"/>
            <a:ext cx="1459967" cy="56234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3E826675-139A-D02A-4115-736866F6029B}"/>
              </a:ext>
            </a:extLst>
          </p:cNvPr>
          <p:cNvSpPr txBox="1"/>
          <p:nvPr/>
        </p:nvSpPr>
        <p:spPr>
          <a:xfrm>
            <a:off x="9551254" y="1069384"/>
            <a:ext cx="1690487" cy="3431709"/>
          </a:xfrm>
          <a:prstGeom prst="rect">
            <a:avLst/>
          </a:prstGeom>
          <a:solidFill>
            <a:schemeClr val="accent2"/>
          </a:solidFill>
        </p:spPr>
        <p:txBody>
          <a:bodyPr wrap="square" rtlCol="0">
            <a:spAutoFit/>
          </a:bodyPr>
          <a:lstStyle/>
          <a:p>
            <a:r>
              <a:rPr lang="en-US" sz="2400" b="1" dirty="0">
                <a:solidFill>
                  <a:schemeClr val="bg1"/>
                </a:solidFill>
              </a:rPr>
              <a:t>Post-Activity Evaluation Frequency Options:</a:t>
            </a:r>
          </a:p>
          <a:p>
            <a:endParaRPr lang="en-US" sz="1500" b="1" dirty="0">
              <a:solidFill>
                <a:schemeClr val="bg1"/>
              </a:solidFill>
            </a:endParaRPr>
          </a:p>
          <a:p>
            <a:pPr marL="285750" indent="-285750">
              <a:buFont typeface="Arial" panose="020B0604020202020204" pitchFamily="34" charset="0"/>
              <a:buChar char="•"/>
            </a:pPr>
            <a:r>
              <a:rPr lang="en-US" dirty="0">
                <a:solidFill>
                  <a:schemeClr val="bg1"/>
                </a:solidFill>
              </a:rPr>
              <a:t>After every session</a:t>
            </a:r>
          </a:p>
          <a:p>
            <a:pPr marL="285750" indent="-285750">
              <a:buFont typeface="Arial" panose="020B0604020202020204" pitchFamily="34" charset="0"/>
              <a:buChar char="•"/>
            </a:pPr>
            <a:endParaRPr lang="en-US" sz="500" dirty="0">
              <a:solidFill>
                <a:schemeClr val="bg1"/>
              </a:solidFill>
            </a:endParaRPr>
          </a:p>
          <a:p>
            <a:pPr marL="285750" indent="-285750">
              <a:buFont typeface="Arial" panose="020B0604020202020204" pitchFamily="34" charset="0"/>
              <a:buChar char="•"/>
            </a:pPr>
            <a:endParaRPr lang="en-US" sz="500" dirty="0">
              <a:solidFill>
                <a:schemeClr val="bg1"/>
              </a:solidFill>
            </a:endParaRPr>
          </a:p>
          <a:p>
            <a:pPr marL="285750" indent="-285750">
              <a:buFont typeface="Arial" panose="020B0604020202020204" pitchFamily="34" charset="0"/>
              <a:buChar char="•"/>
            </a:pPr>
            <a:r>
              <a:rPr lang="en-US" dirty="0">
                <a:solidFill>
                  <a:schemeClr val="bg1"/>
                </a:solidFill>
              </a:rPr>
              <a:t>Semi-annually</a:t>
            </a:r>
          </a:p>
        </p:txBody>
      </p:sp>
    </p:spTree>
    <p:extLst>
      <p:ext uri="{BB962C8B-B14F-4D97-AF65-F5344CB8AC3E}">
        <p14:creationId xmlns:p14="http://schemas.microsoft.com/office/powerpoint/2010/main" val="2875389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 General Brigham PowerPoint</Template>
  <TotalTime>14299</TotalTime>
  <Words>2654</Words>
  <Application>Microsoft Office PowerPoint</Application>
  <PresentationFormat>Widescreen</PresentationFormat>
  <Paragraphs>317</Paragraphs>
  <Slides>32</Slides>
  <Notes>26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5" baseType="lpstr">
      <vt:lpstr>-apple-system</vt:lpstr>
      <vt:lpstr>Aptos</vt:lpstr>
      <vt:lpstr>Arial</vt:lpstr>
      <vt:lpstr>Calibri</vt:lpstr>
      <vt:lpstr>Georgia</vt:lpstr>
      <vt:lpstr>Roboto Slab</vt:lpstr>
      <vt:lpstr>Segoe UI</vt:lpstr>
      <vt:lpstr>Symbol</vt:lpstr>
      <vt:lpstr>System Font Regular</vt:lpstr>
      <vt:lpstr>TwitterChirp</vt:lpstr>
      <vt:lpstr>Wingdings</vt:lpstr>
      <vt:lpstr>MGB_standard_template_082020</vt:lpstr>
      <vt:lpstr>think-cell Slide</vt:lpstr>
      <vt:lpstr>In-Hospital Series  MOC Review &amp; Alumni &amp;  Public Promotion Review</vt:lpstr>
      <vt:lpstr>Agenda</vt:lpstr>
      <vt:lpstr>PowerPoint Presentation</vt:lpstr>
      <vt:lpstr>Joint Accreditation</vt:lpstr>
      <vt:lpstr>Why Physician Learners Need MOC</vt:lpstr>
      <vt:lpstr>What We Offer</vt:lpstr>
      <vt:lpstr>We can submit MOC 2 for the following Boards : </vt:lpstr>
      <vt:lpstr>MOC 2: Credits Available through MGB CPD</vt:lpstr>
      <vt:lpstr>MOC with Same Requirements as CME</vt:lpstr>
      <vt:lpstr>MOC with Additional Evaluation &amp; Feedback Requirements</vt:lpstr>
      <vt:lpstr>MOC Reporting — What Learners Need to Know</vt:lpstr>
      <vt:lpstr>Learners — What to Expect for Activities that Include MOC</vt:lpstr>
      <vt:lpstr>Evaluation &amp; Feedback Requirement: ABIM, ABP, ABOHNS </vt:lpstr>
      <vt:lpstr>ACCME Evaluation Tips</vt:lpstr>
      <vt:lpstr>Evaluation &amp; Feedback Requirement: Applicable to Series</vt:lpstr>
      <vt:lpstr>MOC 4: Quality Improvement Credits</vt:lpstr>
      <vt:lpstr>Who Can Receive Credit</vt:lpstr>
      <vt:lpstr>Requirements  and Credit Translation for Continuing Certification</vt:lpstr>
      <vt:lpstr>ABMS portfolio program member boards </vt:lpstr>
      <vt:lpstr>How to Attach QI MOC to a Series</vt:lpstr>
      <vt:lpstr>Documents Needed to Arrange the Credit</vt:lpstr>
      <vt:lpstr>Example</vt:lpstr>
      <vt:lpstr>Example Interventions</vt:lpstr>
      <vt:lpstr>MOC Fees</vt:lpstr>
      <vt:lpstr>Alumni Network</vt:lpstr>
      <vt:lpstr>Alumni Network</vt:lpstr>
      <vt:lpstr>Public Promotion of Series or Sessions</vt:lpstr>
      <vt:lpstr>Help is always available on the weekly open hours calls</vt:lpstr>
      <vt:lpstr>Follow Us On Social Media!</vt:lpstr>
      <vt:lpstr>Thank you for attending today’s meeting!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Gelardi, Mary</dc:creator>
  <cp:lastModifiedBy>Alley, Michelle</cp:lastModifiedBy>
  <cp:revision>292</cp:revision>
  <dcterms:created xsi:type="dcterms:W3CDTF">2020-10-30T14:00:47Z</dcterms:created>
  <dcterms:modified xsi:type="dcterms:W3CDTF">2025-11-17T16:13:53Z</dcterms:modified>
</cp:coreProperties>
</file>