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54"/>
  </p:notesMasterIdLst>
  <p:sldIdLst>
    <p:sldId id="408" r:id="rId3"/>
    <p:sldId id="382" r:id="rId4"/>
    <p:sldId id="428" r:id="rId5"/>
    <p:sldId id="447" r:id="rId6"/>
    <p:sldId id="2147483082" r:id="rId7"/>
    <p:sldId id="2147483080" r:id="rId8"/>
    <p:sldId id="481" r:id="rId9"/>
    <p:sldId id="2147483081" r:id="rId10"/>
    <p:sldId id="427" r:id="rId11"/>
    <p:sldId id="446" r:id="rId12"/>
    <p:sldId id="448" r:id="rId13"/>
    <p:sldId id="449" r:id="rId14"/>
    <p:sldId id="459" r:id="rId15"/>
    <p:sldId id="465" r:id="rId16"/>
    <p:sldId id="466" r:id="rId17"/>
    <p:sldId id="467" r:id="rId18"/>
    <p:sldId id="468" r:id="rId19"/>
    <p:sldId id="469" r:id="rId20"/>
    <p:sldId id="480" r:id="rId21"/>
    <p:sldId id="471" r:id="rId22"/>
    <p:sldId id="472" r:id="rId23"/>
    <p:sldId id="450" r:id="rId24"/>
    <p:sldId id="473" r:id="rId25"/>
    <p:sldId id="2147471963" r:id="rId26"/>
    <p:sldId id="461" r:id="rId27"/>
    <p:sldId id="477" r:id="rId28"/>
    <p:sldId id="475" r:id="rId29"/>
    <p:sldId id="476" r:id="rId30"/>
    <p:sldId id="478" r:id="rId31"/>
    <p:sldId id="452" r:id="rId32"/>
    <p:sldId id="454" r:id="rId33"/>
    <p:sldId id="455" r:id="rId34"/>
    <p:sldId id="453" r:id="rId35"/>
    <p:sldId id="456" r:id="rId36"/>
    <p:sldId id="457" r:id="rId37"/>
    <p:sldId id="419" r:id="rId38"/>
    <p:sldId id="464" r:id="rId39"/>
    <p:sldId id="443" r:id="rId40"/>
    <p:sldId id="2147471964" r:id="rId41"/>
    <p:sldId id="479" r:id="rId42"/>
    <p:sldId id="423" r:id="rId43"/>
    <p:sldId id="401" r:id="rId44"/>
    <p:sldId id="413" r:id="rId45"/>
    <p:sldId id="458" r:id="rId46"/>
    <p:sldId id="429" r:id="rId47"/>
    <p:sldId id="415" r:id="rId48"/>
    <p:sldId id="416" r:id="rId49"/>
    <p:sldId id="444" r:id="rId50"/>
    <p:sldId id="417" r:id="rId51"/>
    <p:sldId id="424" r:id="rId52"/>
    <p:sldId id="280"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31C1C-2294-D5FE-06AB-DE60B37852B7}" name="Desilets, Rose" initials="DR" userId="S::rdesilets@mgb.org::49560a7b-b4e1-4c9c-9697-5f334620b403" providerId="AD"/>
  <p188:author id="{23741545-B06E-9030-0D33-16772E4A055B}" name="Desilets, Rose" initials="DR" userId="S::RDESILETS@PARTNERS.ORG::49560a7b-b4e1-4c9c-9697-5f334620b40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A96"/>
    <a:srgbClr val="003AFA"/>
    <a:srgbClr val="01828E"/>
    <a:srgbClr val="0182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87059" autoAdjust="0"/>
  </p:normalViewPr>
  <p:slideViewPr>
    <p:cSldViewPr snapToGrid="0" snapToObjects="1">
      <p:cViewPr>
        <p:scale>
          <a:sx n="124" d="100"/>
          <a:sy n="124" d="100"/>
        </p:scale>
        <p:origin x="-936" y="-338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5/28/2026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Today is the In-Hospital Series Back-to Basics Training webinar. This is a great refresher and a good how-to introduction for beginners. </a:t>
            </a:r>
          </a:p>
          <a:p>
            <a:r>
              <a:rPr lang="en-US" sz="1200" kern="1200" dirty="0">
                <a:solidFill>
                  <a:schemeClr val="tx1"/>
                </a:solidFill>
                <a:effectLst/>
                <a:latin typeface="+mn-lt"/>
                <a:ea typeface="+mn-ea"/>
                <a:cs typeface="+mn-cs"/>
              </a:rPr>
              <a:t>This session is being recorded. We will not record the August session</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a:t>
            </a:fld>
            <a:endParaRPr lang="en-US" dirty="0"/>
          </a:p>
        </p:txBody>
      </p:sp>
    </p:spTree>
    <p:extLst>
      <p:ext uri="{BB962C8B-B14F-4D97-AF65-F5344CB8AC3E}">
        <p14:creationId xmlns:p14="http://schemas.microsoft.com/office/powerpoint/2010/main" val="3969817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series is built with the series landing page and 1 session. What do I do now?</a:t>
            </a:r>
          </a:p>
          <a:p>
            <a:r>
              <a:rPr lang="en-US" sz="1200" kern="1200" dirty="0">
                <a:solidFill>
                  <a:schemeClr val="tx1"/>
                </a:solidFill>
                <a:effectLst/>
                <a:latin typeface="+mn-lt"/>
                <a:ea typeface="+mn-ea"/>
                <a:cs typeface="+mn-cs"/>
              </a:rPr>
              <a:t>Now comes the fun part – you get to create your sessions, upload the documents, set for review and get your approval so credit can be provided to the attendees.</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10</a:t>
            </a:fld>
            <a:endParaRPr lang="en-US" dirty="0"/>
          </a:p>
        </p:txBody>
      </p:sp>
    </p:spTree>
    <p:extLst>
      <p:ext uri="{BB962C8B-B14F-4D97-AF65-F5344CB8AC3E}">
        <p14:creationId xmlns:p14="http://schemas.microsoft.com/office/powerpoint/2010/main" val="341901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start with creating a session</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11</a:t>
            </a:fld>
            <a:endParaRPr lang="en-US" dirty="0"/>
          </a:p>
        </p:txBody>
      </p:sp>
    </p:spTree>
    <p:extLst>
      <p:ext uri="{BB962C8B-B14F-4D97-AF65-F5344CB8AC3E}">
        <p14:creationId xmlns:p14="http://schemas.microsoft.com/office/powerpoint/2010/main" val="3425345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Open the main page to your series – the link was provided in the series is ready email.</a:t>
            </a:r>
          </a:p>
          <a:p>
            <a:r>
              <a:rPr lang="en-US" sz="1200" kern="1200" dirty="0">
                <a:solidFill>
                  <a:schemeClr val="tx1"/>
                </a:solidFill>
                <a:effectLst/>
                <a:latin typeface="+mn-lt"/>
                <a:ea typeface="+mn-ea"/>
                <a:cs typeface="+mn-cs"/>
              </a:rPr>
              <a:t>At the bottom of the page is the list of 1 session</a:t>
            </a:r>
          </a:p>
          <a:p>
            <a:r>
              <a:rPr lang="en-US" sz="1200" kern="1200" dirty="0">
                <a:solidFill>
                  <a:schemeClr val="tx1"/>
                </a:solidFill>
                <a:effectLst/>
                <a:latin typeface="+mn-lt"/>
                <a:ea typeface="+mn-ea"/>
                <a:cs typeface="+mn-cs"/>
              </a:rPr>
              <a:t>Open the session and click on repeat this session.</a:t>
            </a:r>
          </a:p>
          <a:p>
            <a:r>
              <a:rPr lang="en-US" sz="1200" kern="1200" dirty="0">
                <a:solidFill>
                  <a:schemeClr val="tx1"/>
                </a:solidFill>
                <a:effectLst/>
                <a:latin typeface="+mn-lt"/>
                <a:ea typeface="+mn-ea"/>
                <a:cs typeface="+mn-cs"/>
              </a:rPr>
              <a:t>Follow the steps to repeat the session. (frequency to repeat daily/weekly,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and how many session to create.</a:t>
            </a:r>
          </a:p>
          <a:p>
            <a:r>
              <a:rPr lang="en-US" sz="1200" kern="1200" dirty="0">
                <a:solidFill>
                  <a:schemeClr val="tx1"/>
                </a:solidFill>
                <a:effectLst/>
                <a:latin typeface="+mn-lt"/>
                <a:ea typeface="+mn-ea"/>
                <a:cs typeface="+mn-cs"/>
              </a:rPr>
              <a:t>Click generate to create the sessions.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 couple things to remember with this – if you will be uploading the same documents for every session – I recommend adding the documents prior to creating the session. So, you do not need to upload this information for all sessions. This will be helpful for any series using fillable pdf forms and have the same person introducing the speaker for all or most sessions.</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12</a:t>
            </a:fld>
            <a:endParaRPr lang="en-US" dirty="0"/>
          </a:p>
        </p:txBody>
      </p:sp>
    </p:spTree>
    <p:extLst>
      <p:ext uri="{BB962C8B-B14F-4D97-AF65-F5344CB8AC3E}">
        <p14:creationId xmlns:p14="http://schemas.microsoft.com/office/powerpoint/2010/main" val="2442147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Select from the drop down list how often to repeat the sessions. Weekly/Monthly</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13</a:t>
            </a:fld>
            <a:endParaRPr lang="en-US" dirty="0"/>
          </a:p>
        </p:txBody>
      </p:sp>
    </p:spTree>
    <p:extLst>
      <p:ext uri="{BB962C8B-B14F-4D97-AF65-F5344CB8AC3E}">
        <p14:creationId xmlns:p14="http://schemas.microsoft.com/office/powerpoint/2010/main" val="71845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the selections for Daily option and Weekly option</a:t>
            </a:r>
          </a:p>
        </p:txBody>
      </p:sp>
      <p:sp>
        <p:nvSpPr>
          <p:cNvPr id="4" name="Slide Number Placeholder 3"/>
          <p:cNvSpPr>
            <a:spLocks noGrp="1"/>
          </p:cNvSpPr>
          <p:nvPr>
            <p:ph type="sldNum" sz="quarter" idx="5"/>
          </p:nvPr>
        </p:nvSpPr>
        <p:spPr/>
        <p:txBody>
          <a:bodyPr/>
          <a:lstStyle/>
          <a:p>
            <a:fld id="{8C6A62D3-769D-F349-A3F8-B6F214D63D0D}" type="slidenum">
              <a:rPr lang="en-US" smtClean="0"/>
              <a:t>14</a:t>
            </a:fld>
            <a:endParaRPr lang="en-US" dirty="0"/>
          </a:p>
        </p:txBody>
      </p:sp>
    </p:spTree>
    <p:extLst>
      <p:ext uri="{BB962C8B-B14F-4D97-AF65-F5344CB8AC3E}">
        <p14:creationId xmlns:p14="http://schemas.microsoft.com/office/powerpoint/2010/main" val="4095890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the selections for Monthly option </a:t>
            </a:r>
          </a:p>
          <a:p>
            <a:r>
              <a:rPr lang="en-US" sz="1200" kern="1200" dirty="0">
                <a:solidFill>
                  <a:schemeClr val="tx1"/>
                </a:solidFill>
                <a:effectLst/>
                <a:latin typeface="+mn-lt"/>
                <a:ea typeface="+mn-ea"/>
                <a:cs typeface="+mn-cs"/>
              </a:rPr>
              <a:t>Before repeating and creating all your session – we would suggest to only create 1 or a few and wait for you’re your first approval. This way you know the sessions were built correctly and this will assist with not having a lot of updates.</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15</a:t>
            </a:fld>
            <a:endParaRPr lang="en-US" dirty="0"/>
          </a:p>
        </p:txBody>
      </p:sp>
    </p:spTree>
    <p:extLst>
      <p:ext uri="{BB962C8B-B14F-4D97-AF65-F5344CB8AC3E}">
        <p14:creationId xmlns:p14="http://schemas.microsoft.com/office/powerpoint/2010/main" val="901742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either enter a date or # of occurrences you want to create. </a:t>
            </a:r>
          </a:p>
          <a:p>
            <a:r>
              <a:rPr lang="en-US" sz="1200" kern="1200" dirty="0">
                <a:solidFill>
                  <a:schemeClr val="tx1"/>
                </a:solidFill>
                <a:effectLst/>
                <a:latin typeface="+mn-lt"/>
                <a:ea typeface="+mn-ea"/>
                <a:cs typeface="+mn-cs"/>
              </a:rPr>
              <a:t>I would not recommend building the whole series at 1 time – this will take a while, and you could receive a time-out error. I suggest doing in 2 increments till end of year and then build out 2026.</a:t>
            </a:r>
          </a:p>
          <a:p>
            <a:r>
              <a:rPr lang="en-US" sz="1200" kern="1200" dirty="0">
                <a:solidFill>
                  <a:schemeClr val="tx1"/>
                </a:solidFill>
                <a:effectLst/>
                <a:latin typeface="+mn-lt"/>
                <a:ea typeface="+mn-ea"/>
                <a:cs typeface="+mn-cs"/>
              </a:rPr>
              <a:t>Click Generate</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16</a:t>
            </a:fld>
            <a:endParaRPr lang="en-US" dirty="0"/>
          </a:p>
        </p:txBody>
      </p:sp>
    </p:spTree>
    <p:extLst>
      <p:ext uri="{BB962C8B-B14F-4D97-AF65-F5344CB8AC3E}">
        <p14:creationId xmlns:p14="http://schemas.microsoft.com/office/powerpoint/2010/main" val="3091228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will see the following after clicking generate</a:t>
            </a:r>
          </a:p>
          <a:p>
            <a:r>
              <a:rPr lang="en-US" sz="1200" kern="1200" dirty="0">
                <a:solidFill>
                  <a:schemeClr val="tx1"/>
                </a:solidFill>
                <a:effectLst/>
                <a:latin typeface="+mn-lt"/>
                <a:ea typeface="+mn-ea"/>
                <a:cs typeface="+mn-cs"/>
              </a:rPr>
              <a:t>If everything looks good – click submit</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17</a:t>
            </a:fld>
            <a:endParaRPr lang="en-US" dirty="0"/>
          </a:p>
        </p:txBody>
      </p:sp>
    </p:spTree>
    <p:extLst>
      <p:ext uri="{BB962C8B-B14F-4D97-AF65-F5344CB8AC3E}">
        <p14:creationId xmlns:p14="http://schemas.microsoft.com/office/powerpoint/2010/main" val="150797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will be brought to the session you started with.</a:t>
            </a:r>
          </a:p>
          <a:p>
            <a:r>
              <a:rPr lang="en-US" sz="1200" kern="1200" dirty="0">
                <a:solidFill>
                  <a:schemeClr val="tx1"/>
                </a:solidFill>
                <a:effectLst/>
                <a:latin typeface="+mn-lt"/>
                <a:ea typeface="+mn-ea"/>
                <a:cs typeface="+mn-cs"/>
              </a:rPr>
              <a:t>Be sure to go to the main list and select the session you want to update.</a:t>
            </a:r>
          </a:p>
          <a:p>
            <a:r>
              <a:rPr lang="en-US" sz="1200" kern="1200" dirty="0">
                <a:solidFill>
                  <a:schemeClr val="tx1"/>
                </a:solidFill>
                <a:effectLst/>
                <a:latin typeface="+mn-lt"/>
                <a:ea typeface="+mn-ea"/>
                <a:cs typeface="+mn-cs"/>
              </a:rPr>
              <a:t>Anything can be written in the session title (the left column). The system uses the date listed in the right column. For example the text code will not work if the date listed in the session date (the date in the right column is in the future).</a:t>
            </a:r>
          </a:p>
          <a:p>
            <a:endParaRPr lang="en-US" dirty="0"/>
          </a:p>
          <a:p>
            <a:endParaRPr lang="en-US" dirty="0"/>
          </a:p>
          <a:p>
            <a:r>
              <a:rPr lang="en-US" dirty="0"/>
              <a:t>You will notice after you update all the titles on the left side will have the same name – all these sessions need to be updated. So they look like the series screenshot below the date in title on the left side is the same as the date on the right side.</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18</a:t>
            </a:fld>
            <a:endParaRPr lang="en-US" dirty="0"/>
          </a:p>
        </p:txBody>
      </p:sp>
    </p:spTree>
    <p:extLst>
      <p:ext uri="{BB962C8B-B14F-4D97-AF65-F5344CB8AC3E}">
        <p14:creationId xmlns:p14="http://schemas.microsoft.com/office/powerpoint/2010/main" val="1944048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on the session to open it and click the edit tab</a:t>
            </a:r>
          </a:p>
          <a:p>
            <a:r>
              <a:rPr lang="en-US" sz="1200" kern="1200" dirty="0">
                <a:solidFill>
                  <a:schemeClr val="tx1"/>
                </a:solidFill>
                <a:effectLst/>
                <a:latin typeface="+mn-lt"/>
                <a:ea typeface="+mn-ea"/>
                <a:cs typeface="+mn-cs"/>
              </a:rPr>
              <a:t>There are 2 area you need to update and occasionally there may be a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when the date needs to be updated</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19</a:t>
            </a:fld>
            <a:endParaRPr lang="en-US" dirty="0"/>
          </a:p>
        </p:txBody>
      </p:sp>
    </p:spTree>
    <p:extLst>
      <p:ext uri="{BB962C8B-B14F-4D97-AF65-F5344CB8AC3E}">
        <p14:creationId xmlns:p14="http://schemas.microsoft.com/office/powerpoint/2010/main" val="39368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Here is </a:t>
            </a:r>
            <a:r>
              <a:rPr lang="en-US">
                <a:highlight>
                  <a:srgbClr val="FFFF00"/>
                </a:highlight>
              </a:rPr>
              <a:t>the agenda</a:t>
            </a: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199220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Update the title &amp; description of the session – be sure to add the correct date and leave the series name in the tile. Also add the session title – this will assist with final check-ins</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20</a:t>
            </a:fld>
            <a:endParaRPr lang="en-US" dirty="0"/>
          </a:p>
        </p:txBody>
      </p:sp>
    </p:spTree>
    <p:extLst>
      <p:ext uri="{BB962C8B-B14F-4D97-AF65-F5344CB8AC3E}">
        <p14:creationId xmlns:p14="http://schemas.microsoft.com/office/powerpoint/2010/main" val="3400700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times this area does not need to be updated – but please confirm the date in the time/place tab is the expected date because this is the date the system will be using</a:t>
            </a:r>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21</a:t>
            </a:fld>
            <a:endParaRPr lang="en-US" dirty="0"/>
          </a:p>
        </p:txBody>
      </p:sp>
    </p:spTree>
    <p:extLst>
      <p:ext uri="{BB962C8B-B14F-4D97-AF65-F5344CB8AC3E}">
        <p14:creationId xmlns:p14="http://schemas.microsoft.com/office/powerpoint/2010/main" val="3107581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Back to the flowchart – next we will review how to upload the disclosure, disclosure summary and any other documents that are need for the session approval</a:t>
            </a:r>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22</a:t>
            </a:fld>
            <a:endParaRPr lang="en-US" dirty="0"/>
          </a:p>
        </p:txBody>
      </p:sp>
    </p:spTree>
    <p:extLst>
      <p:ext uri="{BB962C8B-B14F-4D97-AF65-F5344CB8AC3E}">
        <p14:creationId xmlns:p14="http://schemas.microsoft.com/office/powerpoint/2010/main" val="2912180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where you will spend most of your time</a:t>
            </a:r>
          </a:p>
          <a:p>
            <a:r>
              <a:rPr lang="en-US" sz="1200" kern="1200" dirty="0">
                <a:solidFill>
                  <a:schemeClr val="tx1"/>
                </a:solidFill>
                <a:effectLst/>
                <a:latin typeface="+mn-lt"/>
                <a:ea typeface="+mn-ea"/>
                <a:cs typeface="+mn-cs"/>
              </a:rPr>
              <a:t>Here is a list of the items you will be uploading to this section for approval</a:t>
            </a:r>
          </a:p>
          <a:p>
            <a:r>
              <a:rPr lang="en-US" sz="1200" kern="1200" dirty="0">
                <a:solidFill>
                  <a:schemeClr val="tx1"/>
                </a:solidFill>
                <a:effectLst/>
                <a:latin typeface="+mn-lt"/>
                <a:ea typeface="+mn-ea"/>
                <a:cs typeface="+mn-cs"/>
              </a:rPr>
              <a:t>Please note the new or not so new required fields for the Systemwide Grand Rounds. These fields will be used for updating the Systemwide section Rose spoke about earlier.</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23</a:t>
            </a:fld>
            <a:endParaRPr lang="en-US" dirty="0"/>
          </a:p>
        </p:txBody>
      </p:sp>
    </p:spTree>
    <p:extLst>
      <p:ext uri="{BB962C8B-B14F-4D97-AF65-F5344CB8AC3E}">
        <p14:creationId xmlns:p14="http://schemas.microsoft.com/office/powerpoint/2010/main" val="115938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Here is a list of additional documents that may be need for the session approval.</a:t>
            </a:r>
          </a:p>
          <a:p>
            <a:pPr lvl="0"/>
            <a:r>
              <a:rPr lang="en-US" sz="1200" kern="1200" dirty="0">
                <a:solidFill>
                  <a:schemeClr val="tx1"/>
                </a:solidFill>
                <a:effectLst/>
                <a:latin typeface="+mn-lt"/>
                <a:ea typeface="+mn-ea"/>
                <a:cs typeface="+mn-cs"/>
              </a:rPr>
              <a:t>One area I do want to mention is Risk – This is an area that is difficult for physicians to get the required credit. Please review your sessions to see if the session meets a risk area so we can award the risk credit when possible,</a:t>
            </a:r>
          </a:p>
          <a:p>
            <a:r>
              <a:rPr lang="en-US" sz="1200" kern="1200" dirty="0">
                <a:solidFill>
                  <a:schemeClr val="tx1"/>
                </a:solidFill>
                <a:effectLst/>
                <a:latin typeface="+mn-lt"/>
                <a:ea typeface="+mn-ea"/>
                <a:cs typeface="+mn-cs"/>
              </a:rPr>
              <a:t>Another one is the speaker attestation form. This is only needed when a speaker has a disclosure and there are no slides to review. The planner completing the mitigation form would select attestation and then the speaker should be asked to complete the speaker attestation form. If the attestation form has an earlier date than the mitigation form I will request a new form.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438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assist with a quicker approval for your session here are items you can look for on the disclosure form – with the on-line form some of these will be addressed.</a:t>
            </a:r>
          </a:p>
          <a:p>
            <a:r>
              <a:rPr lang="en-US" sz="1200" kern="1200" dirty="0">
                <a:solidFill>
                  <a:schemeClr val="tx1"/>
                </a:solidFill>
                <a:effectLst/>
                <a:latin typeface="+mn-lt"/>
                <a:ea typeface="+mn-ea"/>
                <a:cs typeface="+mn-cs"/>
              </a:rPr>
              <a:t>If any of the items (founder, owner, private stock,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from #3 are on the disclosure additional investigation for the relationship is needed and the presentation may be required. </a:t>
            </a:r>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25</a:t>
            </a:fld>
            <a:endParaRPr lang="en-US" dirty="0"/>
          </a:p>
        </p:txBody>
      </p:sp>
    </p:spTree>
    <p:extLst>
      <p:ext uri="{BB962C8B-B14F-4D97-AF65-F5344CB8AC3E}">
        <p14:creationId xmlns:p14="http://schemas.microsoft.com/office/powerpoint/2010/main" val="1768145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examples of the disclosure summary slide – be sure to use the template that was created for your series this year. There will be a QR code for the Systemwide Grand Rounds on the slide.</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26</a:t>
            </a:fld>
            <a:endParaRPr lang="en-US" dirty="0"/>
          </a:p>
        </p:txBody>
      </p:sp>
    </p:spTree>
    <p:extLst>
      <p:ext uri="{BB962C8B-B14F-4D97-AF65-F5344CB8AC3E}">
        <p14:creationId xmlns:p14="http://schemas.microsoft.com/office/powerpoint/2010/main" val="3787932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 the topic of the session and Date</a:t>
            </a:r>
          </a:p>
          <a:p>
            <a:r>
              <a:rPr lang="en-US" sz="1200" kern="1200" dirty="0">
                <a:solidFill>
                  <a:schemeClr val="tx1"/>
                </a:solidFill>
                <a:effectLst/>
                <a:latin typeface="+mn-lt"/>
                <a:ea typeface="+mn-ea"/>
                <a:cs typeface="+mn-cs"/>
              </a:rPr>
              <a:t>Add the learning objectives for the session if know – or you can use the series objectives</a:t>
            </a:r>
          </a:p>
          <a:p>
            <a:r>
              <a:rPr lang="en-US" sz="1200" kern="1200" dirty="0">
                <a:solidFill>
                  <a:schemeClr val="tx1"/>
                </a:solidFill>
                <a:effectLst/>
                <a:latin typeface="+mn-lt"/>
                <a:ea typeface="+mn-ea"/>
                <a:cs typeface="+mn-cs"/>
              </a:rPr>
              <a:t>Add the name of the faculty/speaker</a:t>
            </a:r>
          </a:p>
          <a:p>
            <a:r>
              <a:rPr lang="en-US" sz="1200" kern="1200" dirty="0">
                <a:solidFill>
                  <a:schemeClr val="tx1"/>
                </a:solidFill>
                <a:effectLst/>
                <a:latin typeface="+mn-lt"/>
                <a:ea typeface="+mn-ea"/>
                <a:cs typeface="+mn-cs"/>
              </a:rPr>
              <a:t>Keep the QR code on the slide along with the date in the footer – that is how we will determine this is the correct slide for this year.</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27</a:t>
            </a:fld>
            <a:endParaRPr lang="en-US" dirty="0"/>
          </a:p>
        </p:txBody>
      </p:sp>
    </p:spTree>
    <p:extLst>
      <p:ext uri="{BB962C8B-B14F-4D97-AF65-F5344CB8AC3E}">
        <p14:creationId xmlns:p14="http://schemas.microsoft.com/office/powerpoint/2010/main" val="111340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planner information will be included on your template – you will need to update the speaker section by adding the speaker name. When a speaker has a relationship you will add the speaker name and the company and relationship in the speaker has a relationship section. </a:t>
            </a:r>
          </a:p>
          <a:p>
            <a:r>
              <a:rPr lang="en-US" sz="1200" kern="1200" dirty="0">
                <a:solidFill>
                  <a:schemeClr val="tx1"/>
                </a:solidFill>
                <a:effectLst/>
                <a:latin typeface="+mn-lt"/>
                <a:ea typeface="+mn-ea"/>
                <a:cs typeface="+mn-cs"/>
              </a:rPr>
              <a:t>When a speaker has a relationship that ended – a mitigation form is not needed but the relationship should be included in the speaker has a relationship section and included (ended) after the relationship.</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28</a:t>
            </a:fld>
            <a:endParaRPr lang="en-US" dirty="0"/>
          </a:p>
        </p:txBody>
      </p:sp>
    </p:spTree>
    <p:extLst>
      <p:ext uri="{BB962C8B-B14F-4D97-AF65-F5344CB8AC3E}">
        <p14:creationId xmlns:p14="http://schemas.microsoft.com/office/powerpoint/2010/main" val="2290000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all the documents have been uploaded – click the session is ready for review and the save button</a:t>
            </a:r>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29</a:t>
            </a:fld>
            <a:endParaRPr lang="en-US" dirty="0"/>
          </a:p>
        </p:txBody>
      </p:sp>
    </p:spTree>
    <p:extLst>
      <p:ext uri="{BB962C8B-B14F-4D97-AF65-F5344CB8AC3E}">
        <p14:creationId xmlns:p14="http://schemas.microsoft.com/office/powerpoint/2010/main" val="160512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deadline for the summer and fall proposals has past and all proposals received now may </a:t>
            </a:r>
            <a:r>
              <a:rPr lang="en-US" sz="1200" i="1" kern="1200" dirty="0">
                <a:solidFill>
                  <a:schemeClr val="tx1"/>
                </a:solidFill>
                <a:effectLst/>
                <a:latin typeface="+mn-lt"/>
                <a:ea typeface="+mn-ea"/>
                <a:cs typeface="+mn-cs"/>
              </a:rPr>
              <a:t>be subject to a late fee of $750 per series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reach out to me if you have any questions on the proposals.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to all who have submitted – I am reviewing the over 184 proposals and close to 375 planner disclosures which we received to date. By the end of the day today all series starting in the summer have been reviewed and either an approval email or an email requesting additional information was or will be sent today.  Please have this information back to us as quick as possible, We are starting the builds and want to make sure all series are built on time.</a:t>
            </a:r>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a:t>
            </a:fld>
            <a:endParaRPr lang="en-US" dirty="0"/>
          </a:p>
        </p:txBody>
      </p:sp>
    </p:spTree>
    <p:extLst>
      <p:ext uri="{BB962C8B-B14F-4D97-AF65-F5344CB8AC3E}">
        <p14:creationId xmlns:p14="http://schemas.microsoft.com/office/powerpoint/2010/main" val="358638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the documents have been uploaded and the session has been saved An email will be sent to the </a:t>
            </a:r>
            <a:r>
              <a:rPr lang="en-US" sz="1200" kern="1200" dirty="0" err="1">
                <a:solidFill>
                  <a:schemeClr val="tx1"/>
                </a:solidFill>
                <a:effectLst/>
                <a:latin typeface="+mn-lt"/>
                <a:ea typeface="+mn-ea"/>
                <a:cs typeface="+mn-cs"/>
              </a:rPr>
              <a:t>cpd</a:t>
            </a:r>
            <a:r>
              <a:rPr lang="en-US" sz="1200" kern="1200" dirty="0">
                <a:solidFill>
                  <a:schemeClr val="tx1"/>
                </a:solidFill>
                <a:effectLst/>
                <a:latin typeface="+mn-lt"/>
                <a:ea typeface="+mn-ea"/>
                <a:cs typeface="+mn-cs"/>
              </a:rPr>
              <a:t> team. </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30</a:t>
            </a:fld>
            <a:endParaRPr lang="en-US" dirty="0"/>
          </a:p>
        </p:txBody>
      </p:sp>
    </p:spTree>
    <p:extLst>
      <p:ext uri="{BB962C8B-B14F-4D97-AF65-F5344CB8AC3E}">
        <p14:creationId xmlns:p14="http://schemas.microsoft.com/office/powerpoint/2010/main" val="1632481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session will be included on the approval dashboard. Reminder though the session falls off the dashboard when the date has passed. I will review the session and either approve or set the session to feedback. Any additional update or notes are added to the comments – like session was updated and approved for risk.</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31</a:t>
            </a:fld>
            <a:endParaRPr lang="en-US" dirty="0"/>
          </a:p>
        </p:txBody>
      </p:sp>
    </p:spTree>
    <p:extLst>
      <p:ext uri="{BB962C8B-B14F-4D97-AF65-F5344CB8AC3E}">
        <p14:creationId xmlns:p14="http://schemas.microsoft.com/office/powerpoint/2010/main" val="4282637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will review the approval of a session – which I must say – great job to you all most sessions have the correct information and are approved right away.</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32</a:t>
            </a:fld>
            <a:endParaRPr lang="en-US" dirty="0"/>
          </a:p>
        </p:txBody>
      </p:sp>
    </p:spTree>
    <p:extLst>
      <p:ext uri="{BB962C8B-B14F-4D97-AF65-F5344CB8AC3E}">
        <p14:creationId xmlns:p14="http://schemas.microsoft.com/office/powerpoint/2010/main" val="317717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the session is approved – you will receive an email to let you know and the code will be available on the session towards the bottom of the screen. You must be logged in to see the code. You can update the disclosure summary slide with the code and this slide must be shown at the start of the session. This is very important for session being recorded so attendees watching the video can text the code and receive credit within the 6 month timeframe. I would suggest if the code is not available to add contact information to the recording (suggest to the slide) so someone watching the session can contact you for the session code and receive credit. </a:t>
            </a:r>
          </a:p>
          <a:p>
            <a:r>
              <a:rPr lang="en-US" sz="1200" kern="1200" dirty="0">
                <a:solidFill>
                  <a:schemeClr val="tx1"/>
                </a:solidFill>
                <a:effectLst/>
                <a:latin typeface="+mn-lt"/>
                <a:ea typeface="+mn-ea"/>
                <a:cs typeface="+mn-cs"/>
              </a:rPr>
              <a:t>This is a good reason to have session documents uploaded at least 24 hours prior to the start of the session so the code will be available prior to the session start. </a:t>
            </a:r>
          </a:p>
          <a:p>
            <a:r>
              <a:rPr lang="en-US" sz="1200" kern="1200" dirty="0">
                <a:solidFill>
                  <a:schemeClr val="tx1"/>
                </a:solidFill>
                <a:effectLst/>
                <a:latin typeface="+mn-lt"/>
                <a:ea typeface="+mn-ea"/>
                <a:cs typeface="+mn-cs"/>
              </a:rPr>
              <a:t>I review the dashboard a minimum of 2 times a day at the start (about 8:00ish) and end (about 4:30ish) every day. I do try to review during the middle of the day at time permits and those that need to can send me an email, message in teams or call my cell phone. If anyone need the number please reach out to me. </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33</a:t>
            </a:fld>
            <a:endParaRPr lang="en-US" dirty="0"/>
          </a:p>
        </p:txBody>
      </p:sp>
    </p:spTree>
    <p:extLst>
      <p:ext uri="{BB962C8B-B14F-4D97-AF65-F5344CB8AC3E}">
        <p14:creationId xmlns:p14="http://schemas.microsoft.com/office/powerpoint/2010/main" val="467328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 few exceptions where the feedback button is needed – but I do think that could be the system can be to blame for some of these, When the document is not uploaded is a great example of this.</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34</a:t>
            </a:fld>
            <a:endParaRPr lang="en-US" dirty="0"/>
          </a:p>
        </p:txBody>
      </p:sp>
    </p:spTree>
    <p:extLst>
      <p:ext uri="{BB962C8B-B14F-4D97-AF65-F5344CB8AC3E}">
        <p14:creationId xmlns:p14="http://schemas.microsoft.com/office/powerpoint/2010/main" val="222378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is does happen though I will add a comment for the missing or additional information that is needed and set the session to feedback. When this does happen – if you make the changes and keep the session in feedback I do not get an email and the session is not on my dashboard, so I do not know to the update are completed and the session can be approved.  (Where the session is in feedback you will likely get the email and I understand that because I have done this a time of time when I am approving I review and forget to click the session is approved and it remains in  ready for review state.)</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35</a:t>
            </a:fld>
            <a:endParaRPr lang="en-US" dirty="0"/>
          </a:p>
        </p:txBody>
      </p:sp>
    </p:spTree>
    <p:extLst>
      <p:ext uri="{BB962C8B-B14F-4D97-AF65-F5344CB8AC3E}">
        <p14:creationId xmlns:p14="http://schemas.microsoft.com/office/powerpoint/2010/main" val="2019887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Admins can be added to the system at any time – we do ask that training be dome so they know how to use the system, They can watch the required recording and/or this video or drop into one of the weekly open-hours session. Reminder too an admin can not be added until they create an account on the system – and to create an account they need to login.</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36</a:t>
            </a:fld>
            <a:endParaRPr lang="en-US" dirty="0"/>
          </a:p>
        </p:txBody>
      </p:sp>
    </p:spTree>
    <p:extLst>
      <p:ext uri="{BB962C8B-B14F-4D97-AF65-F5344CB8AC3E}">
        <p14:creationId xmlns:p14="http://schemas.microsoft.com/office/powerpoint/2010/main" val="4077907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highlight>
                  <a:srgbClr val="FFFF00"/>
                </a:highlight>
                <a:latin typeface="+mn-lt"/>
                <a:ea typeface="+mn-ea"/>
                <a:cs typeface="+mn-cs"/>
              </a:rPr>
              <a:t>Here is a checklist for the website access and session approval</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37</a:t>
            </a:fld>
            <a:endParaRPr lang="en-US" dirty="0"/>
          </a:p>
        </p:txBody>
      </p:sp>
    </p:spTree>
    <p:extLst>
      <p:ext uri="{BB962C8B-B14F-4D97-AF65-F5344CB8AC3E}">
        <p14:creationId xmlns:p14="http://schemas.microsoft.com/office/powerpoint/2010/main" val="123015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link to the Series Coordinator site, Thit site has the latest version of the documents, training material and recordings. </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38</a:t>
            </a:fld>
            <a:endParaRPr lang="en-US" dirty="0"/>
          </a:p>
        </p:txBody>
      </p:sp>
    </p:spTree>
    <p:extLst>
      <p:ext uri="{BB962C8B-B14F-4D97-AF65-F5344CB8AC3E}">
        <p14:creationId xmlns:p14="http://schemas.microsoft.com/office/powerpoint/2010/main" val="3797988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 partial list of the document links available on the Series Coordinator Site. Most of these you have seen. </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39</a:t>
            </a:fld>
            <a:endParaRPr lang="en-US" dirty="0"/>
          </a:p>
        </p:txBody>
      </p:sp>
    </p:spTree>
    <p:extLst>
      <p:ext uri="{BB962C8B-B14F-4D97-AF65-F5344CB8AC3E}">
        <p14:creationId xmlns:p14="http://schemas.microsoft.com/office/powerpoint/2010/main" val="222781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upcoming trainings and the link to the webinars and/or slides</a:t>
            </a:r>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dirty="0"/>
          </a:p>
        </p:txBody>
      </p:sp>
    </p:spTree>
    <p:extLst>
      <p:ext uri="{BB962C8B-B14F-4D97-AF65-F5344CB8AC3E}">
        <p14:creationId xmlns:p14="http://schemas.microsoft.com/office/powerpoint/2010/main" val="124545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Help is always available – reminder these sessions are for you – so if you have any questions – even to ask to have a session approved join the call.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some screen shots of the forms in the appendix of this slide deck if anyone is interested the slides will be uploaded to the Series Coordinator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401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follow us on social media</a:t>
            </a:r>
          </a:p>
        </p:txBody>
      </p:sp>
      <p:sp>
        <p:nvSpPr>
          <p:cNvPr id="4" name="Slide Number Placeholder 3"/>
          <p:cNvSpPr>
            <a:spLocks noGrp="1"/>
          </p:cNvSpPr>
          <p:nvPr>
            <p:ph type="sldNum" sz="quarter" idx="5"/>
          </p:nvPr>
        </p:nvSpPr>
        <p:spPr/>
        <p:txBody>
          <a:bodyPr/>
          <a:lstStyle/>
          <a:p>
            <a:fld id="{8C6A62D3-769D-F349-A3F8-B6F214D63D0D}" type="slidenum">
              <a:rPr lang="en-US" smtClean="0"/>
              <a:t>41</a:t>
            </a:fld>
            <a:endParaRPr lang="en-US" dirty="0"/>
          </a:p>
        </p:txBody>
      </p:sp>
    </p:spTree>
    <p:extLst>
      <p:ext uri="{BB962C8B-B14F-4D97-AF65-F5344CB8AC3E}">
        <p14:creationId xmlns:p14="http://schemas.microsoft.com/office/powerpoint/2010/main" val="3782946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a:t>
            </a:r>
          </a:p>
        </p:txBody>
      </p:sp>
      <p:sp>
        <p:nvSpPr>
          <p:cNvPr id="4" name="Slide Number Placeholder 3"/>
          <p:cNvSpPr>
            <a:spLocks noGrp="1"/>
          </p:cNvSpPr>
          <p:nvPr>
            <p:ph type="sldNum" sz="quarter" idx="5"/>
          </p:nvPr>
        </p:nvSpPr>
        <p:spPr/>
        <p:txBody>
          <a:bodyPr/>
          <a:lstStyle/>
          <a:p>
            <a:fld id="{8C6A62D3-769D-F349-A3F8-B6F214D63D0D}" type="slidenum">
              <a:rPr lang="en-US" smtClean="0"/>
              <a:t>42</a:t>
            </a:fld>
            <a:endParaRPr lang="en-US" dirty="0"/>
          </a:p>
        </p:txBody>
      </p:sp>
    </p:spTree>
    <p:extLst>
      <p:ext uri="{BB962C8B-B14F-4D97-AF65-F5344CB8AC3E}">
        <p14:creationId xmlns:p14="http://schemas.microsoft.com/office/powerpoint/2010/main" val="465175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8C6A62D3-769D-F349-A3F8-B6F214D63D0D}" type="slidenum">
              <a:rPr lang="en-US" smtClean="0"/>
              <a:t>43</a:t>
            </a:fld>
            <a:endParaRPr lang="en-US" dirty="0"/>
          </a:p>
        </p:txBody>
      </p:sp>
    </p:spTree>
    <p:extLst>
      <p:ext uri="{BB962C8B-B14F-4D97-AF65-F5344CB8AC3E}">
        <p14:creationId xmlns:p14="http://schemas.microsoft.com/office/powerpoint/2010/main" val="4133341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note - we will provide a template for your series</a:t>
            </a:r>
          </a:p>
        </p:txBody>
      </p:sp>
      <p:sp>
        <p:nvSpPr>
          <p:cNvPr id="4" name="Slide Number Placeholder 3"/>
          <p:cNvSpPr>
            <a:spLocks noGrp="1"/>
          </p:cNvSpPr>
          <p:nvPr>
            <p:ph type="sldNum" sz="quarter" idx="5"/>
          </p:nvPr>
        </p:nvSpPr>
        <p:spPr/>
        <p:txBody>
          <a:bodyPr/>
          <a:lstStyle/>
          <a:p>
            <a:fld id="{8C6A62D3-769D-F349-A3F8-B6F214D63D0D}" type="slidenum">
              <a:rPr lang="en-US" smtClean="0"/>
              <a:t>45</a:t>
            </a:fld>
            <a:endParaRPr lang="en-US" dirty="0"/>
          </a:p>
        </p:txBody>
      </p:sp>
    </p:spTree>
    <p:extLst>
      <p:ext uri="{BB962C8B-B14F-4D97-AF65-F5344CB8AC3E}">
        <p14:creationId xmlns:p14="http://schemas.microsoft.com/office/powerpoint/2010/main" val="845570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46</a:t>
            </a:fld>
            <a:endParaRPr lang="en-US" dirty="0"/>
          </a:p>
        </p:txBody>
      </p:sp>
    </p:spTree>
    <p:extLst>
      <p:ext uri="{BB962C8B-B14F-4D97-AF65-F5344CB8AC3E}">
        <p14:creationId xmlns:p14="http://schemas.microsoft.com/office/powerpoint/2010/main" val="612280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47</a:t>
            </a:fld>
            <a:endParaRPr lang="en-US" dirty="0"/>
          </a:p>
        </p:txBody>
      </p:sp>
    </p:spTree>
    <p:extLst>
      <p:ext uri="{BB962C8B-B14F-4D97-AF65-F5344CB8AC3E}">
        <p14:creationId xmlns:p14="http://schemas.microsoft.com/office/powerpoint/2010/main" val="1176905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51</a:t>
            </a:fld>
            <a:endParaRPr lang="en-US" dirty="0"/>
          </a:p>
        </p:txBody>
      </p:sp>
    </p:spTree>
    <p:extLst>
      <p:ext uri="{BB962C8B-B14F-4D97-AF65-F5344CB8AC3E}">
        <p14:creationId xmlns:p14="http://schemas.microsoft.com/office/powerpoint/2010/main" val="33016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most of you know we have joint accreditation and we were just approved in November for Joint Accreditation with Commendation. We offer credit for the 10 professions listed there.</a:t>
            </a:r>
          </a:p>
        </p:txBody>
      </p:sp>
      <p:sp>
        <p:nvSpPr>
          <p:cNvPr id="4" name="Slide Number Placeholder 3"/>
          <p:cNvSpPr>
            <a:spLocks noGrp="1"/>
          </p:cNvSpPr>
          <p:nvPr>
            <p:ph type="sldNum" sz="quarter" idx="5"/>
          </p:nvPr>
        </p:nvSpPr>
        <p:spPr/>
        <p:txBody>
          <a:bodyPr/>
          <a:lstStyle/>
          <a:p>
            <a:fld id="{E2D034A7-9452-C54E-A651-2368A596952F}" type="slidenum">
              <a:rPr lang="en-US" smtClean="0"/>
              <a:t>5</a:t>
            </a:fld>
            <a:endParaRPr lang="en-US" dirty="0"/>
          </a:p>
        </p:txBody>
      </p:sp>
    </p:spTree>
    <p:extLst>
      <p:ext uri="{BB962C8B-B14F-4D97-AF65-F5344CB8AC3E}">
        <p14:creationId xmlns:p14="http://schemas.microsoft.com/office/powerpoint/2010/main" val="158867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Systemwide Grand Rounds site has been very successful since is launch in July 2024 with over 23K site visits. We continue to improve the site by adding over 500 recording since  the launch in July 2025 And for the next academic year we are putting together a pilot for external recordings.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A62D3-769D-F349-A3F8-B6F214D63D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03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information on central repository of recording, This creates an area where learners can search by list of topics or keywords. And again,  very successful with over 1.7K views,</a:t>
            </a:r>
          </a:p>
        </p:txBody>
      </p:sp>
      <p:sp>
        <p:nvSpPr>
          <p:cNvPr id="4" name="Slide Number Placeholder 3"/>
          <p:cNvSpPr>
            <a:spLocks noGrp="1"/>
          </p:cNvSpPr>
          <p:nvPr>
            <p:ph type="sldNum" sz="quarter" idx="5"/>
          </p:nvPr>
        </p:nvSpPr>
        <p:spPr/>
        <p:txBody>
          <a:bodyPr/>
          <a:lstStyle/>
          <a:p>
            <a:fld id="{8C6A62D3-769D-F349-A3F8-B6F214D63D0D}" type="slidenum">
              <a:rPr lang="en-US" smtClean="0"/>
              <a:t>7</a:t>
            </a:fld>
            <a:endParaRPr lang="en-US"/>
          </a:p>
        </p:txBody>
      </p:sp>
    </p:spTree>
    <p:extLst>
      <p:ext uri="{BB962C8B-B14F-4D97-AF65-F5344CB8AC3E}">
        <p14:creationId xmlns:p14="http://schemas.microsoft.com/office/powerpoint/2010/main" val="3594544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highlights for the external pilot. I believe we have the list of series – but if you are </a:t>
            </a:r>
            <a:r>
              <a:rPr lang="en-US" dirty="0" err="1"/>
              <a:t>intere</a:t>
            </a:r>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8</a:t>
            </a:fld>
            <a:endParaRPr lang="en-US" dirty="0"/>
          </a:p>
        </p:txBody>
      </p:sp>
    </p:spTree>
    <p:extLst>
      <p:ext uri="{BB962C8B-B14F-4D97-AF65-F5344CB8AC3E}">
        <p14:creationId xmlns:p14="http://schemas.microsoft.com/office/powerpoint/2010/main" val="187671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receive approval for a series all planner disclosures must be received. There need to be at least 1 planner who does not have any relationships. Each credit offered should have a representative from the profession to represent the profession and offer input from the professions perspective.</a:t>
            </a:r>
          </a:p>
          <a:p>
            <a:r>
              <a:rPr lang="en-US" sz="1200" kern="1200" dirty="0">
                <a:solidFill>
                  <a:schemeClr val="tx1"/>
                </a:solidFill>
                <a:effectLst/>
                <a:latin typeface="+mn-lt"/>
                <a:ea typeface="+mn-ea"/>
                <a:cs typeface="+mn-cs"/>
              </a:rPr>
              <a:t>There also should be at least 1 objective to address the team and how they learn from each other.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will build the site and provide access for the admin list that was provided in the proposal if there is no missing information. In the email I will also include the disclosure summary template for your series. </a:t>
            </a:r>
          </a:p>
          <a:p>
            <a:r>
              <a:rPr lang="en-US" sz="1200" kern="1200" dirty="0">
                <a:solidFill>
                  <a:schemeClr val="tx1"/>
                </a:solidFill>
                <a:effectLst/>
                <a:latin typeface="+mn-lt"/>
                <a:ea typeface="+mn-ea"/>
                <a:cs typeface="+mn-cs"/>
              </a:rPr>
              <a:t>The disclosure summary template along with the 2025-2026 proposal will be included in the final check-in session</a:t>
            </a:r>
          </a:p>
          <a:p>
            <a:r>
              <a:rPr lang="en-US" sz="1200" kern="1200" dirty="0">
                <a:solidFill>
                  <a:schemeClr val="tx1"/>
                </a:solidFill>
                <a:effectLst/>
                <a:latin typeface="+mn-lt"/>
                <a:ea typeface="+mn-ea"/>
                <a:cs typeface="+mn-cs"/>
              </a:rPr>
              <a:t>If there is I will include any missing information needed to receive admin access for your site. Examples of missing things could be mitigation forms for planners, Risk forms for the whole series (this will save creating and uploading a risk form for every session), </a:t>
            </a:r>
            <a:r>
              <a:rPr lang="en-US" sz="1200" kern="1200" dirty="0" err="1">
                <a:solidFill>
                  <a:schemeClr val="tx1"/>
                </a:solidFill>
                <a:effectLst/>
                <a:latin typeface="+mn-lt"/>
                <a:ea typeface="+mn-ea"/>
                <a:cs typeface="+mn-cs"/>
              </a:rPr>
              <a:t>etc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plan will be to have all series built a minimum of 2 weeks prior to your first session.</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9</a:t>
            </a:fld>
            <a:endParaRPr lang="en-US" dirty="0"/>
          </a:p>
        </p:txBody>
      </p:sp>
    </p:spTree>
    <p:extLst>
      <p:ext uri="{BB962C8B-B14F-4D97-AF65-F5344CB8AC3E}">
        <p14:creationId xmlns:p14="http://schemas.microsoft.com/office/powerpoint/2010/main" val="2691027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9710-D2D4-ACC1-0CA8-5CE4909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DF077-8A00-3D75-E0A5-361CA3C3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EA54-4D19-9AEF-B3B2-3490E039C37E}"/>
              </a:ext>
            </a:extLst>
          </p:cNvPr>
          <p:cNvSpPr>
            <a:spLocks noGrp="1"/>
          </p:cNvSpPr>
          <p:nvPr>
            <p:ph type="dt" sz="half" idx="10"/>
          </p:nvPr>
        </p:nvSpPr>
        <p:spPr/>
        <p:txBody>
          <a:bodyPr/>
          <a:lstStyle/>
          <a:p>
            <a:fld id="{E882B7D3-E510-4078-BBB6-6800B9D5CB35}" type="datetimeFigureOut">
              <a:rPr lang="en-US" smtClean="0"/>
              <a:t>5/28/2026</a:t>
            </a:fld>
            <a:endParaRPr lang="en-US" dirty="0"/>
          </a:p>
        </p:txBody>
      </p:sp>
      <p:sp>
        <p:nvSpPr>
          <p:cNvPr id="5" name="Footer Placeholder 4">
            <a:extLst>
              <a:ext uri="{FF2B5EF4-FFF2-40B4-BE49-F238E27FC236}">
                <a16:creationId xmlns:a16="http://schemas.microsoft.com/office/drawing/2014/main" id="{DB7B4247-95BB-FA53-E899-57575DECE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97F52-8798-F0B5-5EE6-572735D9BFF2}"/>
              </a:ext>
            </a:extLst>
          </p:cNvPr>
          <p:cNvSpPr>
            <a:spLocks noGrp="1"/>
          </p:cNvSpPr>
          <p:nvPr>
            <p:ph type="sldNum" sz="quarter" idx="12"/>
          </p:nvPr>
        </p:nvSpPr>
        <p:spPr/>
        <p:txBody>
          <a:bodyPr/>
          <a:lstStyle/>
          <a:p>
            <a:fld id="{B57D7A51-B5A3-4FF8-A445-1FF121A33801}" type="slidenum">
              <a:rPr lang="en-US" smtClean="0"/>
              <a:t>‹#›</a:t>
            </a:fld>
            <a:endParaRPr lang="en-US" dirty="0"/>
          </a:p>
        </p:txBody>
      </p:sp>
    </p:spTree>
    <p:extLst>
      <p:ext uri="{BB962C8B-B14F-4D97-AF65-F5344CB8AC3E}">
        <p14:creationId xmlns:p14="http://schemas.microsoft.com/office/powerpoint/2010/main" val="323533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GB Title Slided _ Choose an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F4FE-E8A2-39C1-AD17-08929CE8D317}"/>
              </a:ext>
            </a:extLst>
          </p:cNvPr>
          <p:cNvSpPr/>
          <p:nvPr userDrawn="1"/>
        </p:nvSpPr>
        <p:spPr>
          <a:xfrm>
            <a:off x="0" y="5044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Picture Placeholder 2">
            <a:extLst>
              <a:ext uri="{FF2B5EF4-FFF2-40B4-BE49-F238E27FC236}">
                <a16:creationId xmlns:a16="http://schemas.microsoft.com/office/drawing/2014/main" id="{BDDA012F-34F3-F5C9-F7D4-F383C4B87025}"/>
              </a:ext>
            </a:extLst>
          </p:cNvPr>
          <p:cNvSpPr>
            <a:spLocks noGrp="1"/>
          </p:cNvSpPr>
          <p:nvPr>
            <p:ph type="pic" sz="quarter" idx="10"/>
          </p:nvPr>
        </p:nvSpPr>
        <p:spPr>
          <a:xfrm>
            <a:off x="7237707" y="329848"/>
            <a:ext cx="4699111" cy="6291724"/>
          </a:xfrm>
          <a:prstGeom prst="roundRect">
            <a:avLst>
              <a:gd name="adj" fmla="val 2380"/>
            </a:avLst>
          </a:prstGeom>
          <a:solidFill>
            <a:schemeClr val="bg1">
              <a:lumMod val="75000"/>
            </a:schemeClr>
          </a:solidFill>
        </p:spPr>
        <p:txBody>
          <a:bodyPr/>
          <a:lstStyle>
            <a:lvl1pPr algn="ctr">
              <a:defRPr/>
            </a:lvl1pPr>
          </a:lstStyle>
          <a:p>
            <a:r>
              <a:rPr lang="en-US"/>
              <a:t>Click icon to add picture</a:t>
            </a:r>
          </a:p>
        </p:txBody>
      </p:sp>
      <p:sp>
        <p:nvSpPr>
          <p:cNvPr id="20" name="Text Placeholder 7">
            <a:extLst>
              <a:ext uri="{FF2B5EF4-FFF2-40B4-BE49-F238E27FC236}">
                <a16:creationId xmlns:a16="http://schemas.microsoft.com/office/drawing/2014/main" id="{01F1DF67-A2BA-7BFA-2A9A-0B0AD7C7DBB0}"/>
              </a:ext>
            </a:extLst>
          </p:cNvPr>
          <p:cNvSpPr>
            <a:spLocks noGrp="1"/>
          </p:cNvSpPr>
          <p:nvPr>
            <p:ph type="body" sz="quarter" idx="11" hasCustomPrompt="1"/>
          </p:nvPr>
        </p:nvSpPr>
        <p:spPr>
          <a:xfrm>
            <a:off x="662810" y="1749956"/>
            <a:ext cx="6435822" cy="563680"/>
          </a:xfrm>
        </p:spPr>
        <p:txBody>
          <a:bodyPr/>
          <a:lstStyle>
            <a:lvl1pPr>
              <a:defRPr lang="en-US" sz="3600" kern="1200" dirty="0" smtClean="0">
                <a:solidFill>
                  <a:schemeClr val="accent2"/>
                </a:solidFill>
                <a:latin typeface="+mj-lt"/>
                <a:ea typeface="+mj-lt"/>
                <a:cs typeface="+mj-lt"/>
              </a:defRPr>
            </a:lvl1pPr>
          </a:lstStyle>
          <a:p>
            <a:pPr lvl="0"/>
            <a:r>
              <a:rPr lang="en-US"/>
              <a:t>Title descriptor</a:t>
            </a:r>
          </a:p>
        </p:txBody>
      </p:sp>
      <p:sp>
        <p:nvSpPr>
          <p:cNvPr id="21" name="Text Placeholder 7">
            <a:extLst>
              <a:ext uri="{FF2B5EF4-FFF2-40B4-BE49-F238E27FC236}">
                <a16:creationId xmlns:a16="http://schemas.microsoft.com/office/drawing/2014/main" id="{E2F8BA62-AB55-DE9F-47DF-1C11D09C8583}"/>
              </a:ext>
            </a:extLst>
          </p:cNvPr>
          <p:cNvSpPr>
            <a:spLocks noGrp="1"/>
          </p:cNvSpPr>
          <p:nvPr>
            <p:ph type="body" sz="quarter" idx="13" hasCustomPrompt="1"/>
          </p:nvPr>
        </p:nvSpPr>
        <p:spPr>
          <a:xfrm>
            <a:off x="662810" y="2447535"/>
            <a:ext cx="6435822" cy="1233120"/>
          </a:xfrm>
        </p:spPr>
        <p:txBody>
          <a:bodyPr/>
          <a:lstStyle>
            <a:lvl1pPr>
              <a:lnSpc>
                <a:spcPct val="85000"/>
              </a:lnSpc>
              <a:defRPr lang="en-US" sz="5400" kern="1200" dirty="0" smtClean="0">
                <a:solidFill>
                  <a:schemeClr val="accent2"/>
                </a:solidFill>
                <a:latin typeface="+mj-lt"/>
                <a:ea typeface="+mj-lt"/>
                <a:cs typeface="+mj-lt"/>
              </a:defRPr>
            </a:lvl1pPr>
          </a:lstStyle>
          <a:p>
            <a:r>
              <a:rPr lang="en-US"/>
              <a:t>Main title, sentence case capitalization</a:t>
            </a:r>
          </a:p>
        </p:txBody>
      </p:sp>
      <p:sp>
        <p:nvSpPr>
          <p:cNvPr id="22" name="Text Placeholder 7">
            <a:extLst>
              <a:ext uri="{FF2B5EF4-FFF2-40B4-BE49-F238E27FC236}">
                <a16:creationId xmlns:a16="http://schemas.microsoft.com/office/drawing/2014/main" id="{B2BF3188-62EF-B5BF-1363-AF6015929D43}"/>
              </a:ext>
            </a:extLst>
          </p:cNvPr>
          <p:cNvSpPr>
            <a:spLocks noGrp="1"/>
          </p:cNvSpPr>
          <p:nvPr>
            <p:ph type="body" sz="quarter" idx="14" hasCustomPrompt="1"/>
          </p:nvPr>
        </p:nvSpPr>
        <p:spPr>
          <a:xfrm>
            <a:off x="662810" y="4073777"/>
            <a:ext cx="6435822" cy="1233120"/>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First Last</a:t>
            </a:r>
          </a:p>
          <a:p>
            <a:pPr lvl="0"/>
            <a:r>
              <a:rPr lang="en-US"/>
              <a:t>Title</a:t>
            </a:r>
          </a:p>
          <a:p>
            <a:pPr lvl="0"/>
            <a:r>
              <a:rPr lang="en-US"/>
              <a:t>Organization</a:t>
            </a:r>
          </a:p>
        </p:txBody>
      </p:sp>
      <p:sp>
        <p:nvSpPr>
          <p:cNvPr id="23" name="Text Placeholder 7">
            <a:extLst>
              <a:ext uri="{FF2B5EF4-FFF2-40B4-BE49-F238E27FC236}">
                <a16:creationId xmlns:a16="http://schemas.microsoft.com/office/drawing/2014/main" id="{F52FE24D-F629-2B31-9A02-D8EB7C97C1D3}"/>
              </a:ext>
            </a:extLst>
          </p:cNvPr>
          <p:cNvSpPr>
            <a:spLocks noGrp="1"/>
          </p:cNvSpPr>
          <p:nvPr>
            <p:ph type="body" sz="quarter" idx="15" hasCustomPrompt="1"/>
          </p:nvPr>
        </p:nvSpPr>
        <p:spPr>
          <a:xfrm>
            <a:off x="632830" y="5574696"/>
            <a:ext cx="1882270" cy="419144"/>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2400" b="0" kern="1200" dirty="0" smtClean="0">
                <a:solidFill>
                  <a:schemeClr val="accent2"/>
                </a:solidFill>
                <a:latin typeface="+mn-lt"/>
                <a:ea typeface="+mn-ea"/>
                <a:cs typeface="+mn-cs"/>
              </a:defRPr>
            </a:lvl1pPr>
          </a:lstStyle>
          <a:p>
            <a:pPr lvl="0"/>
            <a:r>
              <a:rPr lang="en-US"/>
              <a:t>Month YEAR</a:t>
            </a:r>
          </a:p>
        </p:txBody>
      </p:sp>
    </p:spTree>
    <p:extLst>
      <p:ext uri="{BB962C8B-B14F-4D97-AF65-F5344CB8AC3E}">
        <p14:creationId xmlns:p14="http://schemas.microsoft.com/office/powerpoint/2010/main" val="3774492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a:t>In-Hospital Annual Training |   Confidential—do not copy or distribute</a:t>
            </a:r>
            <a:endParaRPr lang="en-US" dirty="0"/>
          </a:p>
        </p:txBody>
      </p:sp>
    </p:spTree>
    <p:extLst>
      <p:ext uri="{BB962C8B-B14F-4D97-AF65-F5344CB8AC3E}">
        <p14:creationId xmlns:p14="http://schemas.microsoft.com/office/powerpoint/2010/main" val="60247841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a:t>In-Hospital Annual Training |   Confidential—do not copy or distribute</a:t>
            </a:r>
            <a:endParaRPr lang="en-US" dirty="0"/>
          </a:p>
        </p:txBody>
      </p:sp>
    </p:spTree>
    <p:extLst>
      <p:ext uri="{BB962C8B-B14F-4D97-AF65-F5344CB8AC3E}">
        <p14:creationId xmlns:p14="http://schemas.microsoft.com/office/powerpoint/2010/main" val="4123069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219480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22601457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60221593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38634809"/>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174804175"/>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53308079"/>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418739681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r>
              <a:rPr lang="en-US"/>
              <a:t>Mass General Brigham Office of Continuing Professional Development   |   Confidential—do not copy or distribute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71566"/>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93211034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81302336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124553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4029863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084171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684953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27402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ags" Target="../tags/tag8.xml"/><Relationship Id="rId3" Type="http://schemas.openxmlformats.org/officeDocument/2006/relationships/slideLayout" Target="../slideLayouts/slideLayout22.xml"/><Relationship Id="rId21" Type="http://schemas.openxmlformats.org/officeDocument/2006/relationships/image" Target="../media/image2.sv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ags" Target="../tags/tag7.xml"/><Relationship Id="rId2" Type="http://schemas.openxmlformats.org/officeDocument/2006/relationships/slideLayout" Target="../slideLayouts/slideLayout21.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oleObject" Target="../embeddings/oleObject1.bin"/><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21"/>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530" imgH="531" progId="TCLayout.ActiveDocument.1">
                  <p:embed/>
                </p:oleObj>
              </mc:Choice>
              <mc:Fallback>
                <p:oleObj name="think-cell Slide" r:id="rId23"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5"/>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30" imgH="531" progId="TCLayout.ActiveDocument.1">
                  <p:embed/>
                </p:oleObj>
              </mc:Choice>
              <mc:Fallback>
                <p:oleObj name="think-cell Slide" r:id="rId1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a:t>Mass General Brigham Office of Continuing Professional Development   |   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1"/>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7447529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mailto:PartnersCPD@partners.org" TargetMode="Externa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9.emf"/><Relationship Id="rId5" Type="http://schemas.openxmlformats.org/officeDocument/2006/relationships/oleObject" Target="../embeddings/oleObject6.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teams.microsoft.com/l/meetup-join/19%3ameeting_ZDgwZmI2MzktMzlhZi00MWM0LTk5ZmMtMDVlMTA4MGRjZWVl%40thread.v2/0?context=%7b%22Tid%22%3a%22720edb1f-5c4e-4043-8141-214a63a7ead5%22%2c%22Oid%22%3a%222bf1802d-b022-4f95-952b-f37ef995ba13%22%7d"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mailto:partnerscpd@partners.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cpd.partners.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s://cpd.partners.org/series-coordinators/content/2021-2022-hospital-series-workflows-and-video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partnershealthcare.sharepoint.com/sites/VitalsSystemwideGrandRounds/Lists/sapiensEvents/DispForm.aspx?ID=7&amp;e=NBMkp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pd.partners.org/series-coordinators/content/hospital-series-workflows-and-videos" TargetMode="External"/><Relationship Id="rId4" Type="http://schemas.openxmlformats.org/officeDocument/2006/relationships/hyperlink" Target="https://partnershealthcare.sharepoint.com/sites/VitalsSystemwideGrandRounds/Lists/sapiensEvents/DispForm.aspx?ID=6&amp;e=Xxje4d"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hyperlink" Target="https://partners.zoom.us/j/85164198890" TargetMode="Externa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9.emf"/><Relationship Id="rId5" Type="http://schemas.openxmlformats.org/officeDocument/2006/relationships/oleObject" Target="../embeddings/oleObject6.bin"/><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s://www.linkedin.com/showcase/mass-general-brigham-office-of-continuing-professional-developmen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8" Type="http://schemas.openxmlformats.org/officeDocument/2006/relationships/hyperlink" Target="https://cpd.partners.org/series-coordinators" TargetMode="External"/><Relationship Id="rId3" Type="http://schemas.openxmlformats.org/officeDocument/2006/relationships/slideLayout" Target="../slideLayouts/slideLayout2.xml"/><Relationship Id="rId7" Type="http://schemas.openxmlformats.org/officeDocument/2006/relationships/hyperlink" Target="mailto:PartnersCPD@partners.org" TargetMode="Externa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42.xml"/><Relationship Id="rId9"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partnershealthcare.sharepoint.com/sites/VitalsSystemwideGrandRounds"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E6191ADC-1391-9E32-124D-0307CF205646}"/>
              </a:ext>
            </a:extLst>
          </p:cNvPr>
          <p:cNvSpPr>
            <a:spLocks noGrp="1"/>
          </p:cNvSpPr>
          <p:nvPr>
            <p:ph type="body" sz="quarter" idx="13"/>
          </p:nvPr>
        </p:nvSpPr>
        <p:spPr>
          <a:xfrm>
            <a:off x="458996" y="1198244"/>
            <a:ext cx="10247104" cy="1652264"/>
          </a:xfrm>
        </p:spPr>
        <p:txBody>
          <a:bodyPr/>
          <a:lstStyle/>
          <a:p>
            <a:pPr algn="ctr"/>
            <a:r>
              <a:rPr lang="en-US" dirty="0"/>
              <a:t>In-Hospital Series: </a:t>
            </a:r>
          </a:p>
          <a:p>
            <a:pPr algn="ctr"/>
            <a:r>
              <a:rPr lang="en-US" dirty="0"/>
              <a:t>Back-to-Basics </a:t>
            </a:r>
            <a:br>
              <a:rPr lang="en-US" dirty="0"/>
            </a:br>
            <a:r>
              <a:rPr lang="en-US" dirty="0"/>
              <a:t>Training Webinar</a:t>
            </a:r>
          </a:p>
        </p:txBody>
      </p:sp>
      <p:sp>
        <p:nvSpPr>
          <p:cNvPr id="20" name="Text Placeholder 19">
            <a:extLst>
              <a:ext uri="{FF2B5EF4-FFF2-40B4-BE49-F238E27FC236}">
                <a16:creationId xmlns:a16="http://schemas.microsoft.com/office/drawing/2014/main" id="{F215428D-3530-2E96-6830-F79CDB9C1EFC}"/>
              </a:ext>
            </a:extLst>
          </p:cNvPr>
          <p:cNvSpPr>
            <a:spLocks noGrp="1"/>
          </p:cNvSpPr>
          <p:nvPr>
            <p:ph type="body" sz="quarter" idx="14"/>
          </p:nvPr>
        </p:nvSpPr>
        <p:spPr>
          <a:xfrm>
            <a:off x="944959" y="4027067"/>
            <a:ext cx="6435822" cy="792583"/>
          </a:xfrm>
        </p:spPr>
        <p:txBody>
          <a:bodyPr/>
          <a:lstStyle/>
          <a:p>
            <a:pPr lvl="0"/>
            <a:r>
              <a:rPr lang="en-US" b="1" dirty="0"/>
              <a:t>Michelle Alley</a:t>
            </a:r>
          </a:p>
          <a:p>
            <a:pPr lvl="0"/>
            <a:r>
              <a:rPr lang="en-US" dirty="0"/>
              <a:t>Continuing Professional Development</a:t>
            </a:r>
          </a:p>
        </p:txBody>
      </p:sp>
      <p:sp>
        <p:nvSpPr>
          <p:cNvPr id="25" name="Text Placeholder 24">
            <a:extLst>
              <a:ext uri="{FF2B5EF4-FFF2-40B4-BE49-F238E27FC236}">
                <a16:creationId xmlns:a16="http://schemas.microsoft.com/office/drawing/2014/main" id="{AEF4494A-0FB5-ABCC-DA25-8C2BD467E7DB}"/>
              </a:ext>
            </a:extLst>
          </p:cNvPr>
          <p:cNvSpPr>
            <a:spLocks noGrp="1"/>
          </p:cNvSpPr>
          <p:nvPr>
            <p:ph type="body" sz="quarter" idx="15"/>
          </p:nvPr>
        </p:nvSpPr>
        <p:spPr>
          <a:xfrm>
            <a:off x="944959" y="5240612"/>
            <a:ext cx="1882270" cy="419144"/>
          </a:xfrm>
        </p:spPr>
        <p:txBody>
          <a:bodyPr/>
          <a:lstStyle/>
          <a:p>
            <a:r>
              <a:rPr lang="en-US" dirty="0"/>
              <a:t>May 28, 2026</a:t>
            </a:r>
          </a:p>
          <a:p>
            <a:r>
              <a:rPr lang="en-US" dirty="0"/>
              <a:t> </a:t>
            </a:r>
          </a:p>
        </p:txBody>
      </p:sp>
      <p:pic>
        <p:nvPicPr>
          <p:cNvPr id="8" name="Graphic 5">
            <a:extLst>
              <a:ext uri="{FF2B5EF4-FFF2-40B4-BE49-F238E27FC236}">
                <a16:creationId xmlns:a16="http://schemas.microsoft.com/office/drawing/2014/main" id="{D35D38AF-DC5B-21DC-E882-FE87BEB0C0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1634" y="598687"/>
            <a:ext cx="2750674" cy="439960"/>
          </a:xfrm>
          <a:prstGeom prst="rect">
            <a:avLst/>
          </a:prstGeom>
        </p:spPr>
      </p:pic>
      <p:pic>
        <p:nvPicPr>
          <p:cNvPr id="3" name="Picture 2">
            <a:extLst>
              <a:ext uri="{FF2B5EF4-FFF2-40B4-BE49-F238E27FC236}">
                <a16:creationId xmlns:a16="http://schemas.microsoft.com/office/drawing/2014/main" id="{8D81B054-1D34-FC0D-9C4D-96122AA5018B}"/>
              </a:ext>
            </a:extLst>
          </p:cNvPr>
          <p:cNvPicPr>
            <a:picLocks noChangeAspect="1"/>
          </p:cNvPicPr>
          <p:nvPr/>
        </p:nvPicPr>
        <p:blipFill>
          <a:blip r:embed="rId4"/>
          <a:stretch>
            <a:fillRect/>
          </a:stretch>
        </p:blipFill>
        <p:spPr>
          <a:xfrm>
            <a:off x="8481548" y="3615676"/>
            <a:ext cx="2937575" cy="2618554"/>
          </a:xfrm>
          <a:prstGeom prst="rect">
            <a:avLst/>
          </a:prstGeom>
          <a:effectLst>
            <a:softEdge rad="63500"/>
          </a:effectLst>
        </p:spPr>
      </p:pic>
    </p:spTree>
    <p:extLst>
      <p:ext uri="{BB962C8B-B14F-4D97-AF65-F5344CB8AC3E}">
        <p14:creationId xmlns:p14="http://schemas.microsoft.com/office/powerpoint/2010/main" val="62057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Now what – Flowchart overview</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3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7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Steps to Create the Session</a:t>
            </a:r>
          </a:p>
        </p:txBody>
      </p:sp>
      <p:sp>
        <p:nvSpPr>
          <p:cNvPr id="5" name="TextBox 4">
            <a:extLst>
              <a:ext uri="{FF2B5EF4-FFF2-40B4-BE49-F238E27FC236}">
                <a16:creationId xmlns:a16="http://schemas.microsoft.com/office/drawing/2014/main" id="{56D6EEDB-6FA3-4E4B-CA07-73D343C81D70}"/>
              </a:ext>
            </a:extLst>
          </p:cNvPr>
          <p:cNvSpPr txBox="1"/>
          <p:nvPr/>
        </p:nvSpPr>
        <p:spPr>
          <a:xfrm>
            <a:off x="863600" y="1183809"/>
            <a:ext cx="10680700" cy="3170099"/>
          </a:xfrm>
          <a:prstGeom prst="rect">
            <a:avLst/>
          </a:prstGeom>
          <a:noFill/>
        </p:spPr>
        <p:txBody>
          <a:bodyPr wrap="square">
            <a:spAutoFit/>
          </a:bodyPr>
          <a:lstStyle/>
          <a:p>
            <a:pPr marL="285750" indent="-285750">
              <a:buFont typeface="Arial" panose="020B0604020202020204" pitchFamily="34" charset="0"/>
              <a:buChar char="•"/>
            </a:pPr>
            <a:r>
              <a:rPr lang="en-US" sz="2000" dirty="0"/>
              <a:t>Open the main page to your series (link was sent with the series is ready email)</a:t>
            </a:r>
          </a:p>
          <a:p>
            <a:pPr marL="285750" indent="-285750">
              <a:buFont typeface="Arial" panose="020B0604020202020204" pitchFamily="34" charset="0"/>
              <a:buChar char="•"/>
            </a:pPr>
            <a:r>
              <a:rPr lang="en-US" sz="2000" dirty="0"/>
              <a:t>Go to the list of sessions</a:t>
            </a:r>
          </a:p>
          <a:p>
            <a:pPr marL="285750" indent="-285750">
              <a:buFont typeface="Arial" panose="020B0604020202020204" pitchFamily="34" charset="0"/>
              <a:buChar char="•"/>
            </a:pPr>
            <a:r>
              <a:rPr lang="en-US" sz="2000" dirty="0"/>
              <a:t>Click on an existing session to open the session</a:t>
            </a:r>
          </a:p>
          <a:p>
            <a:pPr marL="285750" indent="-285750">
              <a:buFont typeface="Arial" panose="020B0604020202020204" pitchFamily="34" charset="0"/>
              <a:buChar char="•"/>
            </a:pPr>
            <a:r>
              <a:rPr lang="en-US" sz="2000" dirty="0"/>
              <a:t>Click on Repeat this session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Follow the steps to repeat the session</a:t>
            </a:r>
          </a:p>
          <a:p>
            <a:pPr marL="285750" indent="-285750">
              <a:buFont typeface="Arial" panose="020B0604020202020204" pitchFamily="34" charset="0"/>
              <a:buChar char="•"/>
            </a:pPr>
            <a:r>
              <a:rPr lang="en-US" sz="2000" dirty="0"/>
              <a:t>Click Generate</a:t>
            </a:r>
          </a:p>
        </p:txBody>
      </p:sp>
      <p:pic>
        <p:nvPicPr>
          <p:cNvPr id="16" name="Picture 15">
            <a:extLst>
              <a:ext uri="{FF2B5EF4-FFF2-40B4-BE49-F238E27FC236}">
                <a16:creationId xmlns:a16="http://schemas.microsoft.com/office/drawing/2014/main" id="{3842BF24-2B75-D2F9-AA24-A573B94124DF}"/>
              </a:ext>
            </a:extLst>
          </p:cNvPr>
          <p:cNvPicPr>
            <a:picLocks noChangeAspect="1"/>
          </p:cNvPicPr>
          <p:nvPr/>
        </p:nvPicPr>
        <p:blipFill>
          <a:blip r:embed="rId7"/>
          <a:stretch>
            <a:fillRect/>
          </a:stretch>
        </p:blipFill>
        <p:spPr>
          <a:xfrm>
            <a:off x="834594" y="2605823"/>
            <a:ext cx="9485698" cy="941623"/>
          </a:xfrm>
          <a:prstGeom prst="rect">
            <a:avLst/>
          </a:prstGeom>
        </p:spPr>
      </p:pic>
      <p:pic>
        <p:nvPicPr>
          <p:cNvPr id="20" name="Picture 19">
            <a:extLst>
              <a:ext uri="{FF2B5EF4-FFF2-40B4-BE49-F238E27FC236}">
                <a16:creationId xmlns:a16="http://schemas.microsoft.com/office/drawing/2014/main" id="{062E7068-6687-732C-1240-8105534B88D6}"/>
              </a:ext>
            </a:extLst>
          </p:cNvPr>
          <p:cNvPicPr>
            <a:picLocks noChangeAspect="1"/>
          </p:cNvPicPr>
          <p:nvPr/>
        </p:nvPicPr>
        <p:blipFill>
          <a:blip r:embed="rId8"/>
          <a:stretch>
            <a:fillRect/>
          </a:stretch>
        </p:blipFill>
        <p:spPr>
          <a:xfrm>
            <a:off x="5966846" y="3348865"/>
            <a:ext cx="5249555" cy="3257166"/>
          </a:xfrm>
          <a:prstGeom prst="rect">
            <a:avLst/>
          </a:prstGeom>
        </p:spPr>
      </p:pic>
    </p:spTree>
    <p:extLst>
      <p:ext uri="{BB962C8B-B14F-4D97-AF65-F5344CB8AC3E}">
        <p14:creationId xmlns:p14="http://schemas.microsoft.com/office/powerpoint/2010/main" val="342619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Steps to Create the Session cont.</a:t>
            </a:r>
          </a:p>
        </p:txBody>
      </p:sp>
      <p:sp>
        <p:nvSpPr>
          <p:cNvPr id="5" name="TextBox 4">
            <a:extLst>
              <a:ext uri="{FF2B5EF4-FFF2-40B4-BE49-F238E27FC236}">
                <a16:creationId xmlns:a16="http://schemas.microsoft.com/office/drawing/2014/main" id="{56D6EEDB-6FA3-4E4B-CA07-73D343C81D70}"/>
              </a:ext>
            </a:extLst>
          </p:cNvPr>
          <p:cNvSpPr txBox="1"/>
          <p:nvPr/>
        </p:nvSpPr>
        <p:spPr>
          <a:xfrm>
            <a:off x="863600" y="1109977"/>
            <a:ext cx="6250122" cy="3170099"/>
          </a:xfrm>
          <a:prstGeom prst="rect">
            <a:avLst/>
          </a:prstGeom>
          <a:noFill/>
        </p:spPr>
        <p:txBody>
          <a:bodyPr wrap="square">
            <a:spAutoFit/>
          </a:bodyPr>
          <a:lstStyle/>
          <a:p>
            <a:pPr marL="285750" indent="-285750">
              <a:buFont typeface="Arial" panose="020B0604020202020204" pitchFamily="34" charset="0"/>
              <a:buChar char="•"/>
            </a:pPr>
            <a:r>
              <a:rPr lang="en-US" sz="2000" dirty="0"/>
              <a:t>Select from drop down how often to repeat</a:t>
            </a:r>
          </a:p>
          <a:p>
            <a:pPr marL="742950" lvl="1" indent="-285750">
              <a:buFont typeface="Arial" panose="020B0604020202020204" pitchFamily="34" charset="0"/>
              <a:buChar char="•"/>
            </a:pPr>
            <a:r>
              <a:rPr lang="en-US" sz="2000" dirty="0"/>
              <a:t>Daily</a:t>
            </a:r>
          </a:p>
          <a:p>
            <a:pPr marL="742950" lvl="1" indent="-285750">
              <a:buFont typeface="Arial" panose="020B0604020202020204" pitchFamily="34" charset="0"/>
              <a:buChar char="•"/>
            </a:pPr>
            <a:r>
              <a:rPr lang="en-US" sz="2000" dirty="0"/>
              <a:t>Weekly</a:t>
            </a:r>
          </a:p>
          <a:p>
            <a:pPr marL="742950" lvl="1" indent="-285750">
              <a:buFont typeface="Arial" panose="020B0604020202020204" pitchFamily="34" charset="0"/>
              <a:buChar char="•"/>
            </a:pPr>
            <a:r>
              <a:rPr lang="en-US" sz="2000" dirty="0"/>
              <a:t>Monthly</a:t>
            </a:r>
          </a:p>
          <a:p>
            <a:pPr marL="742950" lvl="1" indent="-285750">
              <a:buFont typeface="Arial" panose="020B0604020202020204" pitchFamily="34" charset="0"/>
              <a:buChar char="•"/>
            </a:pPr>
            <a:r>
              <a:rPr lang="en-US" sz="2000" dirty="0"/>
              <a:t>Yearly</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8064E011-7BB1-0A94-D48B-F28BE087DA5B}"/>
              </a:ext>
            </a:extLst>
          </p:cNvPr>
          <p:cNvPicPr>
            <a:picLocks noChangeAspect="1"/>
          </p:cNvPicPr>
          <p:nvPr/>
        </p:nvPicPr>
        <p:blipFill>
          <a:blip r:embed="rId7"/>
          <a:stretch>
            <a:fillRect/>
          </a:stretch>
        </p:blipFill>
        <p:spPr>
          <a:xfrm>
            <a:off x="7524943" y="811482"/>
            <a:ext cx="4019357" cy="6021092"/>
          </a:xfrm>
          <a:prstGeom prst="rect">
            <a:avLst/>
          </a:prstGeom>
        </p:spPr>
      </p:pic>
    </p:spTree>
    <p:extLst>
      <p:ext uri="{BB962C8B-B14F-4D97-AF65-F5344CB8AC3E}">
        <p14:creationId xmlns:p14="http://schemas.microsoft.com/office/powerpoint/2010/main" val="11361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Repeat Daily/Weekly</a:t>
            </a:r>
          </a:p>
        </p:txBody>
      </p:sp>
      <p:sp>
        <p:nvSpPr>
          <p:cNvPr id="5" name="TextBox 4">
            <a:extLst>
              <a:ext uri="{FF2B5EF4-FFF2-40B4-BE49-F238E27FC236}">
                <a16:creationId xmlns:a16="http://schemas.microsoft.com/office/drawing/2014/main" id="{56D6EEDB-6FA3-4E4B-CA07-73D343C81D70}"/>
              </a:ext>
            </a:extLst>
          </p:cNvPr>
          <p:cNvSpPr txBox="1"/>
          <p:nvPr/>
        </p:nvSpPr>
        <p:spPr>
          <a:xfrm>
            <a:off x="506269" y="1031532"/>
            <a:ext cx="2913782" cy="630942"/>
          </a:xfrm>
          <a:prstGeom prst="rect">
            <a:avLst/>
          </a:prstGeom>
          <a:noFill/>
        </p:spPr>
        <p:txBody>
          <a:bodyPr wrap="square">
            <a:spAutoFit/>
          </a:bodyPr>
          <a:lstStyle/>
          <a:p>
            <a:r>
              <a:rPr lang="en-US" sz="3500" dirty="0"/>
              <a:t>Daily Options</a:t>
            </a:r>
            <a:endParaRPr lang="en-US" sz="2000" dirty="0"/>
          </a:p>
        </p:txBody>
      </p:sp>
      <p:pic>
        <p:nvPicPr>
          <p:cNvPr id="8" name="Picture 7">
            <a:extLst>
              <a:ext uri="{FF2B5EF4-FFF2-40B4-BE49-F238E27FC236}">
                <a16:creationId xmlns:a16="http://schemas.microsoft.com/office/drawing/2014/main" id="{1150BCC2-C50F-4DBA-ED2C-08318337FEBC}"/>
              </a:ext>
            </a:extLst>
          </p:cNvPr>
          <p:cNvPicPr>
            <a:picLocks noChangeAspect="1"/>
          </p:cNvPicPr>
          <p:nvPr/>
        </p:nvPicPr>
        <p:blipFill>
          <a:blip r:embed="rId7"/>
          <a:stretch>
            <a:fillRect/>
          </a:stretch>
        </p:blipFill>
        <p:spPr>
          <a:xfrm>
            <a:off x="317797" y="1742445"/>
            <a:ext cx="3210373" cy="4039164"/>
          </a:xfrm>
          <a:prstGeom prst="rect">
            <a:avLst/>
          </a:prstGeom>
        </p:spPr>
      </p:pic>
      <p:sp>
        <p:nvSpPr>
          <p:cNvPr id="10" name="TextBox 9">
            <a:extLst>
              <a:ext uri="{FF2B5EF4-FFF2-40B4-BE49-F238E27FC236}">
                <a16:creationId xmlns:a16="http://schemas.microsoft.com/office/drawing/2014/main" id="{12300344-53EB-4417-00EB-688E1F2E9F5E}"/>
              </a:ext>
            </a:extLst>
          </p:cNvPr>
          <p:cNvSpPr txBox="1"/>
          <p:nvPr/>
        </p:nvSpPr>
        <p:spPr>
          <a:xfrm>
            <a:off x="4922789" y="1068809"/>
            <a:ext cx="3112577" cy="630942"/>
          </a:xfrm>
          <a:prstGeom prst="rect">
            <a:avLst/>
          </a:prstGeom>
          <a:noFill/>
        </p:spPr>
        <p:txBody>
          <a:bodyPr wrap="square">
            <a:spAutoFit/>
          </a:bodyPr>
          <a:lstStyle/>
          <a:p>
            <a:r>
              <a:rPr lang="en-US" sz="3500" dirty="0"/>
              <a:t>Weekly Options</a:t>
            </a:r>
          </a:p>
        </p:txBody>
      </p:sp>
      <p:sp>
        <p:nvSpPr>
          <p:cNvPr id="11" name="Rectangle 10">
            <a:extLst>
              <a:ext uri="{FF2B5EF4-FFF2-40B4-BE49-F238E27FC236}">
                <a16:creationId xmlns:a16="http://schemas.microsoft.com/office/drawing/2014/main" id="{08B86184-98E1-5BB5-DB0D-BFBF6E47352A}"/>
              </a:ext>
            </a:extLst>
          </p:cNvPr>
          <p:cNvSpPr/>
          <p:nvPr/>
        </p:nvSpPr>
        <p:spPr>
          <a:xfrm>
            <a:off x="4385001" y="1031532"/>
            <a:ext cx="7300730"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55D9447D-3DCC-C639-25AF-18EE776C0BDE}"/>
              </a:ext>
            </a:extLst>
          </p:cNvPr>
          <p:cNvSpPr/>
          <p:nvPr/>
        </p:nvSpPr>
        <p:spPr>
          <a:xfrm>
            <a:off x="230592" y="1031531"/>
            <a:ext cx="3916024"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a:extLst>
              <a:ext uri="{FF2B5EF4-FFF2-40B4-BE49-F238E27FC236}">
                <a16:creationId xmlns:a16="http://schemas.microsoft.com/office/drawing/2014/main" id="{A3463A81-1F4A-8ADA-7B83-C88F31932CC4}"/>
              </a:ext>
            </a:extLst>
          </p:cNvPr>
          <p:cNvPicPr>
            <a:picLocks noChangeAspect="1"/>
          </p:cNvPicPr>
          <p:nvPr/>
        </p:nvPicPr>
        <p:blipFill>
          <a:blip r:embed="rId8"/>
          <a:stretch>
            <a:fillRect/>
          </a:stretch>
        </p:blipFill>
        <p:spPr>
          <a:xfrm>
            <a:off x="4959458" y="1742445"/>
            <a:ext cx="5950100" cy="4105183"/>
          </a:xfrm>
          <a:prstGeom prst="rect">
            <a:avLst/>
          </a:prstGeom>
        </p:spPr>
      </p:pic>
    </p:spTree>
    <p:extLst>
      <p:ext uri="{BB962C8B-B14F-4D97-AF65-F5344CB8AC3E}">
        <p14:creationId xmlns:p14="http://schemas.microsoft.com/office/powerpoint/2010/main" val="218470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Repeat Monthly</a:t>
            </a:r>
          </a:p>
        </p:txBody>
      </p:sp>
      <p:sp>
        <p:nvSpPr>
          <p:cNvPr id="5" name="TextBox 4">
            <a:extLst>
              <a:ext uri="{FF2B5EF4-FFF2-40B4-BE49-F238E27FC236}">
                <a16:creationId xmlns:a16="http://schemas.microsoft.com/office/drawing/2014/main" id="{56D6EEDB-6FA3-4E4B-CA07-73D343C81D70}"/>
              </a:ext>
            </a:extLst>
          </p:cNvPr>
          <p:cNvSpPr txBox="1"/>
          <p:nvPr/>
        </p:nvSpPr>
        <p:spPr>
          <a:xfrm>
            <a:off x="750109" y="1122972"/>
            <a:ext cx="3539110" cy="630942"/>
          </a:xfrm>
          <a:prstGeom prst="rect">
            <a:avLst/>
          </a:prstGeom>
          <a:noFill/>
        </p:spPr>
        <p:txBody>
          <a:bodyPr wrap="square">
            <a:spAutoFit/>
          </a:bodyPr>
          <a:lstStyle/>
          <a:p>
            <a:r>
              <a:rPr lang="en-US" sz="3500" dirty="0"/>
              <a:t>Monthly Options</a:t>
            </a:r>
            <a:endParaRPr lang="en-US" sz="2000" dirty="0"/>
          </a:p>
        </p:txBody>
      </p:sp>
      <p:sp>
        <p:nvSpPr>
          <p:cNvPr id="13" name="Rectangle 12">
            <a:extLst>
              <a:ext uri="{FF2B5EF4-FFF2-40B4-BE49-F238E27FC236}">
                <a16:creationId xmlns:a16="http://schemas.microsoft.com/office/drawing/2014/main" id="{55D9447D-3DCC-C639-25AF-18EE776C0BDE}"/>
              </a:ext>
            </a:extLst>
          </p:cNvPr>
          <p:cNvSpPr/>
          <p:nvPr/>
        </p:nvSpPr>
        <p:spPr>
          <a:xfrm>
            <a:off x="647700" y="1031531"/>
            <a:ext cx="8682280"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a:extLst>
              <a:ext uri="{FF2B5EF4-FFF2-40B4-BE49-F238E27FC236}">
                <a16:creationId xmlns:a16="http://schemas.microsoft.com/office/drawing/2014/main" id="{6280C06C-8221-210F-D3CE-D9FB404857EF}"/>
              </a:ext>
            </a:extLst>
          </p:cNvPr>
          <p:cNvPicPr>
            <a:picLocks noChangeAspect="1"/>
          </p:cNvPicPr>
          <p:nvPr/>
        </p:nvPicPr>
        <p:blipFill>
          <a:blip r:embed="rId7"/>
          <a:stretch>
            <a:fillRect/>
          </a:stretch>
        </p:blipFill>
        <p:spPr>
          <a:xfrm>
            <a:off x="918623" y="1807379"/>
            <a:ext cx="6573167" cy="3458058"/>
          </a:xfrm>
          <a:prstGeom prst="rect">
            <a:avLst/>
          </a:prstGeom>
        </p:spPr>
      </p:pic>
    </p:spTree>
    <p:extLst>
      <p:ext uri="{BB962C8B-B14F-4D97-AF65-F5344CB8AC3E}">
        <p14:creationId xmlns:p14="http://schemas.microsoft.com/office/powerpoint/2010/main" val="347281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Stop Repeating</a:t>
            </a:r>
          </a:p>
        </p:txBody>
      </p:sp>
      <p:sp>
        <p:nvSpPr>
          <p:cNvPr id="13" name="Rectangle 12">
            <a:extLst>
              <a:ext uri="{FF2B5EF4-FFF2-40B4-BE49-F238E27FC236}">
                <a16:creationId xmlns:a16="http://schemas.microsoft.com/office/drawing/2014/main" id="{55D9447D-3DCC-C639-25AF-18EE776C0BDE}"/>
              </a:ext>
            </a:extLst>
          </p:cNvPr>
          <p:cNvSpPr/>
          <p:nvPr/>
        </p:nvSpPr>
        <p:spPr>
          <a:xfrm>
            <a:off x="606663" y="977317"/>
            <a:ext cx="10662373"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a:extLst>
              <a:ext uri="{FF2B5EF4-FFF2-40B4-BE49-F238E27FC236}">
                <a16:creationId xmlns:a16="http://schemas.microsoft.com/office/drawing/2014/main" id="{6E5234AF-6C93-8548-AA4F-95B93858ECBD}"/>
              </a:ext>
            </a:extLst>
          </p:cNvPr>
          <p:cNvPicPr>
            <a:picLocks noChangeAspect="1"/>
          </p:cNvPicPr>
          <p:nvPr/>
        </p:nvPicPr>
        <p:blipFill>
          <a:blip r:embed="rId7"/>
          <a:stretch>
            <a:fillRect/>
          </a:stretch>
        </p:blipFill>
        <p:spPr>
          <a:xfrm>
            <a:off x="6609638" y="1630193"/>
            <a:ext cx="3901183" cy="3260145"/>
          </a:xfrm>
          <a:prstGeom prst="rect">
            <a:avLst/>
          </a:prstGeom>
        </p:spPr>
      </p:pic>
      <p:pic>
        <p:nvPicPr>
          <p:cNvPr id="19" name="Picture 18">
            <a:extLst>
              <a:ext uri="{FF2B5EF4-FFF2-40B4-BE49-F238E27FC236}">
                <a16:creationId xmlns:a16="http://schemas.microsoft.com/office/drawing/2014/main" id="{9CF69C5B-0103-81E3-D59A-37347DA8A898}"/>
              </a:ext>
            </a:extLst>
          </p:cNvPr>
          <p:cNvPicPr>
            <a:picLocks noChangeAspect="1"/>
          </p:cNvPicPr>
          <p:nvPr/>
        </p:nvPicPr>
        <p:blipFill>
          <a:blip r:embed="rId8"/>
          <a:stretch>
            <a:fillRect/>
          </a:stretch>
        </p:blipFill>
        <p:spPr>
          <a:xfrm>
            <a:off x="900558" y="1630193"/>
            <a:ext cx="4485917" cy="2887487"/>
          </a:xfrm>
          <a:prstGeom prst="rect">
            <a:avLst/>
          </a:prstGeom>
        </p:spPr>
      </p:pic>
    </p:spTree>
    <p:extLst>
      <p:ext uri="{BB962C8B-B14F-4D97-AF65-F5344CB8AC3E}">
        <p14:creationId xmlns:p14="http://schemas.microsoft.com/office/powerpoint/2010/main" val="361663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Generate New sessions</a:t>
            </a:r>
          </a:p>
        </p:txBody>
      </p:sp>
      <p:pic>
        <p:nvPicPr>
          <p:cNvPr id="21" name="Picture 20">
            <a:extLst>
              <a:ext uri="{FF2B5EF4-FFF2-40B4-BE49-F238E27FC236}">
                <a16:creationId xmlns:a16="http://schemas.microsoft.com/office/drawing/2014/main" id="{8FE56BCE-A078-88D4-232E-E1A4C2286B66}"/>
              </a:ext>
            </a:extLst>
          </p:cNvPr>
          <p:cNvPicPr>
            <a:picLocks noChangeAspect="1"/>
          </p:cNvPicPr>
          <p:nvPr/>
        </p:nvPicPr>
        <p:blipFill>
          <a:blip r:embed="rId7"/>
          <a:stretch>
            <a:fillRect/>
          </a:stretch>
        </p:blipFill>
        <p:spPr>
          <a:xfrm>
            <a:off x="804436" y="897501"/>
            <a:ext cx="10235816" cy="3905795"/>
          </a:xfrm>
          <a:prstGeom prst="rect">
            <a:avLst/>
          </a:prstGeom>
        </p:spPr>
      </p:pic>
      <p:sp>
        <p:nvSpPr>
          <p:cNvPr id="2" name="TextBox 1">
            <a:extLst>
              <a:ext uri="{FF2B5EF4-FFF2-40B4-BE49-F238E27FC236}">
                <a16:creationId xmlns:a16="http://schemas.microsoft.com/office/drawing/2014/main" id="{EDCF5709-9AC0-B568-7A0B-6B89B6648864}"/>
              </a:ext>
            </a:extLst>
          </p:cNvPr>
          <p:cNvSpPr txBox="1"/>
          <p:nvPr/>
        </p:nvSpPr>
        <p:spPr>
          <a:xfrm>
            <a:off x="1224366" y="4803296"/>
            <a:ext cx="9963473" cy="1569660"/>
          </a:xfrm>
          <a:prstGeom prst="rect">
            <a:avLst/>
          </a:prstGeom>
          <a:noFill/>
        </p:spPr>
        <p:txBody>
          <a:bodyPr wrap="square" rtlCol="0">
            <a:spAutoFit/>
          </a:bodyPr>
          <a:lstStyle/>
          <a:p>
            <a:pPr algn="ctr"/>
            <a:r>
              <a:rPr lang="en-US" sz="3200" b="1" dirty="0">
                <a:solidFill>
                  <a:srgbClr val="FF0000"/>
                </a:solidFill>
              </a:rPr>
              <a:t>Remember: Once your sessions are created you are brought back to your starting session. Go back to the session list before updating a session.</a:t>
            </a:r>
          </a:p>
        </p:txBody>
      </p:sp>
    </p:spTree>
    <p:extLst>
      <p:ext uri="{BB962C8B-B14F-4D97-AF65-F5344CB8AC3E}">
        <p14:creationId xmlns:p14="http://schemas.microsoft.com/office/powerpoint/2010/main" val="297476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Update New sessions</a:t>
            </a:r>
          </a:p>
        </p:txBody>
      </p:sp>
      <p:sp>
        <p:nvSpPr>
          <p:cNvPr id="4" name="TextBox 3">
            <a:extLst>
              <a:ext uri="{FF2B5EF4-FFF2-40B4-BE49-F238E27FC236}">
                <a16:creationId xmlns:a16="http://schemas.microsoft.com/office/drawing/2014/main" id="{359C585A-C33C-3A1A-E99C-A9B6F04D0539}"/>
              </a:ext>
            </a:extLst>
          </p:cNvPr>
          <p:cNvSpPr txBox="1"/>
          <p:nvPr/>
        </p:nvSpPr>
        <p:spPr>
          <a:xfrm>
            <a:off x="895964" y="1345124"/>
            <a:ext cx="10400071" cy="1200329"/>
          </a:xfrm>
          <a:prstGeom prst="rect">
            <a:avLst/>
          </a:prstGeom>
          <a:noFill/>
        </p:spPr>
        <p:txBody>
          <a:bodyPr wrap="square" rtlCol="0">
            <a:spAutoFit/>
          </a:bodyPr>
          <a:lstStyle/>
          <a:p>
            <a:r>
              <a:rPr lang="en-US" dirty="0"/>
              <a:t>Go Back to your session list located at the bottom of your series landing page</a:t>
            </a:r>
          </a:p>
          <a:p>
            <a:r>
              <a:rPr lang="en-US" dirty="0"/>
              <a:t>You will notice after you repeat the sessions all the titles on the left side will have the same name – all these sessions need to be updated. So they look like the screenshot below the date in title on the left side is the same as the date on the right side.</a:t>
            </a:r>
          </a:p>
        </p:txBody>
      </p:sp>
      <p:pic>
        <p:nvPicPr>
          <p:cNvPr id="10" name="Picture 9">
            <a:extLst>
              <a:ext uri="{FF2B5EF4-FFF2-40B4-BE49-F238E27FC236}">
                <a16:creationId xmlns:a16="http://schemas.microsoft.com/office/drawing/2014/main" id="{76DE2F6A-574D-F7A9-9743-67824B2E5376}"/>
              </a:ext>
            </a:extLst>
          </p:cNvPr>
          <p:cNvPicPr>
            <a:picLocks noChangeAspect="1"/>
          </p:cNvPicPr>
          <p:nvPr/>
        </p:nvPicPr>
        <p:blipFill>
          <a:blip r:embed="rId7"/>
          <a:stretch>
            <a:fillRect/>
          </a:stretch>
        </p:blipFill>
        <p:spPr>
          <a:xfrm>
            <a:off x="1026503" y="2636689"/>
            <a:ext cx="8814582" cy="3351718"/>
          </a:xfrm>
          <a:prstGeom prst="rect">
            <a:avLst/>
          </a:prstGeom>
        </p:spPr>
      </p:pic>
    </p:spTree>
    <p:extLst>
      <p:ext uri="{BB962C8B-B14F-4D97-AF65-F5344CB8AC3E}">
        <p14:creationId xmlns:p14="http://schemas.microsoft.com/office/powerpoint/2010/main" val="27789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a:t>
            </a:r>
          </a:p>
        </p:txBody>
      </p:sp>
      <p:pic>
        <p:nvPicPr>
          <p:cNvPr id="5" name="Picture 4">
            <a:extLst>
              <a:ext uri="{FF2B5EF4-FFF2-40B4-BE49-F238E27FC236}">
                <a16:creationId xmlns:a16="http://schemas.microsoft.com/office/drawing/2014/main" id="{07230ECD-DB79-38B4-AE35-63653CF0E62F}"/>
              </a:ext>
            </a:extLst>
          </p:cNvPr>
          <p:cNvPicPr>
            <a:picLocks noChangeAspect="1"/>
          </p:cNvPicPr>
          <p:nvPr/>
        </p:nvPicPr>
        <p:blipFill>
          <a:blip r:embed="rId7"/>
          <a:stretch>
            <a:fillRect/>
          </a:stretch>
        </p:blipFill>
        <p:spPr>
          <a:xfrm>
            <a:off x="6663071" y="2771205"/>
            <a:ext cx="2181529" cy="4086795"/>
          </a:xfrm>
          <a:prstGeom prst="rect">
            <a:avLst/>
          </a:prstGeom>
        </p:spPr>
      </p:pic>
      <p:sp>
        <p:nvSpPr>
          <p:cNvPr id="8" name="TextBox 7">
            <a:extLst>
              <a:ext uri="{FF2B5EF4-FFF2-40B4-BE49-F238E27FC236}">
                <a16:creationId xmlns:a16="http://schemas.microsoft.com/office/drawing/2014/main" id="{B70D5D70-A7CB-6550-B2AF-4B24922637C7}"/>
              </a:ext>
            </a:extLst>
          </p:cNvPr>
          <p:cNvSpPr txBox="1"/>
          <p:nvPr/>
        </p:nvSpPr>
        <p:spPr>
          <a:xfrm>
            <a:off x="1602377" y="3679062"/>
            <a:ext cx="4703761" cy="1815882"/>
          </a:xfrm>
          <a:prstGeom prst="rect">
            <a:avLst/>
          </a:prstGeom>
          <a:noFill/>
        </p:spPr>
        <p:txBody>
          <a:bodyPr wrap="square" rtlCol="0">
            <a:spAutoFit/>
          </a:bodyPr>
          <a:lstStyle/>
          <a:p>
            <a:r>
              <a:rPr lang="en-US" sz="2800" b="1" dirty="0"/>
              <a:t>3 Areas to edit in a session</a:t>
            </a:r>
          </a:p>
          <a:p>
            <a:pPr marL="571500" indent="-571500">
              <a:buFont typeface="Arial" panose="020B0604020202020204" pitchFamily="34" charset="0"/>
              <a:buChar char="•"/>
            </a:pPr>
            <a:r>
              <a:rPr lang="en-US" sz="2800" dirty="0"/>
              <a:t>Title &amp; Description</a:t>
            </a:r>
          </a:p>
          <a:p>
            <a:pPr marL="571500" indent="-571500">
              <a:buFont typeface="Arial" panose="020B0604020202020204" pitchFamily="34" charset="0"/>
              <a:buChar char="•"/>
            </a:pPr>
            <a:r>
              <a:rPr lang="en-US" sz="2800" dirty="0"/>
              <a:t>Time &amp; Place (occasionally)</a:t>
            </a:r>
          </a:p>
          <a:p>
            <a:pPr marL="571500" indent="-571500">
              <a:buFont typeface="Arial" panose="020B0604020202020204" pitchFamily="34" charset="0"/>
              <a:buChar char="•"/>
            </a:pPr>
            <a:r>
              <a:rPr lang="en-US" sz="2800" dirty="0"/>
              <a:t>Custom</a:t>
            </a:r>
          </a:p>
        </p:txBody>
      </p:sp>
      <p:sp>
        <p:nvSpPr>
          <p:cNvPr id="2" name="TextBox 1">
            <a:extLst>
              <a:ext uri="{FF2B5EF4-FFF2-40B4-BE49-F238E27FC236}">
                <a16:creationId xmlns:a16="http://schemas.microsoft.com/office/drawing/2014/main" id="{C7869D97-4D01-30B5-1302-AC3D46325A39}"/>
              </a:ext>
            </a:extLst>
          </p:cNvPr>
          <p:cNvSpPr txBox="1"/>
          <p:nvPr/>
        </p:nvSpPr>
        <p:spPr>
          <a:xfrm>
            <a:off x="787080" y="1084995"/>
            <a:ext cx="4803823" cy="954107"/>
          </a:xfrm>
          <a:prstGeom prst="rect">
            <a:avLst/>
          </a:prstGeom>
          <a:noFill/>
        </p:spPr>
        <p:txBody>
          <a:bodyPr wrap="square" rtlCol="0">
            <a:spAutoFit/>
          </a:bodyPr>
          <a:lstStyle/>
          <a:p>
            <a:r>
              <a:rPr lang="en-US" sz="2800" dirty="0"/>
              <a:t>Click on the session to open it</a:t>
            </a:r>
          </a:p>
          <a:p>
            <a:r>
              <a:rPr lang="en-US" sz="2800" dirty="0"/>
              <a:t>Click the Edit tab</a:t>
            </a:r>
          </a:p>
        </p:txBody>
      </p:sp>
      <p:pic>
        <p:nvPicPr>
          <p:cNvPr id="9" name="Picture 8">
            <a:extLst>
              <a:ext uri="{FF2B5EF4-FFF2-40B4-BE49-F238E27FC236}">
                <a16:creationId xmlns:a16="http://schemas.microsoft.com/office/drawing/2014/main" id="{2AD578E2-D497-3708-0411-984C7E5886B0}"/>
              </a:ext>
            </a:extLst>
          </p:cNvPr>
          <p:cNvPicPr>
            <a:picLocks noChangeAspect="1"/>
          </p:cNvPicPr>
          <p:nvPr/>
        </p:nvPicPr>
        <p:blipFill>
          <a:blip r:embed="rId8"/>
          <a:stretch>
            <a:fillRect/>
          </a:stretch>
        </p:blipFill>
        <p:spPr>
          <a:xfrm>
            <a:off x="3859525" y="1547708"/>
            <a:ext cx="7684775" cy="760784"/>
          </a:xfrm>
          <a:prstGeom prst="rect">
            <a:avLst/>
          </a:prstGeom>
        </p:spPr>
      </p:pic>
    </p:spTree>
    <p:extLst>
      <p:ext uri="{BB962C8B-B14F-4D97-AF65-F5344CB8AC3E}">
        <p14:creationId xmlns:p14="http://schemas.microsoft.com/office/powerpoint/2010/main" val="216509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147494" y="1030497"/>
            <a:ext cx="10220862" cy="5062077"/>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Important Dates / Upcoming Training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Joint Accreditation and requirements for interprofessional activity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Systemwide Access to In-Hospital Series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Approval and Access to the Series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Flowchart overview</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Create Additional Sessions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Update Session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Upload Documents to a session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Forms for Session Approval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 new or additional administrator to a series</a:t>
            </a:r>
          </a:p>
          <a:p>
            <a:pPr marL="342900" indent="-342900">
              <a:lnSpc>
                <a:spcPct val="107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Series Coordinator site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Q&amp;A</a:t>
            </a:r>
          </a:p>
          <a:p>
            <a:pPr algn="ctr"/>
            <a:r>
              <a:rPr lang="en-US" sz="1600" i="1" dirty="0"/>
              <a:t>Please send  questions to </a:t>
            </a:r>
            <a:r>
              <a:rPr lang="en-US" sz="1600" i="1" dirty="0">
                <a:hlinkClick r:id="rId6"/>
              </a:rPr>
              <a:t>mgbcpd@mgb.org</a:t>
            </a:r>
            <a:endParaRPr lang="en-US" sz="1600" i="1" dirty="0"/>
          </a:p>
          <a:p>
            <a:pPr algn="ctr"/>
            <a:r>
              <a:rPr lang="en-US" sz="1600" i="1" dirty="0"/>
              <a:t>All recordings and slides will be available on the series coordinator website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134475" y="580605"/>
            <a:ext cx="2505822" cy="2505822"/>
          </a:xfrm>
          <a:prstGeom prst="rect">
            <a:avLst/>
          </a:prstGeom>
        </p:spPr>
      </p:pic>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 </a:t>
            </a:r>
            <a:r>
              <a:rPr lang="en-US" sz="3200" dirty="0"/>
              <a:t>Title &amp; Description</a:t>
            </a:r>
            <a:br>
              <a:rPr lang="en-US" sz="3200" dirty="0"/>
            </a:br>
            <a:endParaRPr lang="en-US" dirty="0"/>
          </a:p>
        </p:txBody>
      </p:sp>
      <p:sp>
        <p:nvSpPr>
          <p:cNvPr id="8" name="TextBox 7">
            <a:extLst>
              <a:ext uri="{FF2B5EF4-FFF2-40B4-BE49-F238E27FC236}">
                <a16:creationId xmlns:a16="http://schemas.microsoft.com/office/drawing/2014/main" id="{B70D5D70-A7CB-6550-B2AF-4B24922637C7}"/>
              </a:ext>
            </a:extLst>
          </p:cNvPr>
          <p:cNvSpPr txBox="1"/>
          <p:nvPr/>
        </p:nvSpPr>
        <p:spPr>
          <a:xfrm>
            <a:off x="802682" y="1144464"/>
            <a:ext cx="11224003" cy="3693319"/>
          </a:xfrm>
          <a:prstGeom prst="rect">
            <a:avLst/>
          </a:prstGeom>
          <a:noFill/>
        </p:spPr>
        <p:txBody>
          <a:bodyPr wrap="square" rtlCol="0">
            <a:spAutoFit/>
          </a:bodyPr>
          <a:lstStyle/>
          <a:p>
            <a:pPr marL="571500" indent="-571500">
              <a:buFont typeface="Arial" panose="020B0604020202020204" pitchFamily="34" charset="0"/>
              <a:buChar char="•"/>
            </a:pPr>
            <a:r>
              <a:rPr lang="en-US" sz="2600" dirty="0"/>
              <a:t>Click Title &amp; Description Tab</a:t>
            </a:r>
          </a:p>
          <a:p>
            <a:pPr marL="1028700" lvl="1" indent="-571500">
              <a:buFont typeface="Arial" panose="020B0604020202020204" pitchFamily="34" charset="0"/>
              <a:buChar char="•"/>
            </a:pPr>
            <a:r>
              <a:rPr lang="en-US" sz="2600" dirty="0"/>
              <a:t>Include in the title: </a:t>
            </a:r>
          </a:p>
          <a:p>
            <a:pPr marL="1485900" lvl="2" indent="-571500">
              <a:buFont typeface="Arial" panose="020B0604020202020204" pitchFamily="34" charset="0"/>
              <a:buChar char="•"/>
            </a:pPr>
            <a:r>
              <a:rPr lang="en-US" sz="2600" dirty="0"/>
              <a:t>Date of the session</a:t>
            </a:r>
          </a:p>
          <a:p>
            <a:pPr marL="1485900" lvl="2" indent="-571500">
              <a:buFont typeface="Arial" panose="020B0604020202020204" pitchFamily="34" charset="0"/>
              <a:buChar char="•"/>
            </a:pPr>
            <a:r>
              <a:rPr lang="en-US" sz="2600" dirty="0"/>
              <a:t>Title of the series</a:t>
            </a:r>
          </a:p>
          <a:p>
            <a:pPr marL="1485900" lvl="2" indent="-571500">
              <a:buFont typeface="Arial" panose="020B0604020202020204" pitchFamily="34" charset="0"/>
              <a:buChar char="•"/>
            </a:pPr>
            <a:r>
              <a:rPr lang="en-US" sz="2600" dirty="0"/>
              <a:t>Topic of the session</a:t>
            </a:r>
          </a:p>
          <a:p>
            <a:pPr marL="1028700" lvl="1" indent="-571500">
              <a:buFont typeface="Arial" panose="020B0604020202020204" pitchFamily="34" charset="0"/>
              <a:buChar char="•"/>
            </a:pPr>
            <a:r>
              <a:rPr lang="en-US" sz="2600" dirty="0"/>
              <a:t>In the Body of the session</a:t>
            </a:r>
          </a:p>
          <a:p>
            <a:pPr marL="1485900" lvl="2" indent="-571500">
              <a:buFont typeface="Arial" panose="020B0604020202020204" pitchFamily="34" charset="0"/>
              <a:buChar char="•"/>
            </a:pPr>
            <a:r>
              <a:rPr lang="en-US" sz="2600" dirty="0"/>
              <a:t>Confirm the Course Director information is correct</a:t>
            </a:r>
          </a:p>
          <a:p>
            <a:pPr marL="1485900" lvl="2" indent="-571500">
              <a:buFont typeface="Arial" panose="020B0604020202020204" pitchFamily="34" charset="0"/>
              <a:buChar char="•"/>
            </a:pPr>
            <a:r>
              <a:rPr lang="en-US" sz="2600" dirty="0"/>
              <a:t>Confirm the link for the session is correct</a:t>
            </a:r>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2694452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 Time &amp; Place</a:t>
            </a:r>
          </a:p>
        </p:txBody>
      </p:sp>
      <p:sp>
        <p:nvSpPr>
          <p:cNvPr id="8" name="TextBox 7">
            <a:extLst>
              <a:ext uri="{FF2B5EF4-FFF2-40B4-BE49-F238E27FC236}">
                <a16:creationId xmlns:a16="http://schemas.microsoft.com/office/drawing/2014/main" id="{B70D5D70-A7CB-6550-B2AF-4B24922637C7}"/>
              </a:ext>
            </a:extLst>
          </p:cNvPr>
          <p:cNvSpPr txBox="1"/>
          <p:nvPr/>
        </p:nvSpPr>
        <p:spPr>
          <a:xfrm>
            <a:off x="647699" y="1347683"/>
            <a:ext cx="11208504" cy="1692771"/>
          </a:xfrm>
          <a:prstGeom prst="rect">
            <a:avLst/>
          </a:prstGeom>
          <a:noFill/>
        </p:spPr>
        <p:txBody>
          <a:bodyPr wrap="square" rtlCol="0">
            <a:spAutoFit/>
          </a:bodyPr>
          <a:lstStyle/>
          <a:p>
            <a:r>
              <a:rPr lang="en-US" sz="2600" dirty="0"/>
              <a:t>Click Time &amp; Place</a:t>
            </a:r>
          </a:p>
          <a:p>
            <a:pPr marL="571500" indent="-571500" defTabSz="635000">
              <a:buFont typeface="Arial" panose="020B0604020202020204" pitchFamily="34" charset="0"/>
              <a:buChar char="•"/>
            </a:pPr>
            <a:r>
              <a:rPr lang="en-US" sz="2600" dirty="0"/>
              <a:t>	Confirm this date matches the date in the title of the session. The system uses this date not the title date.</a:t>
            </a:r>
          </a:p>
          <a:p>
            <a:endParaRPr lang="en-US" sz="2600" dirty="0"/>
          </a:p>
        </p:txBody>
      </p:sp>
      <p:pic>
        <p:nvPicPr>
          <p:cNvPr id="4" name="Picture 3">
            <a:extLst>
              <a:ext uri="{FF2B5EF4-FFF2-40B4-BE49-F238E27FC236}">
                <a16:creationId xmlns:a16="http://schemas.microsoft.com/office/drawing/2014/main" id="{62309BBD-2F59-124F-4765-4D7FD9C255A8}"/>
              </a:ext>
            </a:extLst>
          </p:cNvPr>
          <p:cNvPicPr>
            <a:picLocks noChangeAspect="1"/>
          </p:cNvPicPr>
          <p:nvPr/>
        </p:nvPicPr>
        <p:blipFill>
          <a:blip r:embed="rId7"/>
          <a:stretch>
            <a:fillRect/>
          </a:stretch>
        </p:blipFill>
        <p:spPr>
          <a:xfrm>
            <a:off x="1315197" y="3196400"/>
            <a:ext cx="7961253" cy="2321463"/>
          </a:xfrm>
          <a:prstGeom prst="rect">
            <a:avLst/>
          </a:prstGeom>
        </p:spPr>
      </p:pic>
    </p:spTree>
    <p:extLst>
      <p:ext uri="{BB962C8B-B14F-4D97-AF65-F5344CB8AC3E}">
        <p14:creationId xmlns:p14="http://schemas.microsoft.com/office/powerpoint/2010/main" val="104650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29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Upload the documents: Custom</a:t>
            </a:r>
          </a:p>
        </p:txBody>
      </p:sp>
      <p:sp>
        <p:nvSpPr>
          <p:cNvPr id="8" name="TextBox 7">
            <a:extLst>
              <a:ext uri="{FF2B5EF4-FFF2-40B4-BE49-F238E27FC236}">
                <a16:creationId xmlns:a16="http://schemas.microsoft.com/office/drawing/2014/main" id="{B70D5D70-A7CB-6550-B2AF-4B24922637C7}"/>
              </a:ext>
            </a:extLst>
          </p:cNvPr>
          <p:cNvSpPr txBox="1"/>
          <p:nvPr/>
        </p:nvSpPr>
        <p:spPr>
          <a:xfrm>
            <a:off x="647700" y="1011445"/>
            <a:ext cx="6307904" cy="5262979"/>
          </a:xfrm>
          <a:prstGeom prst="rect">
            <a:avLst/>
          </a:prstGeom>
          <a:noFill/>
        </p:spPr>
        <p:txBody>
          <a:bodyPr wrap="square" rtlCol="0">
            <a:spAutoFit/>
          </a:bodyPr>
          <a:lstStyle/>
          <a:p>
            <a:r>
              <a:rPr lang="en-US" sz="2400" dirty="0"/>
              <a:t>Here is  where you spend most of your time</a:t>
            </a:r>
          </a:p>
          <a:p>
            <a:endParaRPr lang="en-US" sz="2400" dirty="0"/>
          </a:p>
          <a:p>
            <a:r>
              <a:rPr lang="en-US" sz="2400" dirty="0"/>
              <a:t>The following items are uploaded to this section:</a:t>
            </a:r>
          </a:p>
          <a:p>
            <a:pPr marL="285750" indent="-285750">
              <a:buFont typeface="Arial" panose="020B0604020202020204" pitchFamily="34" charset="0"/>
              <a:buChar char="•"/>
            </a:pPr>
            <a:r>
              <a:rPr lang="en-US" sz="2400" dirty="0"/>
              <a:t>Disclosure Summary Slide (A template will be sent in the approval email we send with the link to your site)</a:t>
            </a:r>
          </a:p>
          <a:p>
            <a:pPr marL="285750" indent="-285750">
              <a:buFont typeface="Arial" panose="020B0604020202020204" pitchFamily="34" charset="0"/>
              <a:buChar char="•"/>
            </a:pPr>
            <a:r>
              <a:rPr lang="en-US" sz="2400" dirty="0"/>
              <a:t>Disclosures for all speakers/moderators/anyone doing introductions</a:t>
            </a:r>
          </a:p>
          <a:p>
            <a:pPr marL="285750" indent="-285750">
              <a:buFont typeface="Arial" panose="020B0604020202020204" pitchFamily="34" charset="0"/>
              <a:buChar char="•"/>
            </a:pPr>
            <a:r>
              <a:rPr lang="en-US" sz="2400" dirty="0"/>
              <a:t>Mitigation form for any speaker who has a financial disclosure</a:t>
            </a:r>
          </a:p>
          <a:p>
            <a:pPr marL="285750" indent="-285750">
              <a:buFont typeface="Arial" panose="020B0604020202020204" pitchFamily="34" charset="0"/>
              <a:buChar char="•"/>
            </a:pPr>
            <a:r>
              <a:rPr lang="en-US" sz="2400" dirty="0"/>
              <a:t>Any additional forms as needed</a:t>
            </a:r>
          </a:p>
          <a:p>
            <a:pPr marL="285750" indent="-285750">
              <a:buFont typeface="Arial" panose="020B0604020202020204" pitchFamily="34" charset="0"/>
              <a:buChar char="•"/>
            </a:pPr>
            <a:r>
              <a:rPr lang="en-US" sz="2400" dirty="0"/>
              <a:t>Don’t forget to update the Systemwide Grand Round section for the session</a:t>
            </a:r>
          </a:p>
        </p:txBody>
      </p:sp>
      <p:pic>
        <p:nvPicPr>
          <p:cNvPr id="4" name="Picture 3">
            <a:extLst>
              <a:ext uri="{FF2B5EF4-FFF2-40B4-BE49-F238E27FC236}">
                <a16:creationId xmlns:a16="http://schemas.microsoft.com/office/drawing/2014/main" id="{81ABDBA9-6EF3-C2EB-3A1F-C615658A8AA2}"/>
              </a:ext>
            </a:extLst>
          </p:cNvPr>
          <p:cNvPicPr>
            <a:picLocks noChangeAspect="1"/>
          </p:cNvPicPr>
          <p:nvPr/>
        </p:nvPicPr>
        <p:blipFill>
          <a:blip r:embed="rId7"/>
          <a:stretch>
            <a:fillRect/>
          </a:stretch>
        </p:blipFill>
        <p:spPr>
          <a:xfrm>
            <a:off x="6446878" y="591340"/>
            <a:ext cx="5288707" cy="3265838"/>
          </a:xfrm>
          <a:prstGeom prst="rect">
            <a:avLst/>
          </a:prstGeom>
        </p:spPr>
      </p:pic>
      <p:pic>
        <p:nvPicPr>
          <p:cNvPr id="5" name="Picture 4">
            <a:extLst>
              <a:ext uri="{FF2B5EF4-FFF2-40B4-BE49-F238E27FC236}">
                <a16:creationId xmlns:a16="http://schemas.microsoft.com/office/drawing/2014/main" id="{D5540EB6-4AA8-9F2B-6FA0-187AA6119D42}"/>
              </a:ext>
            </a:extLst>
          </p:cNvPr>
          <p:cNvPicPr>
            <a:picLocks noChangeAspect="1"/>
          </p:cNvPicPr>
          <p:nvPr/>
        </p:nvPicPr>
        <p:blipFill>
          <a:blip r:embed="rId8"/>
          <a:stretch>
            <a:fillRect/>
          </a:stretch>
        </p:blipFill>
        <p:spPr>
          <a:xfrm>
            <a:off x="7696143" y="3963474"/>
            <a:ext cx="3848157" cy="2638567"/>
          </a:xfrm>
          <a:prstGeom prst="rect">
            <a:avLst/>
          </a:prstGeom>
        </p:spPr>
      </p:pic>
    </p:spTree>
    <p:extLst>
      <p:ext uri="{BB962C8B-B14F-4D97-AF65-F5344CB8AC3E}">
        <p14:creationId xmlns:p14="http://schemas.microsoft.com/office/powerpoint/2010/main" val="2176364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1350" y="1270000"/>
            <a:ext cx="10630671" cy="4513528"/>
          </a:xfrm>
        </p:spPr>
        <p:txBody>
          <a:bodyPr/>
          <a:lstStyle/>
          <a:p>
            <a:pPr marL="804863" lvl="1" indent="-342900"/>
            <a:r>
              <a:rPr lang="en-US" dirty="0"/>
              <a:t>Risk Management Form</a:t>
            </a:r>
          </a:p>
          <a:p>
            <a:pPr marL="1031875" lvl="2" indent="-342900"/>
            <a:r>
              <a:rPr lang="en-US" dirty="0"/>
              <a:t>A completed form signed by a planner</a:t>
            </a:r>
          </a:p>
          <a:p>
            <a:pPr marL="1031875" lvl="2" indent="-342900"/>
            <a:r>
              <a:rPr lang="en-US" dirty="0"/>
              <a:t>Risk has been an area that is difficult for physicians – please review your session to see if risk can be awarded.</a:t>
            </a:r>
          </a:p>
          <a:p>
            <a:pPr marL="804863" lvl="1" indent="-342900"/>
            <a:r>
              <a:rPr lang="en-US" dirty="0"/>
              <a:t>Attestation Form</a:t>
            </a:r>
          </a:p>
          <a:p>
            <a:pPr marL="1031875" lvl="2" indent="-342900"/>
            <a:r>
              <a:rPr lang="en-US" dirty="0"/>
              <a:t>Signed by the speaker when a planner selects attestation as a mitigation strategy</a:t>
            </a:r>
          </a:p>
          <a:p>
            <a:pPr marL="1031875" lvl="2" indent="-342900"/>
            <a:r>
              <a:rPr lang="en-US" dirty="0"/>
              <a:t>The speaker should complete the form </a:t>
            </a:r>
            <a:r>
              <a:rPr lang="en-US" u="sng" dirty="0"/>
              <a:t>after</a:t>
            </a:r>
            <a:r>
              <a:rPr lang="en-US" dirty="0"/>
              <a:t> the planner completes a mitigation form and selects attestation as a mitigation strategy</a:t>
            </a:r>
          </a:p>
          <a:p>
            <a:pPr marL="1031875" lvl="2" indent="-342900"/>
            <a:r>
              <a:rPr lang="en-US" dirty="0"/>
              <a:t>This mitigation strategy should be used only when the speaker has no slides</a:t>
            </a:r>
          </a:p>
          <a:p>
            <a:pPr marL="804863" lvl="1" indent="-342900"/>
            <a:r>
              <a:rPr lang="en-US" dirty="0">
                <a:effectLst/>
                <a:latin typeface="Calibri" panose="020F0502020204030204" pitchFamily="34" charset="0"/>
                <a:ea typeface="Calibri" panose="020F0502020204030204" pitchFamily="34" charset="0"/>
                <a:cs typeface="Times New Roman" panose="02020603050405020304" pitchFamily="18" charset="0"/>
              </a:rPr>
              <a:t>Owner/Employee Content Review form and Presentation</a:t>
            </a:r>
          </a:p>
          <a:p>
            <a:pPr marL="1031875" lvl="2" indent="-342900"/>
            <a:r>
              <a:rPr lang="en-US" dirty="0">
                <a:latin typeface="Calibri" panose="020F0502020204030204" pitchFamily="34" charset="0"/>
                <a:cs typeface="Times New Roman" panose="02020603050405020304" pitchFamily="18" charset="0"/>
              </a:rPr>
              <a:t>Only when requested should the presentation be uploaded to the session</a:t>
            </a:r>
          </a:p>
          <a:p>
            <a:pPr marL="1031875" lvl="2" indent="-342900"/>
            <a:r>
              <a:rPr lang="en-US" dirty="0">
                <a:latin typeface="Calibri" panose="020F0502020204030204" pitchFamily="34" charset="0"/>
                <a:cs typeface="Times New Roman" panose="02020603050405020304" pitchFamily="18" charset="0"/>
              </a:rPr>
              <a:t>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Owner/Employee Content Review </a:t>
            </a:r>
            <a:r>
              <a:rPr lang="en-US" dirty="0">
                <a:latin typeface="Calibri" panose="020F0502020204030204" pitchFamily="34" charset="0"/>
                <a:ea typeface="Calibri" panose="020F0502020204030204" pitchFamily="34" charset="0"/>
                <a:cs typeface="Times New Roman" panose="02020603050405020304" pitchFamily="18" charset="0"/>
              </a:rPr>
              <a:t>should be completed by a planner with no disclosures</a:t>
            </a:r>
          </a:p>
          <a:p>
            <a:pPr marL="804863" lvl="1" indent="-342900"/>
            <a:r>
              <a:rPr lang="en-US" dirty="0">
                <a:latin typeface="Calibri" panose="020F0502020204030204" pitchFamily="34" charset="0"/>
                <a:cs typeface="Times New Roman" panose="02020603050405020304" pitchFamily="18" charset="0"/>
              </a:rPr>
              <a:t>Recording Consent Form</a:t>
            </a:r>
          </a:p>
          <a:p>
            <a:pPr marL="1031875" lvl="2" indent="-342900"/>
            <a:r>
              <a:rPr lang="en-US" dirty="0">
                <a:latin typeface="Calibri" panose="020F0502020204030204" pitchFamily="34" charset="0"/>
                <a:cs typeface="Times New Roman" panose="02020603050405020304" pitchFamily="18" charset="0"/>
              </a:rPr>
              <a:t>A speaker should complete this form when a session is being recorded</a:t>
            </a:r>
            <a:endParaRPr lang="en-US" dirty="0"/>
          </a:p>
          <a:p>
            <a:pPr marL="804863" lvl="1" indent="-342900"/>
            <a:endParaRPr lang="en-US" dirty="0"/>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Additional Forms that may be Required for Session Approval</a:t>
            </a:r>
          </a:p>
        </p:txBody>
      </p:sp>
    </p:spTree>
    <p:extLst>
      <p:ext uri="{BB962C8B-B14F-4D97-AF65-F5344CB8AC3E}">
        <p14:creationId xmlns:p14="http://schemas.microsoft.com/office/powerpoint/2010/main" val="358460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7374F1-195E-FC05-63AF-170440415324}"/>
              </a:ext>
            </a:extLst>
          </p:cNvPr>
          <p:cNvSpPr>
            <a:spLocks noGrp="1"/>
          </p:cNvSpPr>
          <p:nvPr>
            <p:ph sz="half" idx="1"/>
          </p:nvPr>
        </p:nvSpPr>
        <p:spPr>
          <a:xfrm>
            <a:off x="640080" y="1529689"/>
            <a:ext cx="5184648" cy="4023360"/>
          </a:xfrm>
        </p:spPr>
        <p:txBody>
          <a:bodyPr/>
          <a:lstStyle/>
          <a:p>
            <a:r>
              <a:rPr lang="en-US" dirty="0"/>
              <a:t>What should you look for before submitting to us?</a:t>
            </a:r>
          </a:p>
          <a:p>
            <a:pPr marL="457200" indent="-457200">
              <a:buAutoNum type="arabicParenR"/>
            </a:pPr>
            <a:r>
              <a:rPr lang="en-US" dirty="0"/>
              <a:t>Signature for both pages (can be typed)</a:t>
            </a:r>
          </a:p>
          <a:p>
            <a:pPr marL="457200" indent="-457200">
              <a:buAutoNum type="arabicParenR"/>
            </a:pPr>
            <a:r>
              <a:rPr lang="en-US" dirty="0"/>
              <a:t>Dated correctly (not from last year)</a:t>
            </a:r>
          </a:p>
          <a:p>
            <a:pPr marL="457200" indent="-457200">
              <a:buAutoNum type="arabicParenR"/>
            </a:pPr>
            <a:r>
              <a:rPr lang="en-US" dirty="0"/>
              <a:t>Are any of the following listed?</a:t>
            </a:r>
          </a:p>
          <a:p>
            <a:pPr marL="919163" lvl="1" indent="-457200">
              <a:buAutoNum type="arabicParenR"/>
            </a:pPr>
            <a:r>
              <a:rPr lang="en-US" dirty="0"/>
              <a:t>Owner</a:t>
            </a:r>
          </a:p>
          <a:p>
            <a:pPr marL="919163" lvl="1" indent="-457200">
              <a:buAutoNum type="arabicParenR"/>
            </a:pPr>
            <a:r>
              <a:rPr lang="en-US" dirty="0"/>
              <a:t>Founder</a:t>
            </a:r>
          </a:p>
          <a:p>
            <a:pPr marL="919163" lvl="1" indent="-457200">
              <a:buAutoNum type="arabicParenR"/>
            </a:pPr>
            <a:r>
              <a:rPr lang="en-US" dirty="0"/>
              <a:t>Employee</a:t>
            </a:r>
          </a:p>
          <a:p>
            <a:pPr marL="919163" lvl="1" indent="-457200">
              <a:buAutoNum type="arabicParenR"/>
            </a:pPr>
            <a:r>
              <a:rPr lang="en-US" dirty="0"/>
              <a:t>Equity (usually means “private equity”</a:t>
            </a:r>
          </a:p>
          <a:p>
            <a:pPr marL="919163" lvl="1" indent="-457200">
              <a:buAutoNum type="arabicParenR"/>
            </a:pPr>
            <a:r>
              <a:rPr lang="en-US" dirty="0"/>
              <a:t>Stock in a startup (usually means private stock)</a:t>
            </a:r>
          </a:p>
        </p:txBody>
      </p:sp>
      <p:sp>
        <p:nvSpPr>
          <p:cNvPr id="4" name="Title 3">
            <a:extLst>
              <a:ext uri="{FF2B5EF4-FFF2-40B4-BE49-F238E27FC236}">
                <a16:creationId xmlns:a16="http://schemas.microsoft.com/office/drawing/2014/main" id="{DD7B4083-076C-276C-550B-D628D330A8D1}"/>
              </a:ext>
            </a:extLst>
          </p:cNvPr>
          <p:cNvSpPr>
            <a:spLocks noGrp="1"/>
          </p:cNvSpPr>
          <p:nvPr>
            <p:ph type="title"/>
          </p:nvPr>
        </p:nvSpPr>
        <p:spPr/>
        <p:txBody>
          <a:bodyPr/>
          <a:lstStyle/>
          <a:p>
            <a:r>
              <a:rPr lang="en-US" dirty="0"/>
              <a:t>Disclosure form</a:t>
            </a:r>
          </a:p>
        </p:txBody>
      </p:sp>
      <p:pic>
        <p:nvPicPr>
          <p:cNvPr id="6" name="Picture 5">
            <a:extLst>
              <a:ext uri="{FF2B5EF4-FFF2-40B4-BE49-F238E27FC236}">
                <a16:creationId xmlns:a16="http://schemas.microsoft.com/office/drawing/2014/main" id="{DBD13FE6-B4F7-E879-A677-3BA68868D156}"/>
              </a:ext>
            </a:extLst>
          </p:cNvPr>
          <p:cNvPicPr>
            <a:picLocks noChangeAspect="1"/>
          </p:cNvPicPr>
          <p:nvPr/>
        </p:nvPicPr>
        <p:blipFill>
          <a:blip r:embed="rId3"/>
          <a:stretch>
            <a:fillRect/>
          </a:stretch>
        </p:blipFill>
        <p:spPr>
          <a:xfrm>
            <a:off x="6362700" y="584128"/>
            <a:ext cx="4445814" cy="5206372"/>
          </a:xfrm>
          <a:prstGeom prst="rect">
            <a:avLst/>
          </a:prstGeom>
        </p:spPr>
      </p:pic>
    </p:spTree>
    <p:extLst>
      <p:ext uri="{BB962C8B-B14F-4D97-AF65-F5344CB8AC3E}">
        <p14:creationId xmlns:p14="http://schemas.microsoft.com/office/powerpoint/2010/main" val="407632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a:t>
            </a:r>
          </a:p>
        </p:txBody>
      </p:sp>
      <p:pic>
        <p:nvPicPr>
          <p:cNvPr id="5" name="Picture 4">
            <a:extLst>
              <a:ext uri="{FF2B5EF4-FFF2-40B4-BE49-F238E27FC236}">
                <a16:creationId xmlns:a16="http://schemas.microsoft.com/office/drawing/2014/main" id="{44B83BDF-2499-C4A3-2574-D603AF77EF78}"/>
              </a:ext>
            </a:extLst>
          </p:cNvPr>
          <p:cNvPicPr>
            <a:picLocks noChangeAspect="1"/>
          </p:cNvPicPr>
          <p:nvPr/>
        </p:nvPicPr>
        <p:blipFill>
          <a:blip r:embed="rId3"/>
          <a:stretch>
            <a:fillRect/>
          </a:stretch>
        </p:blipFill>
        <p:spPr>
          <a:xfrm>
            <a:off x="557784" y="733771"/>
            <a:ext cx="6053328" cy="3231757"/>
          </a:xfrm>
          <a:prstGeom prst="rect">
            <a:avLst/>
          </a:prstGeom>
        </p:spPr>
      </p:pic>
      <p:pic>
        <p:nvPicPr>
          <p:cNvPr id="7" name="Picture 6">
            <a:extLst>
              <a:ext uri="{FF2B5EF4-FFF2-40B4-BE49-F238E27FC236}">
                <a16:creationId xmlns:a16="http://schemas.microsoft.com/office/drawing/2014/main" id="{A2F2C19F-99DE-2BAD-BAE4-66A6E864FEA5}"/>
              </a:ext>
            </a:extLst>
          </p:cNvPr>
          <p:cNvPicPr>
            <a:picLocks noChangeAspect="1"/>
          </p:cNvPicPr>
          <p:nvPr/>
        </p:nvPicPr>
        <p:blipFill>
          <a:blip r:embed="rId4"/>
          <a:stretch>
            <a:fillRect/>
          </a:stretch>
        </p:blipFill>
        <p:spPr>
          <a:xfrm>
            <a:off x="5452586" y="3861710"/>
            <a:ext cx="5870485" cy="2396610"/>
          </a:xfrm>
          <a:prstGeom prst="rect">
            <a:avLst/>
          </a:prstGeom>
        </p:spPr>
      </p:pic>
    </p:spTree>
    <p:extLst>
      <p:ext uri="{BB962C8B-B14F-4D97-AF65-F5344CB8AC3E}">
        <p14:creationId xmlns:p14="http://schemas.microsoft.com/office/powerpoint/2010/main" val="3434679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3139"/>
            <a:ext cx="10902950" cy="956516"/>
          </a:xfrm>
        </p:spPr>
        <p:txBody>
          <a:bodyPr/>
          <a:lstStyle/>
          <a:p>
            <a:r>
              <a:rPr lang="en-US" dirty="0"/>
              <a:t>Disclosure Summary &amp; Accreditation Slide (Continued)</a:t>
            </a:r>
          </a:p>
        </p:txBody>
      </p:sp>
      <p:pic>
        <p:nvPicPr>
          <p:cNvPr id="4" name="Picture 3">
            <a:extLst>
              <a:ext uri="{FF2B5EF4-FFF2-40B4-BE49-F238E27FC236}">
                <a16:creationId xmlns:a16="http://schemas.microsoft.com/office/drawing/2014/main" id="{8CB34697-B7D7-53C0-8889-BC68C83C3691}"/>
              </a:ext>
            </a:extLst>
          </p:cNvPr>
          <p:cNvPicPr>
            <a:picLocks noChangeAspect="1"/>
          </p:cNvPicPr>
          <p:nvPr/>
        </p:nvPicPr>
        <p:blipFill>
          <a:blip r:embed="rId3"/>
          <a:stretch>
            <a:fillRect/>
          </a:stretch>
        </p:blipFill>
        <p:spPr>
          <a:xfrm>
            <a:off x="385656" y="2569184"/>
            <a:ext cx="11245658" cy="3557419"/>
          </a:xfrm>
          <a:prstGeom prst="rect">
            <a:avLst/>
          </a:prstGeom>
        </p:spPr>
      </p:pic>
      <p:sp>
        <p:nvSpPr>
          <p:cNvPr id="3" name="TextBox 2">
            <a:extLst>
              <a:ext uri="{FF2B5EF4-FFF2-40B4-BE49-F238E27FC236}">
                <a16:creationId xmlns:a16="http://schemas.microsoft.com/office/drawing/2014/main" id="{77073889-CCAF-788E-14F9-28141875B916}"/>
              </a:ext>
            </a:extLst>
          </p:cNvPr>
          <p:cNvSpPr txBox="1"/>
          <p:nvPr/>
        </p:nvSpPr>
        <p:spPr>
          <a:xfrm>
            <a:off x="864523" y="966339"/>
            <a:ext cx="5195846" cy="1200329"/>
          </a:xfrm>
          <a:prstGeom prst="rect">
            <a:avLst/>
          </a:prstGeom>
          <a:noFill/>
        </p:spPr>
        <p:txBody>
          <a:bodyPr wrap="none" rtlCol="0">
            <a:spAutoFit/>
          </a:bodyPr>
          <a:lstStyle/>
          <a:p>
            <a:r>
              <a:rPr lang="en-US" dirty="0"/>
              <a:t>On Page 1</a:t>
            </a:r>
          </a:p>
          <a:p>
            <a:pPr marL="285750" indent="-285750">
              <a:buFont typeface="Arial" panose="020B0604020202020204" pitchFamily="34" charset="0"/>
              <a:buChar char="•"/>
            </a:pPr>
            <a:r>
              <a:rPr lang="en-US" dirty="0"/>
              <a:t>Add the title, date and time in the heading section</a:t>
            </a:r>
          </a:p>
          <a:p>
            <a:pPr marL="285750" indent="-285750">
              <a:buFont typeface="Arial" panose="020B0604020202020204" pitchFamily="34" charset="0"/>
              <a:buChar char="•"/>
            </a:pPr>
            <a:r>
              <a:rPr lang="en-US" dirty="0"/>
              <a:t>Add the learning objectives for the session</a:t>
            </a:r>
          </a:p>
          <a:p>
            <a:pPr marL="285750" indent="-285750">
              <a:buFont typeface="Arial" panose="020B0604020202020204" pitchFamily="34" charset="0"/>
              <a:buChar char="•"/>
            </a:pPr>
            <a:r>
              <a:rPr lang="en-US" dirty="0"/>
              <a:t>Update the Faculty/speaker for the session</a:t>
            </a:r>
          </a:p>
        </p:txBody>
      </p:sp>
    </p:spTree>
    <p:extLst>
      <p:ext uri="{BB962C8B-B14F-4D97-AF65-F5344CB8AC3E}">
        <p14:creationId xmlns:p14="http://schemas.microsoft.com/office/powerpoint/2010/main" val="3008939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 (Continued)</a:t>
            </a:r>
          </a:p>
        </p:txBody>
      </p:sp>
      <p:sp>
        <p:nvSpPr>
          <p:cNvPr id="3" name="TextBox 2">
            <a:extLst>
              <a:ext uri="{FF2B5EF4-FFF2-40B4-BE49-F238E27FC236}">
                <a16:creationId xmlns:a16="http://schemas.microsoft.com/office/drawing/2014/main" id="{DBCFFBDA-9A15-5270-6B93-1029FD92219F}"/>
              </a:ext>
            </a:extLst>
          </p:cNvPr>
          <p:cNvSpPr txBox="1"/>
          <p:nvPr/>
        </p:nvSpPr>
        <p:spPr>
          <a:xfrm>
            <a:off x="864523" y="966339"/>
            <a:ext cx="11143628" cy="923330"/>
          </a:xfrm>
          <a:prstGeom prst="rect">
            <a:avLst/>
          </a:prstGeom>
          <a:noFill/>
        </p:spPr>
        <p:txBody>
          <a:bodyPr wrap="none" rtlCol="0">
            <a:spAutoFit/>
          </a:bodyPr>
          <a:lstStyle/>
          <a:p>
            <a:r>
              <a:rPr lang="en-US" dirty="0"/>
              <a:t>On Page 2</a:t>
            </a:r>
          </a:p>
          <a:p>
            <a:pPr marL="285750" indent="-285750">
              <a:buFont typeface="Arial" panose="020B0604020202020204" pitchFamily="34" charset="0"/>
              <a:buChar char="•"/>
            </a:pPr>
            <a:r>
              <a:rPr lang="en-US" dirty="0"/>
              <a:t>Add the names of speakers with no disclosures in the speaker has no financial relationships</a:t>
            </a:r>
          </a:p>
          <a:p>
            <a:pPr marL="285750" indent="-285750">
              <a:buFont typeface="Arial" panose="020B0604020202020204" pitchFamily="34" charset="0"/>
              <a:buChar char="•"/>
            </a:pPr>
            <a:r>
              <a:rPr lang="en-US" dirty="0"/>
              <a:t>Add the names of speakers along with the relationships and companies to the speaker has a financial relationship </a:t>
            </a:r>
          </a:p>
        </p:txBody>
      </p:sp>
      <p:sp>
        <p:nvSpPr>
          <p:cNvPr id="5" name="TextBox 4">
            <a:extLst>
              <a:ext uri="{FF2B5EF4-FFF2-40B4-BE49-F238E27FC236}">
                <a16:creationId xmlns:a16="http://schemas.microsoft.com/office/drawing/2014/main" id="{46F573F4-AE91-E8C9-5458-D656B0DA95CB}"/>
              </a:ext>
            </a:extLst>
          </p:cNvPr>
          <p:cNvSpPr txBox="1"/>
          <p:nvPr/>
        </p:nvSpPr>
        <p:spPr>
          <a:xfrm>
            <a:off x="641350" y="2514600"/>
            <a:ext cx="3930513" cy="3139321"/>
          </a:xfrm>
          <a:prstGeom prst="rect">
            <a:avLst/>
          </a:prstGeom>
          <a:noFill/>
        </p:spPr>
        <p:txBody>
          <a:bodyPr wrap="square" rtlCol="0">
            <a:spAutoFit/>
          </a:bodyPr>
          <a:lstStyle/>
          <a:p>
            <a:r>
              <a:rPr lang="en-US" dirty="0"/>
              <a:t>Format to add speakers with relationships</a:t>
            </a:r>
          </a:p>
          <a:p>
            <a:endParaRPr lang="en-US" dirty="0"/>
          </a:p>
          <a:p>
            <a:r>
              <a:rPr lang="en-US" b="1" dirty="0"/>
              <a:t>Speaker Name</a:t>
            </a:r>
          </a:p>
          <a:p>
            <a:r>
              <a:rPr lang="en-US" i="1" dirty="0"/>
              <a:t>Relationship</a:t>
            </a:r>
            <a:r>
              <a:rPr lang="en-US" dirty="0"/>
              <a:t>: Company 1, Company 2</a:t>
            </a:r>
          </a:p>
          <a:p>
            <a:endParaRPr lang="en-US" dirty="0"/>
          </a:p>
          <a:p>
            <a:r>
              <a:rPr lang="en-US" dirty="0"/>
              <a:t>Example:</a:t>
            </a:r>
          </a:p>
          <a:p>
            <a:r>
              <a:rPr lang="en-US" b="1" dirty="0"/>
              <a:t>John Smith, MD</a:t>
            </a:r>
          </a:p>
          <a:p>
            <a:r>
              <a:rPr lang="en-US" i="1" dirty="0"/>
              <a:t>Consultant</a:t>
            </a:r>
            <a:r>
              <a:rPr lang="en-US" dirty="0"/>
              <a:t>: CVS</a:t>
            </a:r>
          </a:p>
          <a:p>
            <a:r>
              <a:rPr lang="en-US" i="1" dirty="0"/>
              <a:t>Research Support</a:t>
            </a:r>
            <a:r>
              <a:rPr lang="en-US" dirty="0"/>
              <a:t>: CVS, Shire</a:t>
            </a:r>
          </a:p>
          <a:p>
            <a:endParaRPr lang="en-US" dirty="0"/>
          </a:p>
        </p:txBody>
      </p:sp>
      <p:pic>
        <p:nvPicPr>
          <p:cNvPr id="4" name="Picture 3">
            <a:extLst>
              <a:ext uri="{FF2B5EF4-FFF2-40B4-BE49-F238E27FC236}">
                <a16:creationId xmlns:a16="http://schemas.microsoft.com/office/drawing/2014/main" id="{FCF9B445-5C40-3F37-CDD3-E9AE970E0940}"/>
              </a:ext>
            </a:extLst>
          </p:cNvPr>
          <p:cNvPicPr>
            <a:picLocks noChangeAspect="1"/>
          </p:cNvPicPr>
          <p:nvPr/>
        </p:nvPicPr>
        <p:blipFill>
          <a:blip r:embed="rId3"/>
          <a:stretch>
            <a:fillRect/>
          </a:stretch>
        </p:blipFill>
        <p:spPr>
          <a:xfrm>
            <a:off x="4299333" y="2269214"/>
            <a:ext cx="7251317" cy="2960331"/>
          </a:xfrm>
          <a:prstGeom prst="rect">
            <a:avLst/>
          </a:prstGeom>
        </p:spPr>
      </p:pic>
    </p:spTree>
    <p:extLst>
      <p:ext uri="{BB962C8B-B14F-4D97-AF65-F5344CB8AC3E}">
        <p14:creationId xmlns:p14="http://schemas.microsoft.com/office/powerpoint/2010/main" val="343818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Save the session with the updates</a:t>
            </a:r>
          </a:p>
        </p:txBody>
      </p:sp>
      <p:sp>
        <p:nvSpPr>
          <p:cNvPr id="8" name="TextBox 7">
            <a:extLst>
              <a:ext uri="{FF2B5EF4-FFF2-40B4-BE49-F238E27FC236}">
                <a16:creationId xmlns:a16="http://schemas.microsoft.com/office/drawing/2014/main" id="{B70D5D70-A7CB-6550-B2AF-4B24922637C7}"/>
              </a:ext>
            </a:extLst>
          </p:cNvPr>
          <p:cNvSpPr txBox="1"/>
          <p:nvPr/>
        </p:nvSpPr>
        <p:spPr>
          <a:xfrm>
            <a:off x="641349" y="1152212"/>
            <a:ext cx="10778712" cy="1569660"/>
          </a:xfrm>
          <a:prstGeom prst="rect">
            <a:avLst/>
          </a:prstGeom>
          <a:noFill/>
        </p:spPr>
        <p:txBody>
          <a:bodyPr wrap="square" rtlCol="0">
            <a:spAutoFit/>
          </a:bodyPr>
          <a:lstStyle/>
          <a:p>
            <a:r>
              <a:rPr lang="en-US" sz="2400" dirty="0"/>
              <a:t>All the documents have been updated and uploaded to the system</a:t>
            </a:r>
          </a:p>
          <a:p>
            <a:endParaRPr lang="en-US" sz="2400" dirty="0"/>
          </a:p>
          <a:p>
            <a:endParaRPr lang="en-US" sz="2400" dirty="0"/>
          </a:p>
          <a:p>
            <a:pPr algn="ctr"/>
            <a:r>
              <a:rPr lang="en-US" sz="2400" dirty="0"/>
              <a:t>Now What?</a:t>
            </a:r>
          </a:p>
        </p:txBody>
      </p:sp>
      <p:pic>
        <p:nvPicPr>
          <p:cNvPr id="5" name="Picture 4">
            <a:extLst>
              <a:ext uri="{FF2B5EF4-FFF2-40B4-BE49-F238E27FC236}">
                <a16:creationId xmlns:a16="http://schemas.microsoft.com/office/drawing/2014/main" id="{C7EA857D-E4F4-A0F6-D137-81311986BB03}"/>
              </a:ext>
            </a:extLst>
          </p:cNvPr>
          <p:cNvPicPr>
            <a:picLocks noChangeAspect="1"/>
          </p:cNvPicPr>
          <p:nvPr/>
        </p:nvPicPr>
        <p:blipFill>
          <a:blip r:embed="rId7"/>
          <a:stretch>
            <a:fillRect/>
          </a:stretch>
        </p:blipFill>
        <p:spPr>
          <a:xfrm>
            <a:off x="1211694" y="3746669"/>
            <a:ext cx="3705742" cy="2505425"/>
          </a:xfrm>
          <a:prstGeom prst="rect">
            <a:avLst/>
          </a:prstGeom>
        </p:spPr>
      </p:pic>
      <p:sp>
        <p:nvSpPr>
          <p:cNvPr id="10" name="TextBox 9">
            <a:extLst>
              <a:ext uri="{FF2B5EF4-FFF2-40B4-BE49-F238E27FC236}">
                <a16:creationId xmlns:a16="http://schemas.microsoft.com/office/drawing/2014/main" id="{F5216566-8BB5-A7F1-A248-7A2FCCEB297B}"/>
              </a:ext>
            </a:extLst>
          </p:cNvPr>
          <p:cNvSpPr txBox="1"/>
          <p:nvPr/>
        </p:nvSpPr>
        <p:spPr>
          <a:xfrm>
            <a:off x="511037" y="2915672"/>
            <a:ext cx="4406399" cy="830997"/>
          </a:xfrm>
          <a:prstGeom prst="rect">
            <a:avLst/>
          </a:prstGeom>
          <a:noFill/>
        </p:spPr>
        <p:txBody>
          <a:bodyPr wrap="square">
            <a:spAutoFit/>
          </a:bodyPr>
          <a:lstStyle/>
          <a:p>
            <a:pPr algn="ctr"/>
            <a:r>
              <a:rPr lang="en-US" sz="2400" dirty="0"/>
              <a:t>At the top of the screen</a:t>
            </a:r>
          </a:p>
          <a:p>
            <a:pPr algn="ctr"/>
            <a:r>
              <a:rPr lang="en-US" sz="2400" dirty="0"/>
              <a:t>Click Ready For Review </a:t>
            </a:r>
          </a:p>
        </p:txBody>
      </p:sp>
      <p:sp>
        <p:nvSpPr>
          <p:cNvPr id="11" name="TextBox 10">
            <a:extLst>
              <a:ext uri="{FF2B5EF4-FFF2-40B4-BE49-F238E27FC236}">
                <a16:creationId xmlns:a16="http://schemas.microsoft.com/office/drawing/2014/main" id="{8EA6A16B-510F-B09B-6AD8-278E6C6D64AB}"/>
              </a:ext>
            </a:extLst>
          </p:cNvPr>
          <p:cNvSpPr txBox="1"/>
          <p:nvPr/>
        </p:nvSpPr>
        <p:spPr>
          <a:xfrm>
            <a:off x="6573907" y="2955678"/>
            <a:ext cx="4406399" cy="1200329"/>
          </a:xfrm>
          <a:prstGeom prst="rect">
            <a:avLst/>
          </a:prstGeom>
          <a:noFill/>
        </p:spPr>
        <p:txBody>
          <a:bodyPr wrap="square">
            <a:spAutoFit/>
          </a:bodyPr>
          <a:lstStyle/>
          <a:p>
            <a:pPr algn="ctr"/>
            <a:r>
              <a:rPr lang="en-US" sz="2400" dirty="0"/>
              <a:t>At the bottom of the screen</a:t>
            </a:r>
          </a:p>
          <a:p>
            <a:pPr algn="ctr"/>
            <a:endParaRPr lang="en-US" sz="2400" dirty="0"/>
          </a:p>
          <a:p>
            <a:pPr algn="ctr"/>
            <a:r>
              <a:rPr lang="en-US" sz="2400" dirty="0"/>
              <a:t>Click Save </a:t>
            </a:r>
          </a:p>
        </p:txBody>
      </p:sp>
      <p:pic>
        <p:nvPicPr>
          <p:cNvPr id="15" name="Picture 14">
            <a:extLst>
              <a:ext uri="{FF2B5EF4-FFF2-40B4-BE49-F238E27FC236}">
                <a16:creationId xmlns:a16="http://schemas.microsoft.com/office/drawing/2014/main" id="{9D800EFE-6048-4C49-8C3B-EE55EE0B7A51}"/>
              </a:ext>
            </a:extLst>
          </p:cNvPr>
          <p:cNvPicPr>
            <a:picLocks noChangeAspect="1"/>
          </p:cNvPicPr>
          <p:nvPr/>
        </p:nvPicPr>
        <p:blipFill>
          <a:blip r:embed="rId8"/>
          <a:stretch>
            <a:fillRect/>
          </a:stretch>
        </p:blipFill>
        <p:spPr>
          <a:xfrm>
            <a:off x="6698199" y="4419734"/>
            <a:ext cx="4420217" cy="1286054"/>
          </a:xfrm>
          <a:prstGeom prst="rect">
            <a:avLst/>
          </a:prstGeom>
        </p:spPr>
      </p:pic>
    </p:spTree>
    <p:extLst>
      <p:ext uri="{BB962C8B-B14F-4D97-AF65-F5344CB8AC3E}">
        <p14:creationId xmlns:p14="http://schemas.microsoft.com/office/powerpoint/2010/main" val="198122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Important Dates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036321"/>
            <a:ext cx="9645650" cy="4607648"/>
          </a:xfrm>
        </p:spPr>
        <p:txBody>
          <a:bodyPr/>
          <a:lstStyle/>
          <a:p>
            <a:r>
              <a:rPr lang="en-US" b="1" dirty="0"/>
              <a:t>Proposal Deadlines:</a:t>
            </a:r>
          </a:p>
          <a:p>
            <a:pPr lvl="1"/>
            <a:r>
              <a:rPr lang="en-US" sz="1800" dirty="0"/>
              <a:t>The deadline for all Proposal has passed.</a:t>
            </a:r>
          </a:p>
          <a:p>
            <a:pPr lvl="1"/>
            <a:endParaRPr lang="en-US" dirty="0"/>
          </a:p>
          <a:p>
            <a:r>
              <a:rPr lang="en-US" b="1" dirty="0"/>
              <a:t>Late Fees:</a:t>
            </a:r>
          </a:p>
          <a:p>
            <a:pPr lvl="1"/>
            <a:r>
              <a:rPr lang="en-US" sz="1800" dirty="0"/>
              <a:t>Proposals received more than 1 week after the deadline will incur a non-refundable late fee of $750.</a:t>
            </a:r>
          </a:p>
          <a:p>
            <a:pPr lvl="1"/>
            <a:endParaRPr lang="en-US" dirty="0"/>
          </a:p>
          <a:p>
            <a:r>
              <a:rPr lang="en-US" b="1" dirty="0"/>
              <a:t>Tuesday/Thursday Open Hours Meeting:</a:t>
            </a:r>
          </a:p>
          <a:p>
            <a:pPr marL="168275" marR="0" lvl="0">
              <a:spcBef>
                <a:spcPts val="0"/>
              </a:spcBef>
              <a:spcAft>
                <a:spcPts val="0"/>
              </a:spcAft>
            </a:pPr>
            <a:r>
              <a:rPr lang="en-US" sz="1800" i="1" dirty="0">
                <a:effectLst/>
                <a:latin typeface="Calibri" panose="020F0502020204030204" pitchFamily="34" charset="0"/>
                <a:ea typeface="Times New Roman" panose="02020603050405020304" pitchFamily="18" charset="0"/>
              </a:rPr>
              <a:t>Tuesdays 9:00 to 1</a:t>
            </a:r>
            <a:r>
              <a:rPr lang="en-US" sz="1800" i="1" dirty="0">
                <a:latin typeface="Calibri" panose="020F0502020204030204" pitchFamily="34" charset="0"/>
                <a:ea typeface="Times New Roman" panose="02020603050405020304" pitchFamily="18" charset="0"/>
              </a:rPr>
              <a:t>0:00</a:t>
            </a:r>
            <a:endParaRPr lang="en-US" sz="1800" dirty="0">
              <a:effectLst/>
              <a:latin typeface="Calibri" panose="020F0502020204030204" pitchFamily="34" charset="0"/>
              <a:ea typeface="Calibri" panose="020F0502020204030204" pitchFamily="34" charset="0"/>
            </a:endParaRPr>
          </a:p>
          <a:p>
            <a:pPr marL="168275" lvl="0"/>
            <a:r>
              <a:rPr lang="en-US" sz="1800" i="1" dirty="0">
                <a:effectLst/>
                <a:latin typeface="Calibri" panose="020F0502020204030204" pitchFamily="34" charset="0"/>
                <a:ea typeface="Times New Roman" panose="02020603050405020304" pitchFamily="18" charset="0"/>
              </a:rPr>
              <a:t>Thursday 2:00 to 3:00</a:t>
            </a:r>
            <a:br>
              <a:rPr lang="en-US" sz="1800" dirty="0">
                <a:effectLst/>
                <a:latin typeface="Calibri" panose="020F0502020204030204" pitchFamily="34" charset="0"/>
                <a:ea typeface="Times New Roman" panose="02020603050405020304" pitchFamily="18" charset="0"/>
              </a:rPr>
            </a:br>
            <a:r>
              <a:rPr lang="en-US" b="1" i="1" dirty="0"/>
              <a:t>Teams Link:</a:t>
            </a:r>
            <a:r>
              <a:rPr lang="en-US" b="1" dirty="0"/>
              <a:t> </a:t>
            </a:r>
            <a:r>
              <a:rPr lang="en-US" u="sng" dirty="0">
                <a:hlinkClick r:id="rId7" tooltip="Meeting join link"/>
              </a:rPr>
              <a:t>Link for the RSS/In-hospital Open Hours meeting</a:t>
            </a:r>
            <a:endParaRPr lang="en-US" dirty="0"/>
          </a:p>
          <a:p>
            <a:pPr marL="233363" lvl="1" indent="0">
              <a:buNone/>
            </a:pPr>
            <a:endParaRPr lang="en-US" dirty="0"/>
          </a:p>
        </p:txBody>
      </p:sp>
      <p:pic>
        <p:nvPicPr>
          <p:cNvPr id="9" name="Picture 8" descr="Icon&#10;&#10;Description automatically generated">
            <a:extLst>
              <a:ext uri="{FF2B5EF4-FFF2-40B4-BE49-F238E27FC236}">
                <a16:creationId xmlns:a16="http://schemas.microsoft.com/office/drawing/2014/main" id="{65DC7955-2BBB-4603-ABFA-6603551A2141}"/>
              </a:ext>
            </a:extLst>
          </p:cNvPr>
          <p:cNvPicPr>
            <a:picLocks noChangeAspect="1"/>
          </p:cNvPicPr>
          <p:nvPr/>
        </p:nvPicPr>
        <p:blipFill>
          <a:blip r:embed="rId8"/>
          <a:stretch>
            <a:fillRect/>
          </a:stretch>
        </p:blipFill>
        <p:spPr>
          <a:xfrm>
            <a:off x="9683709" y="399830"/>
            <a:ext cx="1866941" cy="1866941"/>
          </a:xfrm>
          <a:prstGeom prst="rect">
            <a:avLst/>
          </a:prstGeom>
        </p:spPr>
      </p:pic>
    </p:spTree>
    <p:extLst>
      <p:ext uri="{BB962C8B-B14F-4D97-AF65-F5344CB8AC3E}">
        <p14:creationId xmlns:p14="http://schemas.microsoft.com/office/powerpoint/2010/main" val="623583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674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92568"/>
            <a:ext cx="10902950" cy="652876"/>
          </a:xfrm>
        </p:spPr>
        <p:txBody>
          <a:bodyPr/>
          <a:lstStyle/>
          <a:p>
            <a:r>
              <a:rPr lang="en-US" dirty="0"/>
              <a:t>CPD review documents</a:t>
            </a:r>
          </a:p>
        </p:txBody>
      </p:sp>
      <p:sp>
        <p:nvSpPr>
          <p:cNvPr id="2" name="TextBox 1">
            <a:extLst>
              <a:ext uri="{FF2B5EF4-FFF2-40B4-BE49-F238E27FC236}">
                <a16:creationId xmlns:a16="http://schemas.microsoft.com/office/drawing/2014/main" id="{E7C9417C-C45F-4012-3C4F-A2595FB36265}"/>
              </a:ext>
            </a:extLst>
          </p:cNvPr>
          <p:cNvSpPr txBox="1"/>
          <p:nvPr/>
        </p:nvSpPr>
        <p:spPr>
          <a:xfrm>
            <a:off x="983973" y="1507006"/>
            <a:ext cx="10296939" cy="1477328"/>
          </a:xfrm>
          <a:prstGeom prst="rect">
            <a:avLst/>
          </a:prstGeom>
          <a:noFill/>
        </p:spPr>
        <p:txBody>
          <a:bodyPr wrap="square" rtlCol="0">
            <a:spAutoFit/>
          </a:bodyPr>
          <a:lstStyle/>
          <a:p>
            <a:r>
              <a:rPr lang="en-US" dirty="0"/>
              <a:t>The CPD team will review the documents and the session will either be approved or in Feedback. </a:t>
            </a:r>
          </a:p>
          <a:p>
            <a:r>
              <a:rPr lang="en-US" dirty="0"/>
              <a:t>An email will be sent to let you know the state.</a:t>
            </a:r>
          </a:p>
          <a:p>
            <a:endParaRPr lang="en-US" dirty="0"/>
          </a:p>
          <a:p>
            <a:r>
              <a:rPr lang="en-US" dirty="0"/>
              <a:t>If risk is requested. This is when the CPD team will update the session to include the risk information and include a comment to let you know a risk has been added in the session</a:t>
            </a:r>
          </a:p>
        </p:txBody>
      </p:sp>
    </p:spTree>
    <p:extLst>
      <p:ext uri="{BB962C8B-B14F-4D97-AF65-F5344CB8AC3E}">
        <p14:creationId xmlns:p14="http://schemas.microsoft.com/office/powerpoint/2010/main" val="813265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5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CPD Approved / Receive Code</a:t>
            </a:r>
          </a:p>
        </p:txBody>
      </p:sp>
      <p:sp>
        <p:nvSpPr>
          <p:cNvPr id="4" name="TextBox 3">
            <a:extLst>
              <a:ext uri="{FF2B5EF4-FFF2-40B4-BE49-F238E27FC236}">
                <a16:creationId xmlns:a16="http://schemas.microsoft.com/office/drawing/2014/main" id="{03234392-226A-049C-9F4D-4B3CD0CDEAD4}"/>
              </a:ext>
            </a:extLst>
          </p:cNvPr>
          <p:cNvSpPr txBox="1"/>
          <p:nvPr/>
        </p:nvSpPr>
        <p:spPr>
          <a:xfrm>
            <a:off x="1027264" y="1278692"/>
            <a:ext cx="5303962" cy="3970318"/>
          </a:xfrm>
          <a:prstGeom prst="rect">
            <a:avLst/>
          </a:prstGeom>
          <a:noFill/>
        </p:spPr>
        <p:txBody>
          <a:bodyPr wrap="square">
            <a:spAutoFit/>
          </a:bodyPr>
          <a:lstStyle/>
          <a:p>
            <a:pPr marL="342900" indent="-342900">
              <a:buFont typeface="Arial" panose="020B0604020202020204" pitchFamily="34" charset="0"/>
              <a:buChar char="•"/>
            </a:pPr>
            <a:r>
              <a:rPr lang="en-US" sz="1800" baseline="0" dirty="0">
                <a:solidFill>
                  <a:srgbClr val="000000"/>
                </a:solidFill>
              </a:rPr>
              <a:t>The code will be available to series admins who are logged into the system once the disclosures and disclosure summary are uploaded, and the session is approved</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sz="1800" baseline="0" dirty="0">
                <a:solidFill>
                  <a:srgbClr val="000000"/>
                </a:solidFill>
              </a:rPr>
              <a:t>On the session page towards the bottom of the screen is where you will find the code</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sz="1800" baseline="0" dirty="0">
                <a:solidFill>
                  <a:srgbClr val="000000"/>
                </a:solidFill>
              </a:rPr>
              <a:t>The disclosure summary slide should be updated with the code but does not need to be re-uploaded to the system. You will need to show these slides as the start of the session and the code should not be available in recordings that are not eligible for credit.</a:t>
            </a:r>
          </a:p>
        </p:txBody>
      </p:sp>
      <p:pic>
        <p:nvPicPr>
          <p:cNvPr id="5" name="Picture 4">
            <a:extLst>
              <a:ext uri="{FF2B5EF4-FFF2-40B4-BE49-F238E27FC236}">
                <a16:creationId xmlns:a16="http://schemas.microsoft.com/office/drawing/2014/main" id="{56AF21E5-8F3F-E81E-6378-3DFE57E8C435}"/>
              </a:ext>
            </a:extLst>
          </p:cNvPr>
          <p:cNvPicPr>
            <a:picLocks noChangeAspect="1"/>
          </p:cNvPicPr>
          <p:nvPr/>
        </p:nvPicPr>
        <p:blipFill>
          <a:blip r:embed="rId7"/>
          <a:stretch>
            <a:fillRect/>
          </a:stretch>
        </p:blipFill>
        <p:spPr>
          <a:xfrm>
            <a:off x="6632737" y="1371600"/>
            <a:ext cx="5109548" cy="3256384"/>
          </a:xfrm>
          <a:prstGeom prst="rect">
            <a:avLst/>
          </a:prstGeom>
        </p:spPr>
      </p:pic>
      <p:pic>
        <p:nvPicPr>
          <p:cNvPr id="9" name="Picture 8">
            <a:extLst>
              <a:ext uri="{FF2B5EF4-FFF2-40B4-BE49-F238E27FC236}">
                <a16:creationId xmlns:a16="http://schemas.microsoft.com/office/drawing/2014/main" id="{608F6911-37BA-D4FD-A50C-56FD39AC1956}"/>
              </a:ext>
            </a:extLst>
          </p:cNvPr>
          <p:cNvPicPr>
            <a:picLocks noChangeAspect="1"/>
          </p:cNvPicPr>
          <p:nvPr/>
        </p:nvPicPr>
        <p:blipFill>
          <a:blip r:embed="rId8"/>
          <a:stretch>
            <a:fillRect/>
          </a:stretch>
        </p:blipFill>
        <p:spPr>
          <a:xfrm>
            <a:off x="3748819" y="5077218"/>
            <a:ext cx="7596496" cy="923330"/>
          </a:xfrm>
          <a:prstGeom prst="rect">
            <a:avLst/>
          </a:prstGeom>
        </p:spPr>
      </p:pic>
    </p:spTree>
    <p:extLst>
      <p:ext uri="{BB962C8B-B14F-4D97-AF65-F5344CB8AC3E}">
        <p14:creationId xmlns:p14="http://schemas.microsoft.com/office/powerpoint/2010/main" val="1664076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05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CPD Feedback / add updates and Click Ready for Review</a:t>
            </a:r>
          </a:p>
        </p:txBody>
      </p:sp>
      <p:pic>
        <p:nvPicPr>
          <p:cNvPr id="4" name="Picture 3">
            <a:extLst>
              <a:ext uri="{FF2B5EF4-FFF2-40B4-BE49-F238E27FC236}">
                <a16:creationId xmlns:a16="http://schemas.microsoft.com/office/drawing/2014/main" id="{6D3776BE-666C-7C2F-1A51-4879D5C6E0CB}"/>
              </a:ext>
            </a:extLst>
          </p:cNvPr>
          <p:cNvPicPr>
            <a:picLocks noChangeAspect="1"/>
          </p:cNvPicPr>
          <p:nvPr/>
        </p:nvPicPr>
        <p:blipFill>
          <a:blip r:embed="rId7"/>
          <a:stretch>
            <a:fillRect/>
          </a:stretch>
        </p:blipFill>
        <p:spPr>
          <a:xfrm>
            <a:off x="3326818" y="3925603"/>
            <a:ext cx="4462487" cy="1477094"/>
          </a:xfrm>
          <a:prstGeom prst="rect">
            <a:avLst/>
          </a:prstGeom>
        </p:spPr>
      </p:pic>
      <p:sp>
        <p:nvSpPr>
          <p:cNvPr id="5" name="TextBox 4">
            <a:extLst>
              <a:ext uri="{FF2B5EF4-FFF2-40B4-BE49-F238E27FC236}">
                <a16:creationId xmlns:a16="http://schemas.microsoft.com/office/drawing/2014/main" id="{143FD57B-B376-FEA1-2452-FDD7F37832FE}"/>
              </a:ext>
            </a:extLst>
          </p:cNvPr>
          <p:cNvSpPr txBox="1"/>
          <p:nvPr/>
        </p:nvSpPr>
        <p:spPr>
          <a:xfrm>
            <a:off x="1153981" y="1536121"/>
            <a:ext cx="9663835" cy="2092881"/>
          </a:xfrm>
          <a:prstGeom prst="rect">
            <a:avLst/>
          </a:prstGeom>
          <a:noFill/>
        </p:spPr>
        <p:txBody>
          <a:bodyPr wrap="square" rtlCol="0">
            <a:spAutoFit/>
          </a:bodyPr>
          <a:lstStyle/>
          <a:p>
            <a:r>
              <a:rPr lang="en-US" sz="2600" dirty="0"/>
              <a:t>When a session is in Feedback, all emails are set to you.</a:t>
            </a:r>
          </a:p>
          <a:p>
            <a:endParaRPr lang="en-US" sz="2600" dirty="0"/>
          </a:p>
          <a:p>
            <a:r>
              <a:rPr lang="en-US" sz="2600" dirty="0"/>
              <a:t>The CPD team is not notified of any updates until the Ready for review button is selected.</a:t>
            </a:r>
          </a:p>
          <a:p>
            <a:endParaRPr lang="en-US" sz="2600" dirty="0"/>
          </a:p>
        </p:txBody>
      </p:sp>
      <p:sp>
        <p:nvSpPr>
          <p:cNvPr id="2" name="Rectangle 1">
            <a:extLst>
              <a:ext uri="{FF2B5EF4-FFF2-40B4-BE49-F238E27FC236}">
                <a16:creationId xmlns:a16="http://schemas.microsoft.com/office/drawing/2014/main" id="{753E7377-C1F9-825D-FBB2-70B3ABE3F3C5}"/>
              </a:ext>
            </a:extLst>
          </p:cNvPr>
          <p:cNvSpPr/>
          <p:nvPr/>
        </p:nvSpPr>
        <p:spPr>
          <a:xfrm>
            <a:off x="3544584" y="4469258"/>
            <a:ext cx="3226086" cy="513708"/>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4284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Add a series Admin to the site</a:t>
            </a:r>
          </a:p>
        </p:txBody>
      </p:sp>
      <p:sp>
        <p:nvSpPr>
          <p:cNvPr id="6" name="TextBox 5">
            <a:extLst>
              <a:ext uri="{FF2B5EF4-FFF2-40B4-BE49-F238E27FC236}">
                <a16:creationId xmlns:a16="http://schemas.microsoft.com/office/drawing/2014/main" id="{5E98774A-D119-404A-80AC-8F6C67BEE523}"/>
              </a:ext>
            </a:extLst>
          </p:cNvPr>
          <p:cNvSpPr txBox="1"/>
          <p:nvPr/>
        </p:nvSpPr>
        <p:spPr>
          <a:xfrm>
            <a:off x="824218" y="1618154"/>
            <a:ext cx="10484141" cy="3061223"/>
          </a:xfrm>
          <a:prstGeom prst="rect">
            <a:avLst/>
          </a:prstGeom>
          <a:noFill/>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600" dirty="0"/>
              <a:t>Add new or additional administrator to a series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Send an email to </a:t>
            </a:r>
            <a:r>
              <a:rPr lang="en-US" sz="2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mgbcpd@mgb.org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Reminder all series admins must have training prior to gaining access to the system</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The new admin must have an account on the system</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Go to </a:t>
            </a:r>
            <a:r>
              <a:rPr lang="en-US" sz="2600" dirty="0">
                <a:effectLst/>
                <a:latin typeface="Calibri" panose="020F0502020204030204" pitchFamily="34" charset="0"/>
                <a:ea typeface="Calibri" panose="020F0502020204030204" pitchFamily="34" charset="0"/>
                <a:cs typeface="Times New Roman" panose="02020603050405020304" pitchFamily="18" charset="0"/>
                <a:hlinkClick r:id="rId4"/>
              </a:rPr>
              <a:t>https://cpd.partners.org</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and login with single sign on (SSO)</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180831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9CC4-E03A-E944-D609-7556FB1836CB}"/>
              </a:ext>
            </a:extLst>
          </p:cNvPr>
          <p:cNvSpPr>
            <a:spLocks noGrp="1"/>
          </p:cNvSpPr>
          <p:nvPr>
            <p:ph type="title"/>
          </p:nvPr>
        </p:nvSpPr>
        <p:spPr/>
        <p:txBody>
          <a:bodyPr/>
          <a:lstStyle/>
          <a:p>
            <a:r>
              <a:rPr lang="en-US" dirty="0"/>
              <a:t>Checklists</a:t>
            </a:r>
          </a:p>
        </p:txBody>
      </p:sp>
      <p:sp>
        <p:nvSpPr>
          <p:cNvPr id="3" name="Content Placeholder 2">
            <a:extLst>
              <a:ext uri="{FF2B5EF4-FFF2-40B4-BE49-F238E27FC236}">
                <a16:creationId xmlns:a16="http://schemas.microsoft.com/office/drawing/2014/main" id="{855256F0-5CD6-9849-8BC0-B560513548F4}"/>
              </a:ext>
            </a:extLst>
          </p:cNvPr>
          <p:cNvSpPr>
            <a:spLocks noGrp="1"/>
          </p:cNvSpPr>
          <p:nvPr>
            <p:ph idx="1"/>
          </p:nvPr>
        </p:nvSpPr>
        <p:spPr>
          <a:xfrm>
            <a:off x="641350" y="1211072"/>
            <a:ext cx="4580890" cy="4023360"/>
          </a:xfrm>
        </p:spPr>
        <p:txBody>
          <a:bodyPr/>
          <a:lstStyle/>
          <a:p>
            <a:r>
              <a:rPr lang="en-US" b="1" u="sng" dirty="0"/>
              <a:t>Series Website Access</a:t>
            </a:r>
          </a:p>
          <a:p>
            <a:endParaRPr lang="en-US" b="1" dirty="0"/>
          </a:p>
          <a:p>
            <a:r>
              <a:rPr lang="en-US" b="1" dirty="0"/>
              <a:t>Submit to mgbcpd@mgb.org:</a:t>
            </a:r>
          </a:p>
          <a:p>
            <a:pPr marL="342900" indent="-342900">
              <a:buFont typeface="Arial" panose="020B0604020202020204" pitchFamily="34" charset="0"/>
              <a:buChar char="•"/>
            </a:pPr>
            <a:r>
              <a:rPr lang="en-US" dirty="0"/>
              <a:t>Provide the virtual meeting link for the 2025-2026 series, so we can share on the systemwide site</a:t>
            </a:r>
          </a:p>
          <a:p>
            <a:pPr marL="342900" indent="-342900">
              <a:buFont typeface="Arial" panose="020B0604020202020204" pitchFamily="34" charset="0"/>
              <a:buChar char="•"/>
            </a:pPr>
            <a:r>
              <a:rPr lang="en-US" dirty="0"/>
              <a:t>Provide all planner mitigation forms</a:t>
            </a:r>
          </a:p>
          <a:p>
            <a:pPr marL="342900" indent="-342900">
              <a:buFont typeface="Arial" panose="020B0604020202020204" pitchFamily="34" charset="0"/>
              <a:buChar char="•"/>
            </a:pPr>
            <a:endParaRPr lang="en-US" dirty="0"/>
          </a:p>
          <a:p>
            <a:r>
              <a:rPr lang="en-US" b="1" dirty="0"/>
              <a:t>Training:</a:t>
            </a:r>
          </a:p>
          <a:p>
            <a:pPr marL="342900" indent="-342900">
              <a:buFont typeface="Arial" panose="020B0604020202020204" pitchFamily="34" charset="0"/>
              <a:buChar char="•"/>
            </a:pPr>
            <a:r>
              <a:rPr lang="en-US" dirty="0"/>
              <a:t>Coordinator needs to take a training (either today’s or the one from 4/17)</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a:p>
            <a:endParaRPr lang="en-US" dirty="0"/>
          </a:p>
        </p:txBody>
      </p:sp>
      <p:sp>
        <p:nvSpPr>
          <p:cNvPr id="5" name="Content Placeholder 2">
            <a:extLst>
              <a:ext uri="{FF2B5EF4-FFF2-40B4-BE49-F238E27FC236}">
                <a16:creationId xmlns:a16="http://schemas.microsoft.com/office/drawing/2014/main" id="{D95BB381-0FBA-89C7-76BB-345A30BDEE06}"/>
              </a:ext>
            </a:extLst>
          </p:cNvPr>
          <p:cNvSpPr txBox="1">
            <a:spLocks/>
          </p:cNvSpPr>
          <p:nvPr/>
        </p:nvSpPr>
        <p:spPr>
          <a:xfrm>
            <a:off x="6290310" y="604746"/>
            <a:ext cx="4580890" cy="55507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Session Approval</a:t>
            </a:r>
          </a:p>
          <a:p>
            <a:endParaRPr lang="en-US" b="1" dirty="0"/>
          </a:p>
          <a:p>
            <a:r>
              <a:rPr lang="en-US" b="1" dirty="0"/>
              <a:t>Upload to “Custom” tab on session:</a:t>
            </a:r>
          </a:p>
          <a:p>
            <a:pPr marL="342900" indent="-342900">
              <a:buFont typeface="Arial" panose="020B0604020202020204" pitchFamily="34" charset="0"/>
              <a:buChar char="•"/>
            </a:pPr>
            <a:r>
              <a:rPr lang="en-US" dirty="0"/>
              <a:t>Disclosure form for each speaker</a:t>
            </a:r>
          </a:p>
          <a:p>
            <a:pPr marL="342900" indent="-342900">
              <a:buFont typeface="Arial" panose="020B0604020202020204" pitchFamily="34" charset="0"/>
              <a:buChar char="•"/>
            </a:pPr>
            <a:r>
              <a:rPr lang="en-US" dirty="0"/>
              <a:t>Mitigation form for any speaker who has a financial disclosure</a:t>
            </a:r>
          </a:p>
          <a:p>
            <a:pPr marL="342900" indent="-342900">
              <a:buFont typeface="Arial" panose="020B0604020202020204" pitchFamily="34" charset="0"/>
              <a:buChar char="•"/>
            </a:pPr>
            <a:r>
              <a:rPr lang="en-US" dirty="0"/>
              <a:t>Accreditation and Disclosure Summary slides</a:t>
            </a:r>
          </a:p>
          <a:p>
            <a:pPr marL="342900" indent="-342900">
              <a:buFont typeface="Arial" panose="020B0604020202020204" pitchFamily="34" charset="0"/>
              <a:buChar char="•"/>
            </a:pPr>
            <a:endParaRPr lang="en-US" dirty="0"/>
          </a:p>
          <a:p>
            <a:r>
              <a:rPr lang="en-US" b="1" dirty="0"/>
              <a:t>Update the “Title and Description” tab:</a:t>
            </a:r>
          </a:p>
          <a:p>
            <a:pPr marL="342900" indent="-342900">
              <a:buFont typeface="Arial" panose="020B0604020202020204" pitchFamily="34" charset="0"/>
              <a:buChar char="•"/>
            </a:pPr>
            <a:r>
              <a:rPr lang="en-US" dirty="0"/>
              <a:t>Include the topic of the session in the title</a:t>
            </a:r>
          </a:p>
          <a:p>
            <a:pPr marL="804863" lvl="1" indent="-342900"/>
            <a:r>
              <a:rPr lang="en-US" dirty="0"/>
              <a:t>If session is confidential to your department, write “DEPARTMENT ONLY” in the tile</a:t>
            </a:r>
          </a:p>
          <a:p>
            <a:pPr marL="342900" indent="-342900">
              <a:buFont typeface="Arial" panose="020B0604020202020204" pitchFamily="34" charset="0"/>
              <a:buChar char="•"/>
            </a:pPr>
            <a:r>
              <a:rPr lang="en-US" dirty="0"/>
              <a:t>Make sure the date is correct</a:t>
            </a:r>
          </a:p>
          <a:p>
            <a:pPr marL="342900" indent="-342900">
              <a:buFont typeface="Arial" panose="020B0604020202020204" pitchFamily="34" charset="0"/>
              <a:buChar char="•"/>
            </a:pPr>
            <a:r>
              <a:rPr lang="en-US" dirty="0"/>
              <a:t>Add the link to participate in the meeting virtually in the body text section</a:t>
            </a:r>
          </a:p>
          <a:p>
            <a:endParaRPr lang="en-US" dirty="0"/>
          </a:p>
        </p:txBody>
      </p:sp>
    </p:spTree>
    <p:extLst>
      <p:ext uri="{BB962C8B-B14F-4D97-AF65-F5344CB8AC3E}">
        <p14:creationId xmlns:p14="http://schemas.microsoft.com/office/powerpoint/2010/main" val="3613306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C396F-5006-3F00-6DFB-89545BD35554}"/>
              </a:ext>
            </a:extLst>
          </p:cNvPr>
          <p:cNvPicPr>
            <a:picLocks noChangeAspect="1"/>
          </p:cNvPicPr>
          <p:nvPr/>
        </p:nvPicPr>
        <p:blipFill>
          <a:blip r:embed="rId3"/>
          <a:stretch>
            <a:fillRect/>
          </a:stretch>
        </p:blipFill>
        <p:spPr>
          <a:xfrm>
            <a:off x="5281161" y="485775"/>
            <a:ext cx="5955975" cy="5886450"/>
          </a:xfrm>
          <a:prstGeom prst="rect">
            <a:avLst/>
          </a:prstGeom>
        </p:spPr>
      </p:pic>
      <p:sp>
        <p:nvSpPr>
          <p:cNvPr id="6" name="TextBox 5">
            <a:extLst>
              <a:ext uri="{FF2B5EF4-FFF2-40B4-BE49-F238E27FC236}">
                <a16:creationId xmlns:a16="http://schemas.microsoft.com/office/drawing/2014/main" id="{A9C927E3-78A0-36B4-1294-9BCD8A42E20D}"/>
              </a:ext>
            </a:extLst>
          </p:cNvPr>
          <p:cNvSpPr txBox="1"/>
          <p:nvPr/>
        </p:nvSpPr>
        <p:spPr>
          <a:xfrm>
            <a:off x="785813" y="1400175"/>
            <a:ext cx="3443287" cy="1569660"/>
          </a:xfrm>
          <a:prstGeom prst="rect">
            <a:avLst/>
          </a:prstGeom>
          <a:noFill/>
        </p:spPr>
        <p:txBody>
          <a:bodyPr wrap="square">
            <a:spAutoFit/>
          </a:bodyPr>
          <a:lstStyle/>
          <a:p>
            <a:pPr algn="ctr"/>
            <a:r>
              <a:rPr lang="en-US" sz="2400" dirty="0"/>
              <a:t>Resources/workflows can be found here: </a:t>
            </a:r>
            <a:r>
              <a:rPr lang="en-US" sz="2400" dirty="0">
                <a:hlinkClick r:id="rId4"/>
              </a:rPr>
              <a:t>https://cpd.partners.org/series-coordinators/</a:t>
            </a:r>
            <a:endParaRPr lang="en-US" sz="2400" dirty="0"/>
          </a:p>
        </p:txBody>
      </p:sp>
    </p:spTree>
    <p:extLst>
      <p:ext uri="{BB962C8B-B14F-4D97-AF65-F5344CB8AC3E}">
        <p14:creationId xmlns:p14="http://schemas.microsoft.com/office/powerpoint/2010/main" val="3655990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927E3-78A0-36B4-1294-9BCD8A42E20D}"/>
              </a:ext>
            </a:extLst>
          </p:cNvPr>
          <p:cNvSpPr txBox="1"/>
          <p:nvPr/>
        </p:nvSpPr>
        <p:spPr>
          <a:xfrm>
            <a:off x="927787" y="1734206"/>
            <a:ext cx="10552359" cy="2862322"/>
          </a:xfrm>
          <a:prstGeom prst="rect">
            <a:avLst/>
          </a:prstGeom>
          <a:noFill/>
        </p:spPr>
        <p:txBody>
          <a:bodyPr wrap="square" numCol="2">
            <a:spAutoFit/>
          </a:bodyPr>
          <a:lstStyle/>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Mitigation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Speaker Attestation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Copyright &amp; Consent Form</a:t>
            </a:r>
          </a:p>
          <a:p>
            <a:pPr marL="342900" indent="-342900">
              <a:buFont typeface="Arial" panose="020B0604020202020204" pitchFamily="34" charset="0"/>
              <a:buChar char="•"/>
            </a:pPr>
            <a:r>
              <a:rPr lang="en-US" sz="2000" b="0" i="0" dirty="0">
                <a:solidFill>
                  <a:srgbClr val="2F2F2F"/>
                </a:solidFill>
                <a:effectLst/>
                <a:latin typeface="muli"/>
              </a:rPr>
              <a:t>Employee - Owner Additional Information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Employee - Owner Content Review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Presentation Review Checklist</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Risk Management Request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List of Verbs for Formulating Objectives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CME for MOC Program Guide</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Patient Safety MOC Credit Request Form</a:t>
            </a:r>
          </a:p>
          <a:p>
            <a:pPr marL="342900" indent="-342900">
              <a:buFont typeface="Arial" panose="020B0604020202020204" pitchFamily="34" charset="0"/>
              <a:buChar char="•"/>
            </a:pPr>
            <a:r>
              <a:rPr lang="en-US" sz="2000" b="0" i="0" dirty="0">
                <a:solidFill>
                  <a:srgbClr val="2F2F2F"/>
                </a:solidFill>
                <a:effectLst/>
                <a:latin typeface="muli"/>
              </a:rPr>
              <a:t>Session Information Form (Final Check-in)</a:t>
            </a:r>
          </a:p>
          <a:p>
            <a:pPr marL="342900" indent="-342900">
              <a:buFont typeface="Arial" panose="020B0604020202020204" pitchFamily="34" charset="0"/>
              <a:buChar char="•"/>
            </a:pPr>
            <a:r>
              <a:rPr lang="en-US" sz="2000" b="0" i="0" dirty="0">
                <a:solidFill>
                  <a:srgbClr val="2F2F2F"/>
                </a:solidFill>
                <a:effectLst/>
                <a:latin typeface="muli"/>
              </a:rPr>
              <a:t>Additional Course Directors - Coordinators – Planners</a:t>
            </a:r>
          </a:p>
          <a:p>
            <a:pPr marL="342900" indent="-342900">
              <a:buFont typeface="Arial" panose="020B0604020202020204" pitchFamily="34" charset="0"/>
              <a:buChar char="•"/>
            </a:pPr>
            <a:r>
              <a:rPr lang="en-US" sz="2000" b="0" i="0" dirty="0">
                <a:solidFill>
                  <a:srgbClr val="2F2F2F"/>
                </a:solidFill>
                <a:effectLst/>
                <a:latin typeface="muli"/>
              </a:rPr>
              <a:t>Evaluation Template</a:t>
            </a:r>
            <a:endParaRPr lang="en-US" sz="2000" dirty="0">
              <a:solidFill>
                <a:srgbClr val="2F2F2F"/>
              </a:solidFill>
              <a:latin typeface="muli"/>
            </a:endParaRP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Summary Slides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2025-2026 Pricing for In-Hospital Series</a:t>
            </a:r>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396268"/>
            <a:ext cx="10768292"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 cont.</a:t>
            </a:r>
          </a:p>
        </p:txBody>
      </p:sp>
      <p:sp>
        <p:nvSpPr>
          <p:cNvPr id="4" name="TextBox 3">
            <a:extLst>
              <a:ext uri="{FF2B5EF4-FFF2-40B4-BE49-F238E27FC236}">
                <a16:creationId xmlns:a16="http://schemas.microsoft.com/office/drawing/2014/main" id="{90D3B459-4C49-EEAC-291E-B61DF4F713C6}"/>
              </a:ext>
            </a:extLst>
          </p:cNvPr>
          <p:cNvSpPr txBox="1"/>
          <p:nvPr/>
        </p:nvSpPr>
        <p:spPr>
          <a:xfrm>
            <a:off x="2478359" y="5799642"/>
            <a:ext cx="6094140" cy="369332"/>
          </a:xfrm>
          <a:prstGeom prst="rect">
            <a:avLst/>
          </a:prstGeom>
          <a:noFill/>
        </p:spPr>
        <p:txBody>
          <a:bodyPr wrap="square">
            <a:spAutoFit/>
          </a:bodyPr>
          <a:lstStyle/>
          <a:p>
            <a:pPr algn="ctr"/>
            <a:r>
              <a:rPr lang="en-US" sz="1800" dirty="0">
                <a:hlinkClick r:id="rId3"/>
              </a:rPr>
              <a:t>https://cpd.partners.org/series-coordinators/</a:t>
            </a:r>
            <a:endParaRPr lang="en-US" sz="1800" dirty="0"/>
          </a:p>
        </p:txBody>
      </p:sp>
      <p:sp>
        <p:nvSpPr>
          <p:cNvPr id="8" name="TextBox 7">
            <a:extLst>
              <a:ext uri="{FF2B5EF4-FFF2-40B4-BE49-F238E27FC236}">
                <a16:creationId xmlns:a16="http://schemas.microsoft.com/office/drawing/2014/main" id="{AAF00418-869A-5044-BC5D-03BE11665548}"/>
              </a:ext>
            </a:extLst>
          </p:cNvPr>
          <p:cNvSpPr txBox="1"/>
          <p:nvPr/>
        </p:nvSpPr>
        <p:spPr>
          <a:xfrm>
            <a:off x="709904" y="1152729"/>
            <a:ext cx="10552359" cy="400110"/>
          </a:xfrm>
          <a:prstGeom prst="rect">
            <a:avLst/>
          </a:prstGeom>
          <a:noFill/>
        </p:spPr>
        <p:txBody>
          <a:bodyPr wrap="square">
            <a:spAutoFit/>
          </a:bodyPr>
          <a:lstStyle/>
          <a:p>
            <a:r>
              <a:rPr lang="en-US" sz="2000" dirty="0">
                <a:solidFill>
                  <a:srgbClr val="2F2F2F"/>
                </a:solidFill>
                <a:cs typeface="Times New Roman" panose="02020603050405020304" pitchFamily="18" charset="0"/>
              </a:rPr>
              <a:t>Partial list of documents available on the Series Coordinators Site</a:t>
            </a:r>
          </a:p>
        </p:txBody>
      </p:sp>
    </p:spTree>
    <p:extLst>
      <p:ext uri="{BB962C8B-B14F-4D97-AF65-F5344CB8AC3E}">
        <p14:creationId xmlns:p14="http://schemas.microsoft.com/office/powerpoint/2010/main" val="166462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8A0D2B9-4FF8-7105-0C39-E3D6FF2B43FB}"/>
              </a:ext>
            </a:extLst>
          </p:cNvPr>
          <p:cNvSpPr txBox="1">
            <a:spLocks/>
          </p:cNvSpPr>
          <p:nvPr/>
        </p:nvSpPr>
        <p:spPr>
          <a:xfrm>
            <a:off x="641350" y="523875"/>
            <a:ext cx="10902950" cy="95651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spcAft>
                <a:spcPts val="600"/>
              </a:spcAft>
            </a:pPr>
            <a:r>
              <a:rPr lang="en-US" kern="1200">
                <a:latin typeface="+mj-lt"/>
                <a:ea typeface="+mj-ea"/>
                <a:cs typeface="+mj-cs"/>
              </a:rPr>
              <a:t>Upcoming Trainings</a:t>
            </a:r>
          </a:p>
        </p:txBody>
      </p:sp>
      <p:graphicFrame>
        <p:nvGraphicFramePr>
          <p:cNvPr id="3" name="Table 2">
            <a:extLst>
              <a:ext uri="{FF2B5EF4-FFF2-40B4-BE49-F238E27FC236}">
                <a16:creationId xmlns:a16="http://schemas.microsoft.com/office/drawing/2014/main" id="{E39BAEEA-0DBB-DE85-2466-135CC6D75A8C}"/>
              </a:ext>
            </a:extLst>
          </p:cNvPr>
          <p:cNvGraphicFramePr>
            <a:graphicFrameLocks noGrp="1"/>
          </p:cNvGraphicFramePr>
          <p:nvPr>
            <p:extLst>
              <p:ext uri="{D42A27DB-BD31-4B8C-83A1-F6EECF244321}">
                <p14:modId xmlns:p14="http://schemas.microsoft.com/office/powerpoint/2010/main" val="738273105"/>
              </p:ext>
            </p:extLst>
          </p:nvPr>
        </p:nvGraphicFramePr>
        <p:xfrm>
          <a:off x="647701" y="1195456"/>
          <a:ext cx="10177679" cy="4467087"/>
        </p:xfrm>
        <a:graphic>
          <a:graphicData uri="http://schemas.openxmlformats.org/drawingml/2006/table">
            <a:tbl>
              <a:tblPr firstRow="1" firstCol="1" bandRow="1"/>
              <a:tblGrid>
                <a:gridCol w="1784887">
                  <a:extLst>
                    <a:ext uri="{9D8B030D-6E8A-4147-A177-3AD203B41FA5}">
                      <a16:colId xmlns:a16="http://schemas.microsoft.com/office/drawing/2014/main" val="573863785"/>
                    </a:ext>
                  </a:extLst>
                </a:gridCol>
                <a:gridCol w="3438871">
                  <a:extLst>
                    <a:ext uri="{9D8B030D-6E8A-4147-A177-3AD203B41FA5}">
                      <a16:colId xmlns:a16="http://schemas.microsoft.com/office/drawing/2014/main" val="1153128692"/>
                    </a:ext>
                  </a:extLst>
                </a:gridCol>
                <a:gridCol w="2214922">
                  <a:extLst>
                    <a:ext uri="{9D8B030D-6E8A-4147-A177-3AD203B41FA5}">
                      <a16:colId xmlns:a16="http://schemas.microsoft.com/office/drawing/2014/main" val="2713881952"/>
                    </a:ext>
                  </a:extLst>
                </a:gridCol>
                <a:gridCol w="2738999">
                  <a:extLst>
                    <a:ext uri="{9D8B030D-6E8A-4147-A177-3AD203B41FA5}">
                      <a16:colId xmlns:a16="http://schemas.microsoft.com/office/drawing/2014/main" val="3464833371"/>
                    </a:ext>
                  </a:extLst>
                </a:gridCol>
              </a:tblGrid>
              <a:tr h="737781">
                <a:tc>
                  <a:txBody>
                    <a:bodyPr/>
                    <a:lstStyle/>
                    <a:p>
                      <a:pPr marL="0" marR="0" algn="l" fontAlgn="t">
                        <a:lnSpc>
                          <a:spcPct val="105000"/>
                        </a:lnSpc>
                        <a:buNone/>
                      </a:pPr>
                      <a:r>
                        <a:rPr lang="en-US" sz="1500" b="1" i="0" u="none" strike="noStrike" kern="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Upcoming Trainings</a:t>
                      </a:r>
                      <a:endParaRPr lang="en-US" sz="2500" b="0" i="0" u="none" strike="noStrike" dirty="0">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828E"/>
                    </a:solidFill>
                  </a:tcPr>
                </a:tc>
                <a:tc>
                  <a:txBody>
                    <a:bodyPr/>
                    <a:lstStyle/>
                    <a:p>
                      <a:pPr marL="0" marR="0" algn="l" fontAlgn="t">
                        <a:lnSpc>
                          <a:spcPct val="105000"/>
                        </a:lnSpc>
                        <a:buNone/>
                      </a:pPr>
                      <a:r>
                        <a:rPr lang="en-US" sz="1500" b="1" i="0" u="none" strike="noStrike" kern="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Audience</a:t>
                      </a:r>
                      <a:endParaRPr lang="en-US" sz="2500" b="0" i="0" u="none" strike="noStrike" dirty="0">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828E"/>
                    </a:solidFill>
                  </a:tcPr>
                </a:tc>
                <a:tc>
                  <a:txBody>
                    <a:bodyPr/>
                    <a:lstStyle/>
                    <a:p>
                      <a:pPr marL="0" marR="0" algn="l" fontAlgn="t">
                        <a:lnSpc>
                          <a:spcPct val="105000"/>
                        </a:lnSpc>
                        <a:buNone/>
                      </a:pPr>
                      <a:r>
                        <a:rPr lang="en-US" sz="1500" b="1" i="0" u="none" strike="noStrike" kern="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Training Date</a:t>
                      </a:r>
                      <a:endParaRPr lang="en-US" sz="2500" b="0" i="0" u="none" strike="noStrike" dirty="0">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828E"/>
                    </a:solidFill>
                  </a:tcPr>
                </a:tc>
                <a:tc>
                  <a:txBody>
                    <a:bodyPr/>
                    <a:lstStyle/>
                    <a:p>
                      <a:pPr marL="0" marR="0" algn="l" fontAlgn="t">
                        <a:lnSpc>
                          <a:spcPct val="105000"/>
                        </a:lnSpc>
                        <a:buNone/>
                      </a:pPr>
                      <a:r>
                        <a:rPr lang="en-US" sz="1500" b="1" i="0" u="none" strike="noStrike" kern="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Registration Link</a:t>
                      </a:r>
                      <a:endParaRPr lang="en-US" sz="2500" b="0" i="0" u="none" strike="noStrike" dirty="0">
                        <a:effectLst/>
                        <a:latin typeface="Arial" panose="020B0604020202020204" pitchFamily="34" charset="0"/>
                      </a:endParaRPr>
                    </a:p>
                  </a:txBody>
                  <a:tcPr marL="13184" marR="13184" marT="13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828E"/>
                    </a:solidFill>
                  </a:tcPr>
                </a:tc>
                <a:extLst>
                  <a:ext uri="{0D108BD9-81ED-4DB2-BD59-A6C34878D82A}">
                    <a16:rowId xmlns:a16="http://schemas.microsoft.com/office/drawing/2014/main" val="3006559581"/>
                  </a:ext>
                </a:extLst>
              </a:tr>
              <a:tr h="1152929">
                <a:tc>
                  <a:txBody>
                    <a:bodyPr/>
                    <a:lstStyle/>
                    <a:p>
                      <a:pPr marL="0" marR="0" algn="l" fontAlgn="t">
                        <a:lnSpc>
                          <a:spcPct val="105000"/>
                        </a:lnSpc>
                        <a:buNone/>
                      </a:pPr>
                      <a:r>
                        <a:rPr lang="en-US" sz="1500" b="1" i="0" u="none" strike="noStrike"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May Training</a:t>
                      </a:r>
                      <a:endParaRPr lang="en-US" sz="2500" b="0" i="0" u="none" strike="noStrike">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E7EFF0"/>
                    </a:solidFill>
                  </a:tcPr>
                </a:tc>
                <a:tc>
                  <a:txBody>
                    <a:bodyPr/>
                    <a:lstStyle/>
                    <a:p>
                      <a:pPr marL="0" marR="0" algn="l" fontAlgn="t">
                        <a:lnSpc>
                          <a:spcPct val="105000"/>
                        </a:lnSpc>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In-Hospital Series </a:t>
                      </a:r>
                      <a:b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Back-to-Basics &amp; Reporting</a:t>
                      </a:r>
                      <a:b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Training Webinar</a:t>
                      </a:r>
                      <a:endParaRPr lang="en-US" sz="2500" b="0" i="0" u="none" strike="noStrike">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E7EFF0"/>
                    </a:solidFill>
                  </a:tcPr>
                </a:tc>
                <a:tc>
                  <a:txBody>
                    <a:bodyPr/>
                    <a:lstStyle/>
                    <a:p>
                      <a:pPr marL="0" marR="0" algn="l" fontAlgn="t">
                        <a:lnSpc>
                          <a:spcPct val="105000"/>
                        </a:lnSpc>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 28, 2026</a:t>
                      </a:r>
                      <a:endParaRPr lang="en-US" sz="2500" b="0" i="0" u="none" strike="noStrike">
                        <a:effectLst/>
                        <a:latin typeface="Arial" panose="020B0604020202020204" pitchFamily="34" charset="0"/>
                      </a:endParaRPr>
                    </a:p>
                    <a:p>
                      <a:pPr marL="0" marR="0" algn="l" fontAlgn="t">
                        <a:lnSpc>
                          <a:spcPct val="105000"/>
                        </a:lnSpc>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 AM-11:00PM)</a:t>
                      </a:r>
                      <a:endParaRPr lang="en-US" sz="2500" b="0" i="0" u="none" strike="noStrike">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E7EFF0"/>
                    </a:solidFill>
                  </a:tcPr>
                </a:tc>
                <a:tc>
                  <a:txBody>
                    <a:bodyPr/>
                    <a:lstStyle/>
                    <a:p>
                      <a:pPr marL="0" marR="0" algn="l" fontAlgn="t">
                        <a:lnSpc>
                          <a:spcPct val="105000"/>
                        </a:lnSpc>
                        <a:buNone/>
                      </a:pPr>
                      <a:r>
                        <a:rPr lang="en-US" sz="15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Todays meeting</a:t>
                      </a:r>
                      <a:endParaRPr lang="en-US" sz="2500" b="0" i="0" u="none" strike="noStrike" dirty="0">
                        <a:effectLst/>
                        <a:latin typeface="Arial" panose="020B0604020202020204" pitchFamily="34" charset="0"/>
                      </a:endParaRPr>
                    </a:p>
                  </a:txBody>
                  <a:tcPr marL="13184" marR="13184" marT="13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E7EFF0"/>
                    </a:solidFill>
                  </a:tcPr>
                </a:tc>
                <a:extLst>
                  <a:ext uri="{0D108BD9-81ED-4DB2-BD59-A6C34878D82A}">
                    <a16:rowId xmlns:a16="http://schemas.microsoft.com/office/drawing/2014/main" val="4063520479"/>
                  </a:ext>
                </a:extLst>
              </a:tr>
              <a:tr h="1423448">
                <a:tc>
                  <a:txBody>
                    <a:bodyPr/>
                    <a:lstStyle/>
                    <a:p>
                      <a:pPr marL="0" marR="0" algn="l" fontAlgn="t">
                        <a:lnSpc>
                          <a:spcPct val="105000"/>
                        </a:lnSpc>
                        <a:buNone/>
                      </a:pPr>
                      <a:r>
                        <a:rPr lang="en-US" sz="1500" b="1" i="0" u="none" strike="noStrike"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June Training</a:t>
                      </a:r>
                      <a:endParaRPr lang="en-US" sz="2500" b="0" i="0" u="none" strike="noStrike">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7EFF0"/>
                    </a:solidFill>
                  </a:tcPr>
                </a:tc>
                <a:tc>
                  <a:txBody>
                    <a:bodyPr/>
                    <a:lstStyle/>
                    <a:p>
                      <a:pPr marL="0" marR="0" algn="l" fontAlgn="t">
                        <a:lnSpc>
                          <a:spcPct val="105000"/>
                        </a:lnSpc>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Systemwide Grand Rounds Phase 3: Recordings (External)</a:t>
                      </a:r>
                      <a:endParaRPr lang="en-US" sz="2500" b="0" i="0" u="none" strike="noStrike">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7EFF0"/>
                    </a:solidFill>
                  </a:tcPr>
                </a:tc>
                <a:tc>
                  <a:txBody>
                    <a:bodyPr/>
                    <a:lstStyle/>
                    <a:p>
                      <a:pPr marL="0" marR="0" algn="l" fontAlgn="t">
                        <a:lnSpc>
                          <a:spcPct val="105000"/>
                        </a:lnSpc>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June 23, 2026</a:t>
                      </a:r>
                      <a:endParaRPr lang="en-US" sz="2500" b="0" i="0" u="none" strike="noStrike">
                        <a:effectLst/>
                        <a:latin typeface="Arial" panose="020B0604020202020204" pitchFamily="34" charset="0"/>
                      </a:endParaRPr>
                    </a:p>
                    <a:p>
                      <a:pPr marL="0" marR="0" algn="l" fontAlgn="t">
                        <a:lnSpc>
                          <a:spcPct val="105000"/>
                        </a:lnSpc>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(11:00-12:00PM)</a:t>
                      </a:r>
                      <a:endParaRPr lang="en-US" sz="2500" b="0" i="0" u="none" strike="noStrike">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7EFF0"/>
                    </a:solidFill>
                  </a:tcPr>
                </a:tc>
                <a:tc>
                  <a:txBody>
                    <a:bodyPr/>
                    <a:lstStyle/>
                    <a:p>
                      <a:pPr marL="0" marR="0" algn="l" fontAlgn="t">
                        <a:lnSpc>
                          <a:spcPct val="105000"/>
                        </a:lnSpc>
                        <a:buNone/>
                      </a:pPr>
                      <a:r>
                        <a:rPr lang="en-US"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Register in advance for this meeting</a:t>
                      </a:r>
                      <a:endParaRPr lang="en-US" sz="2500" b="0" i="0" u="none" strike="noStrike">
                        <a:effectLst/>
                        <a:latin typeface="Arial" panose="020B0604020202020204" pitchFamily="34" charset="0"/>
                      </a:endParaRPr>
                    </a:p>
                    <a:p>
                      <a:pPr marL="0" marR="0" algn="l" fontAlgn="t">
                        <a:lnSpc>
                          <a:spcPct val="105000"/>
                        </a:lnSpc>
                        <a:buNone/>
                      </a:pPr>
                      <a:r>
                        <a:rPr lang="en-US" sz="1500" b="0" i="0" u="sng"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2026-2027 In-hospital Series Systemwide Grand Rounds Phase 3: Recordings (External)</a:t>
                      </a:r>
                      <a:endParaRPr lang="en-US" sz="2500" b="0" i="0" u="none" strike="noStrike">
                        <a:effectLst/>
                        <a:latin typeface="Arial" panose="020B0604020202020204" pitchFamily="34" charset="0"/>
                      </a:endParaRPr>
                    </a:p>
                  </a:txBody>
                  <a:tcPr marL="13184" marR="13184" marT="13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7EFF0"/>
                    </a:solidFill>
                  </a:tcPr>
                </a:tc>
                <a:extLst>
                  <a:ext uri="{0D108BD9-81ED-4DB2-BD59-A6C34878D82A}">
                    <a16:rowId xmlns:a16="http://schemas.microsoft.com/office/drawing/2014/main" val="3169170972"/>
                  </a:ext>
                </a:extLst>
              </a:tr>
              <a:tr h="1152929">
                <a:tc>
                  <a:txBody>
                    <a:bodyPr/>
                    <a:lstStyle/>
                    <a:p>
                      <a:pPr marL="0" marR="0" algn="l" fontAlgn="t">
                        <a:lnSpc>
                          <a:spcPct val="105000"/>
                        </a:lnSpc>
                        <a:buNone/>
                      </a:pPr>
                      <a:r>
                        <a:rPr lang="en-US" sz="1500" b="1"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August Training</a:t>
                      </a:r>
                      <a:endParaRPr lang="en-US" sz="2500" b="0" i="0" u="none" strike="noStrike" dirty="0">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7EFF0"/>
                    </a:solidFill>
                  </a:tcPr>
                </a:tc>
                <a:tc>
                  <a:txBody>
                    <a:bodyPr/>
                    <a:lstStyle/>
                    <a:p>
                      <a:pPr marL="0" marR="0" algn="l" fontAlgn="t">
                        <a:lnSpc>
                          <a:spcPct val="105000"/>
                        </a:lnSpc>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In-Hospital Series </a:t>
                      </a:r>
                      <a:b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Back-to-Basics &amp; Reporting</a:t>
                      </a:r>
                      <a:b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Training Webinar</a:t>
                      </a:r>
                      <a:endParaRPr lang="en-US" sz="2500" b="0" i="0" u="none" strike="noStrike">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7EFF0"/>
                    </a:solidFill>
                  </a:tcPr>
                </a:tc>
                <a:tc>
                  <a:txBody>
                    <a:bodyPr/>
                    <a:lstStyle/>
                    <a:p>
                      <a:pPr marL="0" marR="0" algn="l" fontAlgn="t">
                        <a:lnSpc>
                          <a:spcPct val="105000"/>
                        </a:lnSpc>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August 20, 2026</a:t>
                      </a:r>
                      <a:endParaRPr lang="en-US" sz="2500" b="0" i="0" u="none" strike="noStrike">
                        <a:effectLst/>
                        <a:latin typeface="Arial" panose="020B0604020202020204" pitchFamily="34" charset="0"/>
                      </a:endParaRPr>
                    </a:p>
                    <a:p>
                      <a:pPr marL="0" marR="0" algn="l" fontAlgn="t">
                        <a:lnSpc>
                          <a:spcPct val="105000"/>
                        </a:lnSpc>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 AM-11:00PM)</a:t>
                      </a:r>
                      <a:endParaRPr lang="en-US" sz="2500" b="0" i="0" u="none" strike="noStrike">
                        <a:effectLst/>
                        <a:latin typeface="Arial" panose="020B0604020202020204" pitchFamily="34" charset="0"/>
                      </a:endParaRPr>
                    </a:p>
                  </a:txBody>
                  <a:tcPr marL="126570" marR="126570" marT="63285" marB="632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7EFF0"/>
                    </a:solidFill>
                  </a:tcPr>
                </a:tc>
                <a:tc>
                  <a:txBody>
                    <a:bodyPr/>
                    <a:lstStyle/>
                    <a:p>
                      <a:pPr marL="0" marR="0" algn="l" fontAlgn="t">
                        <a:lnSpc>
                          <a:spcPct val="105000"/>
                        </a:lnSpc>
                        <a:buNone/>
                      </a:pPr>
                      <a:r>
                        <a:rPr lang="en-US" sz="15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Register in advance for this meeting</a:t>
                      </a:r>
                      <a:endParaRPr lang="en-US" sz="2500" b="0" i="0" u="none" strike="noStrike" dirty="0">
                        <a:effectLst/>
                        <a:latin typeface="Arial" panose="020B0604020202020204" pitchFamily="34" charset="0"/>
                      </a:endParaRPr>
                    </a:p>
                    <a:p>
                      <a:pPr marL="0" marR="0" algn="l" fontAlgn="t">
                        <a:lnSpc>
                          <a:spcPct val="105000"/>
                        </a:lnSpc>
                        <a:buNone/>
                      </a:pPr>
                      <a:r>
                        <a:rPr lang="en-US" sz="1500" b="0" i="0" u="sng"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2026-2027 In-hospital Series Back to Basics</a:t>
                      </a:r>
                      <a:endParaRPr lang="en-US" sz="2500" b="0" i="0" u="none" strike="noStrike" dirty="0">
                        <a:effectLst/>
                        <a:latin typeface="Arial" panose="020B0604020202020204" pitchFamily="34" charset="0"/>
                      </a:endParaRPr>
                    </a:p>
                  </a:txBody>
                  <a:tcPr marL="13184" marR="13184" marT="131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7EFF0"/>
                    </a:solidFill>
                  </a:tcPr>
                </a:tc>
                <a:extLst>
                  <a:ext uri="{0D108BD9-81ED-4DB2-BD59-A6C34878D82A}">
                    <a16:rowId xmlns:a16="http://schemas.microsoft.com/office/drawing/2014/main" val="3981263444"/>
                  </a:ext>
                </a:extLst>
              </a:tr>
            </a:tbl>
          </a:graphicData>
        </a:graphic>
      </p:graphicFrame>
      <p:sp>
        <p:nvSpPr>
          <p:cNvPr id="6" name="TextBox 5">
            <a:extLst>
              <a:ext uri="{FF2B5EF4-FFF2-40B4-BE49-F238E27FC236}">
                <a16:creationId xmlns:a16="http://schemas.microsoft.com/office/drawing/2014/main" id="{73513580-20F2-B250-1004-1D72EAC383A9}"/>
              </a:ext>
            </a:extLst>
          </p:cNvPr>
          <p:cNvSpPr txBox="1"/>
          <p:nvPr/>
        </p:nvSpPr>
        <p:spPr>
          <a:xfrm>
            <a:off x="1008649" y="5718371"/>
            <a:ext cx="9928057" cy="677108"/>
          </a:xfrm>
          <a:prstGeom prst="rect">
            <a:avLst/>
          </a:prstGeom>
          <a:noFill/>
        </p:spPr>
        <p:txBody>
          <a:bodyPr wrap="square">
            <a:spAutoFit/>
          </a:bodyPr>
          <a:lstStyle/>
          <a:p>
            <a:pPr marL="0" marR="0">
              <a:spcAft>
                <a:spcPts val="1200"/>
              </a:spcAft>
              <a:buNone/>
            </a:pPr>
            <a:r>
              <a:rPr lang="en-US" sz="1800" dirty="0">
                <a:effectLst/>
                <a:latin typeface="Calibri" panose="020F0502020204030204" pitchFamily="34" charset="0"/>
                <a:ea typeface="Times New Roman" panose="02020603050405020304" pitchFamily="18" charset="0"/>
              </a:rPr>
              <a:t>Recording</a:t>
            </a:r>
            <a:r>
              <a:rPr lang="en-US" sz="2000" dirty="0">
                <a:effectLst/>
                <a:latin typeface="Times New Roman" panose="02020603050405020304" pitchFamily="18" charset="0"/>
                <a:ea typeface="Times New Roman" panose="02020603050405020304" pitchFamily="18" charset="0"/>
              </a:rPr>
              <a:t>s for past webinars are </a:t>
            </a:r>
            <a:r>
              <a:rPr lang="en-US" sz="1800" dirty="0">
                <a:effectLst/>
                <a:latin typeface="Calibri" panose="020F0502020204030204" pitchFamily="34" charset="0"/>
                <a:ea typeface="Times New Roman" panose="02020603050405020304" pitchFamily="18" charset="0"/>
              </a:rPr>
              <a:t>available: </a:t>
            </a:r>
            <a:br>
              <a:rPr lang="en-US" sz="1800" dirty="0">
                <a:effectLst/>
                <a:latin typeface="Calibri" panose="020F0502020204030204" pitchFamily="34" charset="0"/>
                <a:ea typeface="Times New Roman" panose="02020603050405020304" pitchFamily="18" charset="0"/>
              </a:rPr>
            </a:br>
            <a:r>
              <a:rPr lang="en-US" sz="1800" u="sng" dirty="0">
                <a:solidFill>
                  <a:srgbClr val="0000FF"/>
                </a:solidFill>
                <a:effectLst/>
                <a:latin typeface="Calibri" panose="020F0502020204030204" pitchFamily="34" charset="0"/>
                <a:ea typeface="Times New Roman" panose="02020603050405020304" pitchFamily="18" charset="0"/>
                <a:hlinkClick r:id="rId5"/>
              </a:rPr>
              <a:t>https://cpd.partners.org/series-coordinators/content/hospital-series-workflows-and-videos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6016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534338" y="1789043"/>
            <a:ext cx="10916921" cy="3071192"/>
          </a:xfrm>
        </p:spPr>
        <p:txBody>
          <a:bodyPr/>
          <a:lstStyle/>
          <a:p>
            <a:pPr marL="0" marR="0" algn="ctr">
              <a:spcBef>
                <a:spcPts val="0"/>
              </a:spcBef>
              <a:spcAft>
                <a:spcPts val="0"/>
              </a:spcAft>
            </a:pPr>
            <a: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Tuesdays 9:00 to 10:00</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Thursday 2:00 to 3:00</a:t>
            </a:r>
            <a:b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en-US" sz="4000" b="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Here is the Zoom link:</a:t>
            </a:r>
            <a:r>
              <a:rPr lang="en-US" sz="4000"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4000"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https://partners.zoom.us/j/85164198890</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1875" lvl="2" indent="-342900">
              <a:buFont typeface="Symbol" panose="05050102010706020507" pitchFamily="18" charset="2"/>
              <a:buChar char=""/>
            </a:pPr>
            <a:endParaRPr lang="en-US" dirty="0">
              <a:ea typeface="Times New Roman" panose="02020603050405020304" pitchFamily="18" charset="0"/>
            </a:endParaRPr>
          </a:p>
          <a:p>
            <a:endParaRPr lang="en-US" dirty="0">
              <a:highlight>
                <a:srgbClr val="FFFF00"/>
              </a:highlight>
            </a:endParaRP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Help is always available on the weekly open hours calls</a:t>
            </a:r>
            <a:endParaRPr lang="en-US" sz="2500" dirty="0"/>
          </a:p>
        </p:txBody>
      </p:sp>
    </p:spTree>
    <p:extLst>
      <p:ext uri="{BB962C8B-B14F-4D97-AF65-F5344CB8AC3E}">
        <p14:creationId xmlns:p14="http://schemas.microsoft.com/office/powerpoint/2010/main" val="4253036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A5E-5541-4465-8A28-987EAC4093C4}"/>
              </a:ext>
            </a:extLst>
          </p:cNvPr>
          <p:cNvSpPr>
            <a:spLocks noGrp="1"/>
          </p:cNvSpPr>
          <p:nvPr>
            <p:ph type="title"/>
          </p:nvPr>
        </p:nvSpPr>
        <p:spPr/>
        <p:txBody>
          <a:bodyPr/>
          <a:lstStyle/>
          <a:p>
            <a:r>
              <a:rPr lang="en-US" dirty="0"/>
              <a:t>Follow Us On Social Media!</a:t>
            </a:r>
          </a:p>
        </p:txBody>
      </p:sp>
      <p:sp>
        <p:nvSpPr>
          <p:cNvPr id="3" name="Content Placeholder 2">
            <a:extLst>
              <a:ext uri="{FF2B5EF4-FFF2-40B4-BE49-F238E27FC236}">
                <a16:creationId xmlns:a16="http://schemas.microsoft.com/office/drawing/2014/main" id="{DD43545A-CBB5-491C-95DB-B86FA51A094B}"/>
              </a:ext>
            </a:extLst>
          </p:cNvPr>
          <p:cNvSpPr>
            <a:spLocks noGrp="1"/>
          </p:cNvSpPr>
          <p:nvPr>
            <p:ph idx="1"/>
          </p:nvPr>
        </p:nvSpPr>
        <p:spPr>
          <a:xfrm>
            <a:off x="647700" y="1295246"/>
            <a:ext cx="10902950" cy="4392321"/>
          </a:xfrm>
        </p:spPr>
        <p:txBody>
          <a:bodyPr/>
          <a:lstStyle/>
          <a:p>
            <a:r>
              <a:rPr lang="en-US" b="1" dirty="0">
                <a:solidFill>
                  <a:schemeClr val="accent2"/>
                </a:solidFill>
              </a:rPr>
              <a:t>We are growing our followers and standing on social media to:</a:t>
            </a:r>
          </a:p>
          <a:p>
            <a:endParaRPr lang="en-US" b="1" dirty="0"/>
          </a:p>
          <a:p>
            <a:pPr lvl="1"/>
            <a:r>
              <a:rPr lang="en-US" dirty="0"/>
              <a:t>Showcase all the great education projects being done around the system</a:t>
            </a:r>
          </a:p>
          <a:p>
            <a:pPr lvl="1"/>
            <a:r>
              <a:rPr lang="en-US" dirty="0"/>
              <a:t>Market courses to external participants</a:t>
            </a:r>
          </a:p>
          <a:p>
            <a:endParaRPr lang="en-US" dirty="0"/>
          </a:p>
          <a:p>
            <a:r>
              <a:rPr lang="en-US" b="1" dirty="0">
                <a:solidFill>
                  <a:schemeClr val="accent2"/>
                </a:solidFill>
              </a:rPr>
              <a:t>Follow us and share your news, to help grow the community!</a:t>
            </a:r>
          </a:p>
          <a:p>
            <a:endParaRPr lang="en-US" b="1" dirty="0"/>
          </a:p>
          <a:p>
            <a:pPr lvl="1"/>
            <a:r>
              <a:rPr lang="en-US" b="1" dirty="0"/>
              <a:t>X (formally known as Twitter): </a:t>
            </a:r>
          </a:p>
          <a:p>
            <a:pPr lvl="2"/>
            <a:r>
              <a:rPr lang="en-US" b="0" i="0" dirty="0">
                <a:effectLst/>
                <a:latin typeface="TwitterChirp"/>
              </a:rPr>
              <a:t>@MassGenBrighCPD</a:t>
            </a:r>
            <a:endParaRPr lang="en-US" dirty="0"/>
          </a:p>
          <a:p>
            <a:endParaRPr lang="en-US" b="1" dirty="0"/>
          </a:p>
          <a:p>
            <a:pPr lvl="1"/>
            <a:r>
              <a:rPr lang="en-US" b="1" dirty="0"/>
              <a:t>LinkedIn:</a:t>
            </a:r>
          </a:p>
          <a:p>
            <a:pPr lvl="2"/>
            <a:r>
              <a:rPr lang="en-US" i="0" dirty="0">
                <a:effectLst/>
                <a:latin typeface="-apple-system"/>
              </a:rPr>
              <a:t>Mass General Brigham Continuing Professional Development</a:t>
            </a:r>
          </a:p>
          <a:p>
            <a:pPr lvl="2"/>
            <a:r>
              <a:rPr lang="en-US" i="0" dirty="0">
                <a:effectLst/>
                <a:latin typeface="-apple-system"/>
                <a:hlinkClick r:id="rId3"/>
              </a:rPr>
              <a:t>https://www.linkedin.com/showcase/mass-general-brigham-office-of-continuing-professional-development</a:t>
            </a:r>
            <a:endParaRPr lang="en-US" i="0" dirty="0">
              <a:effectLst/>
              <a:latin typeface="-apple-system"/>
            </a:endParaRPr>
          </a:p>
          <a:p>
            <a:pPr lvl="2"/>
            <a:endParaRPr lang="en-US" dirty="0"/>
          </a:p>
        </p:txBody>
      </p:sp>
      <p:pic>
        <p:nvPicPr>
          <p:cNvPr id="9" name="Picture 8" descr="Icon&#10;&#10;Description automatically generated">
            <a:extLst>
              <a:ext uri="{FF2B5EF4-FFF2-40B4-BE49-F238E27FC236}">
                <a16:creationId xmlns:a16="http://schemas.microsoft.com/office/drawing/2014/main" id="{171768FD-FCB3-45A0-ADE4-6233F69880B8}"/>
              </a:ext>
            </a:extLst>
          </p:cNvPr>
          <p:cNvPicPr>
            <a:picLocks noChangeAspect="1"/>
          </p:cNvPicPr>
          <p:nvPr/>
        </p:nvPicPr>
        <p:blipFill>
          <a:blip r:embed="rId4"/>
          <a:stretch>
            <a:fillRect/>
          </a:stretch>
        </p:blipFill>
        <p:spPr>
          <a:xfrm>
            <a:off x="9956741" y="322364"/>
            <a:ext cx="1450807" cy="1450807"/>
          </a:xfrm>
          <a:prstGeom prst="rect">
            <a:avLst/>
          </a:prstGeom>
        </p:spPr>
      </p:pic>
      <p:pic>
        <p:nvPicPr>
          <p:cNvPr id="4" name="Picture 3">
            <a:extLst>
              <a:ext uri="{FF2B5EF4-FFF2-40B4-BE49-F238E27FC236}">
                <a16:creationId xmlns:a16="http://schemas.microsoft.com/office/drawing/2014/main" id="{D3B5BD73-1AF1-182F-3451-FE3A1D27B6CA}"/>
              </a:ext>
            </a:extLst>
          </p:cNvPr>
          <p:cNvPicPr>
            <a:picLocks noChangeAspect="1"/>
          </p:cNvPicPr>
          <p:nvPr/>
        </p:nvPicPr>
        <p:blipFill>
          <a:blip r:embed="rId5"/>
          <a:stretch>
            <a:fillRect/>
          </a:stretch>
        </p:blipFill>
        <p:spPr>
          <a:xfrm>
            <a:off x="8851392" y="523875"/>
            <a:ext cx="1153326" cy="1153326"/>
          </a:xfrm>
          <a:prstGeom prst="rect">
            <a:avLst/>
          </a:prstGeom>
        </p:spPr>
      </p:pic>
    </p:spTree>
    <p:extLst>
      <p:ext uri="{BB962C8B-B14F-4D97-AF65-F5344CB8AC3E}">
        <p14:creationId xmlns:p14="http://schemas.microsoft.com/office/powerpoint/2010/main" val="1466874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our next webinar date</a:t>
            </a:r>
          </a:p>
          <a:p>
            <a:pPr marL="285750" indent="-285750">
              <a:lnSpc>
                <a:spcPct val="200000"/>
              </a:lnSpc>
              <a:buFont typeface="Arial" panose="020B0604020202020204" pitchFamily="34" charset="0"/>
              <a:buChar char="•"/>
            </a:pPr>
            <a:r>
              <a:rPr lang="en-US" dirty="0"/>
              <a:t>Reminder to please send all questions to </a:t>
            </a:r>
            <a:r>
              <a:rPr lang="en-US" dirty="0">
                <a:hlinkClick r:id="rId7"/>
              </a:rPr>
              <a:t>mgbcpd@mgb.org</a:t>
            </a:r>
            <a:endParaRPr lang="en-US"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8"/>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9"/>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3"/>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2B6AB2-450C-4F93-85B5-50618A421DBB}"/>
              </a:ext>
            </a:extLst>
          </p:cNvPr>
          <p:cNvSpPr txBox="1"/>
          <p:nvPr/>
        </p:nvSpPr>
        <p:spPr>
          <a:xfrm>
            <a:off x="1202574" y="2053244"/>
            <a:ext cx="10119360" cy="1569660"/>
          </a:xfrm>
          <a:prstGeom prst="rect">
            <a:avLst/>
          </a:prstGeom>
          <a:noFill/>
        </p:spPr>
        <p:txBody>
          <a:bodyPr wrap="square" rtlCol="0">
            <a:spAutoFit/>
          </a:bodyPr>
          <a:lstStyle/>
          <a:p>
            <a:pPr algn="ctr"/>
            <a:r>
              <a:rPr lang="en-US" sz="9600" dirty="0"/>
              <a:t>Appendix</a:t>
            </a:r>
          </a:p>
        </p:txBody>
      </p:sp>
    </p:spTree>
    <p:extLst>
      <p:ext uri="{BB962C8B-B14F-4D97-AF65-F5344CB8AC3E}">
        <p14:creationId xmlns:p14="http://schemas.microsoft.com/office/powerpoint/2010/main" val="2573914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Slides</a:t>
            </a:r>
          </a:p>
        </p:txBody>
      </p:sp>
      <p:sp>
        <p:nvSpPr>
          <p:cNvPr id="3" name="Content Placeholder 2">
            <a:extLst>
              <a:ext uri="{FF2B5EF4-FFF2-40B4-BE49-F238E27FC236}">
                <a16:creationId xmlns:a16="http://schemas.microsoft.com/office/drawing/2014/main" id="{36F9090E-74AB-9C50-7ED4-D4F3D76ACA93}"/>
              </a:ext>
            </a:extLst>
          </p:cNvPr>
          <p:cNvSpPr>
            <a:spLocks noGrp="1"/>
          </p:cNvSpPr>
          <p:nvPr>
            <p:ph idx="1"/>
          </p:nvPr>
        </p:nvSpPr>
        <p:spPr>
          <a:xfrm>
            <a:off x="735012" y="739893"/>
            <a:ext cx="10715625" cy="5952813"/>
          </a:xfrm>
        </p:spPr>
        <p:txBody>
          <a:bodyPr>
            <a:normAutofit/>
          </a:bodyPr>
          <a:lstStyle/>
          <a:p>
            <a:r>
              <a:rPr lang="en-US" sz="1800" b="1" dirty="0"/>
              <a:t>Requirements:</a:t>
            </a:r>
          </a:p>
          <a:p>
            <a:pPr marL="342900" indent="-342900">
              <a:buFont typeface="Arial" panose="020B0604020202020204" pitchFamily="34" charset="0"/>
              <a:buChar char="•"/>
            </a:pPr>
            <a:r>
              <a:rPr lang="en-US" sz="1800" dirty="0"/>
              <a:t>Must be provided/presented </a:t>
            </a:r>
            <a:r>
              <a:rPr lang="en-US" sz="1800" i="1" dirty="0"/>
              <a:t>prior</a:t>
            </a:r>
            <a:r>
              <a:rPr lang="en-US" sz="1800" dirty="0"/>
              <a:t> to the start of the session</a:t>
            </a:r>
          </a:p>
          <a:p>
            <a:pPr marL="342900" indent="-342900">
              <a:buFont typeface="Arial" panose="020B0604020202020204" pitchFamily="34" charset="0"/>
              <a:buChar char="•"/>
            </a:pPr>
            <a:r>
              <a:rPr lang="en-US" sz="1800" dirty="0"/>
              <a:t>ALL planners indicated in proposal must be listed on ALL disclosure summaries (the planner section should not change)</a:t>
            </a:r>
          </a:p>
          <a:p>
            <a:pPr marL="342900" indent="-342900">
              <a:buFont typeface="Arial" panose="020B0604020202020204" pitchFamily="34" charset="0"/>
              <a:buChar char="•"/>
            </a:pPr>
            <a:r>
              <a:rPr lang="en-US" sz="1800" dirty="0"/>
              <a:t>The speaker section will change per session</a:t>
            </a:r>
          </a:p>
          <a:p>
            <a:pPr marL="342900" indent="-342900">
              <a:buFont typeface="Arial" panose="020B0604020202020204" pitchFamily="34" charset="0"/>
              <a:buChar char="•"/>
            </a:pPr>
            <a:r>
              <a:rPr lang="en-US" sz="1800" dirty="0"/>
              <a:t>If a planner is also a speaker, they must be listed in </a:t>
            </a:r>
            <a:r>
              <a:rPr lang="en-US" sz="1800" u="sng" dirty="0"/>
              <a:t>both</a:t>
            </a:r>
            <a:r>
              <a:rPr lang="en-US" sz="1800" dirty="0"/>
              <a:t> the planner and speaker sections of the disclosure summary </a:t>
            </a:r>
          </a:p>
          <a:p>
            <a:endParaRPr lang="en-US" sz="1800" dirty="0"/>
          </a:p>
          <a:p>
            <a:r>
              <a:rPr lang="en-US" sz="1800" b="1" dirty="0"/>
              <a:t>How to list:</a:t>
            </a:r>
          </a:p>
          <a:p>
            <a:pPr lvl="1"/>
            <a:r>
              <a:rPr lang="en-US" sz="1800" dirty="0"/>
              <a:t>If someone has no financial relationships with an ineligible company to disclose, you just need to list their name</a:t>
            </a:r>
          </a:p>
          <a:p>
            <a:pPr lvl="1"/>
            <a:r>
              <a:rPr lang="en-US" sz="1800" dirty="0"/>
              <a:t>If someone does have financial relationships with an ineligible company to disclose, you need to add their name, the role within the company, and the company name. </a:t>
            </a:r>
          </a:p>
          <a:p>
            <a:pPr lvl="1"/>
            <a:r>
              <a:rPr lang="en-US" sz="1800" dirty="0"/>
              <a:t>If someone does have financial relationships that ended with an ineligible company to disclose, you need to add their name, the role within the company, and the company name. Ended in parenthesis would be added  also.</a:t>
            </a:r>
          </a:p>
          <a:p>
            <a:pPr marL="233363" lvl="1" indent="0">
              <a:buNone/>
            </a:pPr>
            <a:endParaRPr lang="en-US" sz="1800" dirty="0"/>
          </a:p>
          <a:p>
            <a:r>
              <a:rPr lang="en-US" sz="1800" b="1" dirty="0"/>
              <a:t>Example:</a:t>
            </a:r>
          </a:p>
          <a:p>
            <a:pPr marL="225425"/>
            <a:r>
              <a:rPr lang="en-US" sz="1800" dirty="0"/>
              <a:t>John Smith, MD</a:t>
            </a:r>
            <a:br>
              <a:rPr lang="en-US" sz="1800" dirty="0"/>
            </a:br>
            <a:r>
              <a:rPr lang="en-US" sz="1800" i="1" dirty="0"/>
              <a:t>Advisory Board</a:t>
            </a:r>
            <a:r>
              <a:rPr lang="en-US" sz="1800" dirty="0"/>
              <a:t>: Novartis; Bayer</a:t>
            </a:r>
            <a:br>
              <a:rPr lang="en-US" sz="1800" dirty="0"/>
            </a:br>
            <a:r>
              <a:rPr lang="en-US" sz="1800" i="1" dirty="0"/>
              <a:t>Steering Committee</a:t>
            </a:r>
            <a:r>
              <a:rPr lang="en-US" sz="1800" dirty="0"/>
              <a:t>: Pfizer (ended)</a:t>
            </a:r>
          </a:p>
          <a:p>
            <a:pPr lvl="2"/>
            <a:endParaRPr lang="en-US" dirty="0"/>
          </a:p>
        </p:txBody>
      </p:sp>
    </p:spTree>
    <p:extLst>
      <p:ext uri="{BB962C8B-B14F-4D97-AF65-F5344CB8AC3E}">
        <p14:creationId xmlns:p14="http://schemas.microsoft.com/office/powerpoint/2010/main" val="597810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433532" y="165022"/>
            <a:ext cx="10902950" cy="540876"/>
          </a:xfrm>
        </p:spPr>
        <p:txBody>
          <a:bodyPr/>
          <a:lstStyle/>
          <a:p>
            <a:r>
              <a:rPr lang="en-US" dirty="0"/>
              <a:t>Disclosure Form</a:t>
            </a:r>
          </a:p>
        </p:txBody>
      </p:sp>
      <p:pic>
        <p:nvPicPr>
          <p:cNvPr id="13" name="Picture 12">
            <a:extLst>
              <a:ext uri="{FF2B5EF4-FFF2-40B4-BE49-F238E27FC236}">
                <a16:creationId xmlns:a16="http://schemas.microsoft.com/office/drawing/2014/main" id="{B37C4420-CD49-4A77-883E-87CFF7063EE6}"/>
              </a:ext>
            </a:extLst>
          </p:cNvPr>
          <p:cNvPicPr>
            <a:picLocks noChangeAspect="1"/>
          </p:cNvPicPr>
          <p:nvPr/>
        </p:nvPicPr>
        <p:blipFill>
          <a:blip r:embed="rId3"/>
          <a:srcRect/>
          <a:stretch/>
        </p:blipFill>
        <p:spPr>
          <a:xfrm>
            <a:off x="7782382" y="1019763"/>
            <a:ext cx="4409618" cy="5121587"/>
          </a:xfrm>
          <a:prstGeom prst="rect">
            <a:avLst/>
          </a:prstGeom>
        </p:spPr>
      </p:pic>
      <p:pic>
        <p:nvPicPr>
          <p:cNvPr id="15" name="Picture 14">
            <a:extLst>
              <a:ext uri="{FF2B5EF4-FFF2-40B4-BE49-F238E27FC236}">
                <a16:creationId xmlns:a16="http://schemas.microsoft.com/office/drawing/2014/main" id="{67F75019-88D0-4F76-BB46-4AEB89FEBB7B}"/>
              </a:ext>
            </a:extLst>
          </p:cNvPr>
          <p:cNvPicPr>
            <a:picLocks noChangeAspect="1"/>
          </p:cNvPicPr>
          <p:nvPr/>
        </p:nvPicPr>
        <p:blipFill>
          <a:blip r:embed="rId4"/>
          <a:stretch>
            <a:fillRect/>
          </a:stretch>
        </p:blipFill>
        <p:spPr>
          <a:xfrm>
            <a:off x="0" y="1019763"/>
            <a:ext cx="4445814" cy="5206372"/>
          </a:xfrm>
          <a:prstGeom prst="rect">
            <a:avLst/>
          </a:prstGeom>
        </p:spPr>
      </p:pic>
      <p:sp>
        <p:nvSpPr>
          <p:cNvPr id="16" name="TextBox 15">
            <a:extLst>
              <a:ext uri="{FF2B5EF4-FFF2-40B4-BE49-F238E27FC236}">
                <a16:creationId xmlns:a16="http://schemas.microsoft.com/office/drawing/2014/main" id="{25216DAF-6F5E-4BD6-A128-28E60D38B614}"/>
              </a:ext>
            </a:extLst>
          </p:cNvPr>
          <p:cNvSpPr txBox="1"/>
          <p:nvPr/>
        </p:nvSpPr>
        <p:spPr>
          <a:xfrm>
            <a:off x="4752966" y="1441395"/>
            <a:ext cx="2686067" cy="3255571"/>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000" dirty="0">
                <a:cs typeface="Times New Roman" panose="02020603050405020304" pitchFamily="18" charset="0"/>
              </a:rPr>
              <a:t>On Page 1 the Speakers should list all financial relationships with ineligible companies</a:t>
            </a:r>
          </a:p>
          <a:p>
            <a:pPr marL="285750" indent="-285750">
              <a:lnSpc>
                <a:spcPct val="107000"/>
              </a:lnSpc>
              <a:buFont typeface="Arial" panose="020B0604020202020204" pitchFamily="34" charset="0"/>
              <a:buChar char="•"/>
            </a:pPr>
            <a:r>
              <a:rPr lang="en-US" sz="2000" dirty="0">
                <a:cs typeface="Times New Roman" panose="02020603050405020304" pitchFamily="18" charset="0"/>
              </a:rPr>
              <a:t>Page 2 was updated to align with the </a:t>
            </a:r>
            <a:r>
              <a:rPr lang="en-US" sz="2000" i="1" dirty="0">
                <a:cs typeface="Times New Roman" panose="02020603050405020304" pitchFamily="18" charset="0"/>
              </a:rPr>
              <a:t>ACCME Standards for Integrity and Independence </a:t>
            </a:r>
          </a:p>
        </p:txBody>
      </p:sp>
    </p:spTree>
    <p:extLst>
      <p:ext uri="{BB962C8B-B14F-4D97-AF65-F5344CB8AC3E}">
        <p14:creationId xmlns:p14="http://schemas.microsoft.com/office/powerpoint/2010/main" val="3684798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463326" y="152921"/>
            <a:ext cx="10902950" cy="956516"/>
          </a:xfrm>
        </p:spPr>
        <p:txBody>
          <a:bodyPr/>
          <a:lstStyle/>
          <a:p>
            <a:r>
              <a:rPr lang="en-US" dirty="0"/>
              <a:t>Mitigation Form</a:t>
            </a:r>
          </a:p>
        </p:txBody>
      </p:sp>
      <p:pic>
        <p:nvPicPr>
          <p:cNvPr id="4" name="Picture 3">
            <a:extLst>
              <a:ext uri="{FF2B5EF4-FFF2-40B4-BE49-F238E27FC236}">
                <a16:creationId xmlns:a16="http://schemas.microsoft.com/office/drawing/2014/main" id="{22A937EA-6F98-4392-97FE-F81DDF8CF9D4}"/>
              </a:ext>
            </a:extLst>
          </p:cNvPr>
          <p:cNvPicPr>
            <a:picLocks noChangeAspect="1"/>
          </p:cNvPicPr>
          <p:nvPr/>
        </p:nvPicPr>
        <p:blipFill>
          <a:blip r:embed="rId3"/>
          <a:stretch>
            <a:fillRect/>
          </a:stretch>
        </p:blipFill>
        <p:spPr>
          <a:xfrm>
            <a:off x="5435030" y="102064"/>
            <a:ext cx="6666486" cy="6500423"/>
          </a:xfrm>
          <a:prstGeom prst="rect">
            <a:avLst/>
          </a:prstGeom>
        </p:spPr>
      </p:pic>
      <p:sp>
        <p:nvSpPr>
          <p:cNvPr id="3" name="TextBox 2">
            <a:extLst>
              <a:ext uri="{FF2B5EF4-FFF2-40B4-BE49-F238E27FC236}">
                <a16:creationId xmlns:a16="http://schemas.microsoft.com/office/drawing/2014/main" id="{4E832E8F-58D6-8E2A-8B7B-9EA1F0077538}"/>
              </a:ext>
            </a:extLst>
          </p:cNvPr>
          <p:cNvSpPr txBox="1"/>
          <p:nvPr/>
        </p:nvSpPr>
        <p:spPr>
          <a:xfrm>
            <a:off x="194208" y="631179"/>
            <a:ext cx="5810081" cy="480131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Must be completed by a planner with </a:t>
            </a:r>
            <a:r>
              <a:rPr lang="en-US" u="sng" dirty="0"/>
              <a:t>no</a:t>
            </a:r>
            <a:r>
              <a:rPr lang="en-US" dirty="0"/>
              <a:t> financial relationships</a:t>
            </a:r>
          </a:p>
          <a:p>
            <a:pPr marL="742950" lvl="1" indent="-285750">
              <a:buFont typeface="Courier New" panose="02070309020205020404" pitchFamily="49" charset="0"/>
              <a:buChar char="o"/>
            </a:pPr>
            <a:r>
              <a:rPr lang="en-US" dirty="0"/>
              <a:t>All series must have a minimum of 1 planner with nothing to disclose.</a:t>
            </a:r>
          </a:p>
          <a:p>
            <a:pPr marL="742950" lvl="1" indent="-285750">
              <a:buFont typeface="Courier New" panose="02070309020205020404" pitchFamily="49" charset="0"/>
              <a:buChar char="o"/>
            </a:pPr>
            <a:r>
              <a:rPr lang="en-US" dirty="0"/>
              <a:t>The person who has the financial relationship(s) cannot complete their own mitigation form</a:t>
            </a:r>
          </a:p>
          <a:p>
            <a:pPr marL="285750" indent="-285750">
              <a:buFont typeface="Arial" panose="020B0604020202020204" pitchFamily="34" charset="0"/>
              <a:buChar char="•"/>
            </a:pPr>
            <a:r>
              <a:rPr lang="en-US" dirty="0"/>
              <a:t>List the ineligible companies related to the presentation</a:t>
            </a:r>
          </a:p>
          <a:p>
            <a:pPr marL="285750" indent="-285750">
              <a:buFont typeface="Arial" panose="020B0604020202020204" pitchFamily="34" charset="0"/>
              <a:buChar char="•"/>
            </a:pPr>
            <a:r>
              <a:rPr lang="en-US" dirty="0"/>
              <a:t>Left side of the chart is to be completed for planners </a:t>
            </a:r>
          </a:p>
          <a:p>
            <a:pPr marL="285750" indent="-285750">
              <a:buFont typeface="Arial" panose="020B0604020202020204" pitchFamily="34" charset="0"/>
              <a:buChar char="•"/>
            </a:pPr>
            <a:r>
              <a:rPr lang="en-US" dirty="0"/>
              <a:t>Right side of the chart is to be completed for speakers</a:t>
            </a:r>
          </a:p>
          <a:p>
            <a:pPr marL="285750" indent="-285750">
              <a:buFont typeface="Arial" panose="020B0604020202020204" pitchFamily="34" charset="0"/>
              <a:buChar char="•"/>
            </a:pPr>
            <a:r>
              <a:rPr lang="en-US" dirty="0"/>
              <a:t>For speakers: attestation is only acceptable as a mitigation strategy if there is no presentation to be peer reviewed </a:t>
            </a:r>
          </a:p>
          <a:p>
            <a:pPr marL="742950" lvl="1" indent="-285750">
              <a:buFont typeface="Courier New" panose="02070309020205020404" pitchFamily="49" charset="0"/>
              <a:buChar char="o"/>
            </a:pPr>
            <a:r>
              <a:rPr lang="en-US" dirty="0"/>
              <a:t>Examples: case conferences, journal clubs, etc.</a:t>
            </a:r>
          </a:p>
          <a:p>
            <a:pPr marL="742950" lvl="1" indent="-285750">
              <a:buFont typeface="Courier New" panose="02070309020205020404" pitchFamily="49" charset="0"/>
              <a:buChar char="o"/>
            </a:pPr>
            <a:r>
              <a:rPr lang="en-US" dirty="0"/>
              <a:t>If attestation is chosen as the mitigation strategy, the speaker will need to complete a separate attestation form </a:t>
            </a:r>
            <a:r>
              <a:rPr lang="en-US" u="sng" dirty="0"/>
              <a:t>after</a:t>
            </a:r>
            <a:r>
              <a:rPr lang="en-US" dirty="0"/>
              <a:t> the mitigation form is completed/signed</a:t>
            </a:r>
          </a:p>
        </p:txBody>
      </p:sp>
    </p:spTree>
    <p:extLst>
      <p:ext uri="{BB962C8B-B14F-4D97-AF65-F5344CB8AC3E}">
        <p14:creationId xmlns:p14="http://schemas.microsoft.com/office/powerpoint/2010/main" val="2784413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 (Continued)</a:t>
            </a:r>
          </a:p>
        </p:txBody>
      </p:sp>
      <p:pic>
        <p:nvPicPr>
          <p:cNvPr id="4" name="Picture 3">
            <a:extLst>
              <a:ext uri="{FF2B5EF4-FFF2-40B4-BE49-F238E27FC236}">
                <a16:creationId xmlns:a16="http://schemas.microsoft.com/office/drawing/2014/main" id="{8CB34697-B7D7-53C0-8889-BC68C83C3691}"/>
              </a:ext>
            </a:extLst>
          </p:cNvPr>
          <p:cNvPicPr>
            <a:picLocks noChangeAspect="1"/>
          </p:cNvPicPr>
          <p:nvPr/>
        </p:nvPicPr>
        <p:blipFill>
          <a:blip r:embed="rId2"/>
          <a:stretch>
            <a:fillRect/>
          </a:stretch>
        </p:blipFill>
        <p:spPr>
          <a:xfrm>
            <a:off x="1532812" y="894944"/>
            <a:ext cx="7053975" cy="2231434"/>
          </a:xfrm>
          <a:prstGeom prst="rect">
            <a:avLst/>
          </a:prstGeom>
        </p:spPr>
      </p:pic>
      <p:pic>
        <p:nvPicPr>
          <p:cNvPr id="8" name="Picture 7">
            <a:extLst>
              <a:ext uri="{FF2B5EF4-FFF2-40B4-BE49-F238E27FC236}">
                <a16:creationId xmlns:a16="http://schemas.microsoft.com/office/drawing/2014/main" id="{0B54E101-BE0E-727F-0EB0-05FD0A6AE633}"/>
              </a:ext>
            </a:extLst>
          </p:cNvPr>
          <p:cNvPicPr>
            <a:picLocks noChangeAspect="1"/>
          </p:cNvPicPr>
          <p:nvPr/>
        </p:nvPicPr>
        <p:blipFill>
          <a:blip r:embed="rId3"/>
          <a:stretch>
            <a:fillRect/>
          </a:stretch>
        </p:blipFill>
        <p:spPr>
          <a:xfrm>
            <a:off x="3343145" y="2949924"/>
            <a:ext cx="6915280" cy="3624609"/>
          </a:xfrm>
          <a:prstGeom prst="rect">
            <a:avLst/>
          </a:prstGeom>
        </p:spPr>
      </p:pic>
    </p:spTree>
    <p:extLst>
      <p:ext uri="{BB962C8B-B14F-4D97-AF65-F5344CB8AC3E}">
        <p14:creationId xmlns:p14="http://schemas.microsoft.com/office/powerpoint/2010/main" val="3076816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Speaker Attestation Form</a:t>
            </a:r>
          </a:p>
        </p:txBody>
      </p:sp>
      <p:pic>
        <p:nvPicPr>
          <p:cNvPr id="5" name="Picture 4">
            <a:extLst>
              <a:ext uri="{FF2B5EF4-FFF2-40B4-BE49-F238E27FC236}">
                <a16:creationId xmlns:a16="http://schemas.microsoft.com/office/drawing/2014/main" id="{62627F7F-09D8-4C68-B431-BDE3551BBE0F}"/>
              </a:ext>
            </a:extLst>
          </p:cNvPr>
          <p:cNvPicPr>
            <a:picLocks noChangeAspect="1"/>
          </p:cNvPicPr>
          <p:nvPr/>
        </p:nvPicPr>
        <p:blipFill>
          <a:blip r:embed="rId2"/>
          <a:stretch>
            <a:fillRect/>
          </a:stretch>
        </p:blipFill>
        <p:spPr>
          <a:xfrm>
            <a:off x="1615439" y="1926741"/>
            <a:ext cx="8317251" cy="4821899"/>
          </a:xfrm>
          <a:prstGeom prst="rect">
            <a:avLst/>
          </a:prstGeom>
        </p:spPr>
      </p:pic>
      <p:sp>
        <p:nvSpPr>
          <p:cNvPr id="7" name="TextBox 6">
            <a:extLst>
              <a:ext uri="{FF2B5EF4-FFF2-40B4-BE49-F238E27FC236}">
                <a16:creationId xmlns:a16="http://schemas.microsoft.com/office/drawing/2014/main" id="{DB18786F-DD41-4106-84D5-77B33886D63F}"/>
              </a:ext>
            </a:extLst>
          </p:cNvPr>
          <p:cNvSpPr txBox="1"/>
          <p:nvPr/>
        </p:nvSpPr>
        <p:spPr>
          <a:xfrm>
            <a:off x="480841" y="852120"/>
            <a:ext cx="10702973" cy="923330"/>
          </a:xfrm>
          <a:prstGeom prst="rect">
            <a:avLst/>
          </a:prstGeom>
          <a:noFill/>
        </p:spPr>
        <p:txBody>
          <a:bodyPr wrap="square">
            <a:spAutoFit/>
          </a:bodyPr>
          <a:lstStyle/>
          <a:p>
            <a:pPr marL="285750" indent="-285750">
              <a:buFont typeface="Arial" panose="020B0604020202020204" pitchFamily="34" charset="0"/>
              <a:buChar char="•"/>
            </a:pPr>
            <a:r>
              <a:rPr lang="en-US" dirty="0"/>
              <a:t>Attestation is only acceptable as a mitigation strategy if there is no presentation to be peer reviewed</a:t>
            </a:r>
          </a:p>
          <a:p>
            <a:pPr marL="742950" lvl="1" indent="-285750">
              <a:buFont typeface="Arial" panose="020B0604020202020204" pitchFamily="34" charset="0"/>
              <a:buChar char="•"/>
            </a:pPr>
            <a:r>
              <a:rPr lang="en-US" dirty="0"/>
              <a:t>Examples: case conferences, journal clubs, etc.</a:t>
            </a:r>
          </a:p>
          <a:p>
            <a:pPr marL="285750" indent="-285750">
              <a:buFont typeface="Arial" panose="020B0604020202020204" pitchFamily="34" charset="0"/>
              <a:buChar char="•"/>
            </a:pPr>
            <a:r>
              <a:rPr lang="en-US" dirty="0"/>
              <a:t>This form must be completed by the speaker </a:t>
            </a:r>
            <a:r>
              <a:rPr lang="en-US" b="1" u="sng" dirty="0"/>
              <a:t>after</a:t>
            </a:r>
            <a:r>
              <a:rPr lang="en-US" b="1" dirty="0"/>
              <a:t> </a:t>
            </a:r>
            <a:r>
              <a:rPr lang="en-US" dirty="0"/>
              <a:t>the course director/planner reviews the disclosure form</a:t>
            </a:r>
          </a:p>
        </p:txBody>
      </p:sp>
    </p:spTree>
    <p:extLst>
      <p:ext uri="{BB962C8B-B14F-4D97-AF65-F5344CB8AC3E}">
        <p14:creationId xmlns:p14="http://schemas.microsoft.com/office/powerpoint/2010/main" val="386383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Joint Accreditation with Commendation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r>
              <a:rPr lang="en-US" sz="1800" dirty="0"/>
              <a:t>Mass General Brigham was awarded Joint Accreditation with Commendation  from November 2025 through November 2031.</a:t>
            </a:r>
          </a:p>
          <a:p>
            <a:endParaRPr lang="en-US" sz="1800" dirty="0"/>
          </a:p>
          <a:p>
            <a:pPr marL="342900" indent="-342900">
              <a:buFont typeface="Arial" panose="020B0604020202020204" pitchFamily="34" charset="0"/>
              <a:buChar char="•"/>
            </a:pPr>
            <a:r>
              <a:rPr lang="en-US" sz="1800" b="0" i="0" dirty="0">
                <a:effectLst/>
              </a:rPr>
              <a:t>Joint Accreditation for Interprofessional Continuing Education™ offers organizations the opportunity to be simultaneously accredited to provide continuing education activities for multiple professions through a single, unified application process, fee structure, and set of accreditation standards. </a:t>
            </a:r>
            <a:r>
              <a:rPr lang="en-US" sz="1800" dirty="0">
                <a:effectLst/>
                <a:ea typeface="Calibri" panose="020F0502020204030204" pitchFamily="34" charset="0"/>
                <a:cs typeface="Times New Roman" panose="02020603050405020304" pitchFamily="18" charset="0"/>
              </a:rPr>
              <a:t> </a:t>
            </a:r>
          </a:p>
          <a:p>
            <a:endParaRPr lang="en-US" sz="1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0" i="0" dirty="0">
                <a:effectLst/>
              </a:rPr>
              <a:t>Jointly accredited providers may choose to award single profession or interprofessional continuing education credit (IPCE) to:</a:t>
            </a:r>
          </a:p>
          <a:p>
            <a:endParaRPr lang="en-US" sz="1800" dirty="0">
              <a:ea typeface="Calibri" panose="020F0502020204030204" pitchFamily="34" charset="0"/>
              <a:cs typeface="Times New Roman" panose="02020603050405020304" pitchFamily="18" charset="0"/>
            </a:endParaRPr>
          </a:p>
          <a:p>
            <a:pPr marL="804863" lvl="1" indent="-342900"/>
            <a:r>
              <a:rPr lang="en-US" sz="1800" dirty="0"/>
              <a:t>Athletic Trainers</a:t>
            </a:r>
          </a:p>
          <a:p>
            <a:pPr marL="804863" lvl="1" indent="-342900"/>
            <a:r>
              <a:rPr lang="en-US" sz="1800" dirty="0"/>
              <a:t>Dentists </a:t>
            </a:r>
          </a:p>
          <a:p>
            <a:pPr marL="804863" lvl="1" indent="-342900"/>
            <a:r>
              <a:rPr lang="en-US" sz="1800" dirty="0"/>
              <a:t>Dietitians</a:t>
            </a:r>
          </a:p>
          <a:p>
            <a:pPr marL="804863" lvl="1" indent="-342900"/>
            <a:r>
              <a:rPr lang="en-US" sz="1800" dirty="0"/>
              <a:t>Nurses</a:t>
            </a:r>
          </a:p>
          <a:p>
            <a:pPr marL="804863" lvl="1" indent="-342900"/>
            <a:r>
              <a:rPr lang="en-US" sz="1800" dirty="0"/>
              <a:t>Optometrists</a:t>
            </a:r>
          </a:p>
          <a:p>
            <a:pPr marL="804863" lvl="1" indent="-342900"/>
            <a:r>
              <a:rPr lang="en-US" sz="1800" dirty="0"/>
              <a:t>Physician Assistants</a:t>
            </a:r>
          </a:p>
          <a:p>
            <a:pPr marL="804863" lvl="1" indent="-342900"/>
            <a:r>
              <a:rPr lang="en-US" sz="1800" dirty="0"/>
              <a:t>Pharmacists</a:t>
            </a:r>
          </a:p>
          <a:p>
            <a:pPr marL="804863" lvl="1" indent="-342900"/>
            <a:r>
              <a:rPr lang="en-US" sz="1800" dirty="0"/>
              <a:t>Physicians</a:t>
            </a:r>
          </a:p>
          <a:p>
            <a:pPr marL="804863" lvl="1" indent="-342900"/>
            <a:r>
              <a:rPr lang="en-US" sz="1800" dirty="0"/>
              <a:t>Psychologists</a:t>
            </a:r>
          </a:p>
          <a:p>
            <a:pPr marL="804863" lvl="1" indent="-342900"/>
            <a:r>
              <a:rPr lang="en-US" sz="1800" dirty="0"/>
              <a:t>Social Workers</a:t>
            </a:r>
          </a:p>
          <a:p>
            <a:endParaRPr lang="en-US" dirty="0"/>
          </a:p>
        </p:txBody>
      </p:sp>
      <p:pic>
        <p:nvPicPr>
          <p:cNvPr id="6" name="Picture 5">
            <a:extLst>
              <a:ext uri="{FF2B5EF4-FFF2-40B4-BE49-F238E27FC236}">
                <a16:creationId xmlns:a16="http://schemas.microsoft.com/office/drawing/2014/main" id="{7B1859B1-3757-EF16-3539-2D3E65463DF7}"/>
              </a:ext>
            </a:extLst>
          </p:cNvPr>
          <p:cNvPicPr>
            <a:picLocks noChangeAspect="1"/>
          </p:cNvPicPr>
          <p:nvPr/>
        </p:nvPicPr>
        <p:blipFill>
          <a:blip r:embed="rId7"/>
          <a:stretch>
            <a:fillRect/>
          </a:stretch>
        </p:blipFill>
        <p:spPr>
          <a:xfrm>
            <a:off x="7520979" y="3428999"/>
            <a:ext cx="3451603" cy="2650833"/>
          </a:xfrm>
          <a:prstGeom prst="rect">
            <a:avLst/>
          </a:prstGeom>
        </p:spPr>
      </p:pic>
      <p:sp>
        <p:nvSpPr>
          <p:cNvPr id="4" name="Footer Placeholder 3">
            <a:extLst>
              <a:ext uri="{FF2B5EF4-FFF2-40B4-BE49-F238E27FC236}">
                <a16:creationId xmlns:a16="http://schemas.microsoft.com/office/drawing/2014/main" id="{40A4C129-5B0D-5CB0-F778-A187408E17AA}"/>
              </a:ext>
            </a:extLst>
          </p:cNvPr>
          <p:cNvSpPr>
            <a:spLocks noGrp="1"/>
          </p:cNvSpPr>
          <p:nvPr>
            <p:ph type="ftr" sz="quarter" idx="15"/>
          </p:nvPr>
        </p:nvSpPr>
        <p:spPr/>
        <p:txBody>
          <a:bodyPr/>
          <a:lstStyle/>
          <a:p>
            <a:r>
              <a:rPr lang="en-US" dirty="0"/>
              <a:t>In-Hospital Annual Training |   Confidential—do not copy or distribute</a:t>
            </a:r>
          </a:p>
        </p:txBody>
      </p:sp>
    </p:spTree>
    <p:extLst>
      <p:ext uri="{BB962C8B-B14F-4D97-AF65-F5344CB8AC3E}">
        <p14:creationId xmlns:p14="http://schemas.microsoft.com/office/powerpoint/2010/main" val="1600384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275070" y="267987"/>
            <a:ext cx="10902950" cy="956516"/>
          </a:xfrm>
        </p:spPr>
        <p:txBody>
          <a:bodyPr/>
          <a:lstStyle/>
          <a:p>
            <a:r>
              <a:rPr lang="en-US" dirty="0"/>
              <a:t>Risk Management Request Form</a:t>
            </a:r>
          </a:p>
        </p:txBody>
      </p:sp>
      <p:pic>
        <p:nvPicPr>
          <p:cNvPr id="4" name="Picture 3">
            <a:extLst>
              <a:ext uri="{FF2B5EF4-FFF2-40B4-BE49-F238E27FC236}">
                <a16:creationId xmlns:a16="http://schemas.microsoft.com/office/drawing/2014/main" id="{78A705A9-29DD-DE6A-E9FE-63FA7545DA61}"/>
              </a:ext>
            </a:extLst>
          </p:cNvPr>
          <p:cNvPicPr>
            <a:picLocks noChangeAspect="1"/>
          </p:cNvPicPr>
          <p:nvPr/>
        </p:nvPicPr>
        <p:blipFill>
          <a:blip r:embed="rId2"/>
          <a:stretch>
            <a:fillRect/>
          </a:stretch>
        </p:blipFill>
        <p:spPr>
          <a:xfrm>
            <a:off x="6210777" y="242879"/>
            <a:ext cx="5706153" cy="6372241"/>
          </a:xfrm>
          <a:prstGeom prst="rect">
            <a:avLst/>
          </a:prstGeom>
        </p:spPr>
      </p:pic>
      <p:sp>
        <p:nvSpPr>
          <p:cNvPr id="7" name="TextBox 6">
            <a:extLst>
              <a:ext uri="{FF2B5EF4-FFF2-40B4-BE49-F238E27FC236}">
                <a16:creationId xmlns:a16="http://schemas.microsoft.com/office/drawing/2014/main" id="{F7F52947-C880-49FB-60FD-F46D0DE60607}"/>
              </a:ext>
            </a:extLst>
          </p:cNvPr>
          <p:cNvSpPr txBox="1"/>
          <p:nvPr/>
        </p:nvSpPr>
        <p:spPr>
          <a:xfrm>
            <a:off x="243123" y="889843"/>
            <a:ext cx="5483422" cy="1477328"/>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When risk is being requested for a single session in a series the Risk Management Request Form should be completed and uploaded to the session.</a:t>
            </a:r>
          </a:p>
          <a:p>
            <a:pPr marL="285750" indent="-285750">
              <a:buFont typeface="Arial" panose="020B0604020202020204" pitchFamily="34" charset="0"/>
              <a:buChar char="•"/>
            </a:pPr>
            <a:r>
              <a:rPr lang="en-US" dirty="0"/>
              <a:t>During the review process the CPD team will update the session to include the comment below</a:t>
            </a:r>
          </a:p>
        </p:txBody>
      </p:sp>
      <p:sp>
        <p:nvSpPr>
          <p:cNvPr id="8" name="TextBox 7">
            <a:extLst>
              <a:ext uri="{FF2B5EF4-FFF2-40B4-BE49-F238E27FC236}">
                <a16:creationId xmlns:a16="http://schemas.microsoft.com/office/drawing/2014/main" id="{DF252D05-8A83-70FC-D0EE-CE7B7808E613}"/>
              </a:ext>
            </a:extLst>
          </p:cNvPr>
          <p:cNvSpPr txBox="1"/>
          <p:nvPr/>
        </p:nvSpPr>
        <p:spPr>
          <a:xfrm>
            <a:off x="243123" y="2602466"/>
            <a:ext cx="5483422" cy="2031325"/>
          </a:xfrm>
          <a:prstGeom prst="rect">
            <a:avLst/>
          </a:prstGeom>
          <a:noFill/>
          <a:ln>
            <a:solidFill>
              <a:schemeClr val="accent1"/>
            </a:solidFill>
          </a:ln>
        </p:spPr>
        <p:txBody>
          <a:bodyPr wrap="square" rtlCol="0">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Comment added to the Workflow during Approval:</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session meets the criteria for Risk Management. The website and certificate have been updated. Please add the following statement to the announcement and </a:t>
            </a:r>
            <a:r>
              <a:rPr lang="en-US" sz="1800" dirty="0">
                <a:effectLst/>
                <a:latin typeface="Calibri" panose="020F0502020204030204" pitchFamily="34" charset="0"/>
                <a:ea typeface="Calibri" panose="020F0502020204030204" pitchFamily="34" charset="0"/>
                <a:cs typeface="Calibri" panose="020F0502020204030204" pitchFamily="34" charset="0"/>
              </a:rPr>
              <a:t>disclosure summary: </a:t>
            </a:r>
            <a:r>
              <a:rPr lang="en-US" sz="1800" i="1" dirty="0">
                <a:effectLst/>
                <a:latin typeface="Calibri" panose="020F0502020204030204" pitchFamily="34" charset="0"/>
                <a:ea typeface="Calibri" panose="020F0502020204030204" pitchFamily="34" charset="0"/>
                <a:cs typeface="Calibri" panose="020F0502020204030204" pitchFamily="34" charset="0"/>
              </a:rPr>
              <a:t>*This session is designed to meet the criteria for risk management study in Massachusetts</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26A56EA-F529-603E-2CEC-6525445E6BFF}"/>
              </a:ext>
            </a:extLst>
          </p:cNvPr>
          <p:cNvSpPr txBox="1"/>
          <p:nvPr/>
        </p:nvSpPr>
        <p:spPr>
          <a:xfrm>
            <a:off x="243123" y="4876059"/>
            <a:ext cx="5483422" cy="923330"/>
          </a:xfrm>
          <a:prstGeom prst="rect">
            <a:avLst/>
          </a:prstGeom>
          <a:noFill/>
          <a:ln>
            <a:solidFill>
              <a:schemeClr val="accent1"/>
            </a:solidFill>
          </a:ln>
        </p:spPr>
        <p:txBody>
          <a:bodyPr wrap="square" rtlCol="0">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Please note: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all the sessions in a series are approved for Ris</a:t>
            </a:r>
            <a:r>
              <a:rPr lang="en-US" dirty="0">
                <a:latin typeface="Calibri" panose="020F0502020204030204" pitchFamily="34" charset="0"/>
                <a:ea typeface="Calibri" panose="020F0502020204030204" pitchFamily="34" charset="0"/>
                <a:cs typeface="Times New Roman" panose="02020603050405020304" pitchFamily="18" charset="0"/>
              </a:rPr>
              <a:t>k or the session is labeled M&amp;M – the Risk Management Request form is not required</a:t>
            </a:r>
            <a:endParaRPr lang="en-US" dirty="0"/>
          </a:p>
        </p:txBody>
      </p:sp>
    </p:spTree>
    <p:extLst>
      <p:ext uri="{BB962C8B-B14F-4D97-AF65-F5344CB8AC3E}">
        <p14:creationId xmlns:p14="http://schemas.microsoft.com/office/powerpoint/2010/main" val="3588018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8184A7-1900-2A44-56B2-2E0F74358CE0}"/>
              </a:ext>
            </a:extLst>
          </p:cNvPr>
          <p:cNvSpPr/>
          <p:nvPr/>
        </p:nvSpPr>
        <p:spPr>
          <a:xfrm>
            <a:off x="347472" y="6053328"/>
            <a:ext cx="1088136" cy="70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4AAA1792-6692-8A3E-C7F0-8F71078D6F07}"/>
              </a:ext>
            </a:extLst>
          </p:cNvPr>
          <p:cNvSpPr>
            <a:spLocks noGrp="1"/>
          </p:cNvSpPr>
          <p:nvPr>
            <p:ph type="title"/>
          </p:nvPr>
        </p:nvSpPr>
        <p:spPr>
          <a:xfrm>
            <a:off x="615223" y="497748"/>
            <a:ext cx="11245850" cy="956516"/>
          </a:xfrm>
        </p:spPr>
        <p:txBody>
          <a:bodyPr/>
          <a:lstStyle/>
          <a:p>
            <a:r>
              <a:rPr lang="en-US" dirty="0"/>
              <a:t>Systemwide Grand Rounds</a:t>
            </a:r>
            <a:br>
              <a:rPr lang="en-US" dirty="0"/>
            </a:br>
            <a:r>
              <a:rPr lang="en-US" sz="2400" dirty="0">
                <a:solidFill>
                  <a:schemeClr val="bg1">
                    <a:lumMod val="50000"/>
                  </a:schemeClr>
                </a:solidFill>
              </a:rPr>
              <a:t>Expanding Access Across MGB Hospitals </a:t>
            </a:r>
          </a:p>
        </p:txBody>
      </p:sp>
      <p:sp>
        <p:nvSpPr>
          <p:cNvPr id="9" name="Content Placeholder 2">
            <a:extLst>
              <a:ext uri="{FF2B5EF4-FFF2-40B4-BE49-F238E27FC236}">
                <a16:creationId xmlns:a16="http://schemas.microsoft.com/office/drawing/2014/main" id="{37F519B6-C8A5-7C97-0596-016A729360B3}"/>
              </a:ext>
            </a:extLst>
          </p:cNvPr>
          <p:cNvSpPr txBox="1">
            <a:spLocks/>
          </p:cNvSpPr>
          <p:nvPr/>
        </p:nvSpPr>
        <p:spPr>
          <a:xfrm>
            <a:off x="664251" y="1454264"/>
            <a:ext cx="5431749" cy="51957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9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3A93"/>
                </a:solidFill>
                <a:effectLst/>
                <a:uLnTx/>
                <a:uFillTx/>
                <a:latin typeface="Calibri"/>
                <a:ea typeface="+mn-ea"/>
                <a:cs typeface="+mn-cs"/>
              </a:rPr>
              <a:t>Launched live access systemwide on Vitals July 2024</a:t>
            </a:r>
            <a:endParaRPr kumimoji="0" lang="en-US" sz="2400" b="0" i="0" u="none" strike="noStrike" kern="1200" cap="none" spc="0" normalizeH="0" baseline="0" noProof="0" dirty="0">
              <a:ln>
                <a:noFill/>
              </a:ln>
              <a:solidFill>
                <a:srgbClr val="000000"/>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Unifying Expertise</a:t>
            </a:r>
          </a:p>
          <a:p>
            <a:pPr marL="342900" marR="0" lvl="0" indent="-34290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Access &amp; Flexibility</a:t>
            </a:r>
          </a:p>
          <a:p>
            <a:pPr marL="342900" marR="0" lvl="0" indent="-34290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Careful Content Management</a:t>
            </a:r>
          </a:p>
          <a:p>
            <a:pPr marL="342900" marR="0" lvl="0" indent="-34290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p>
            <a:pPr marL="342900" lvl="0" indent="-342900">
              <a:spcAft>
                <a:spcPts val="900"/>
              </a:spcAft>
              <a:buFont typeface="Wingdings" panose="05000000000000000000" pitchFamily="2" charset="2"/>
              <a:buChar char="Ø"/>
              <a:defRPr/>
            </a:pPr>
            <a:r>
              <a:rPr lang="en-US" sz="2400" b="1" dirty="0">
                <a:solidFill>
                  <a:srgbClr val="003A93"/>
                </a:solidFill>
              </a:rPr>
              <a:t>Launched Vitals Recordings July 2025</a:t>
            </a:r>
            <a:endParaRPr lang="en-US" sz="2400" dirty="0">
              <a:solidFill>
                <a:srgbClr val="000000"/>
              </a:solidFill>
              <a:ea typeface="Calibri"/>
              <a:cs typeface="Calibri"/>
            </a:endParaRPr>
          </a:p>
          <a:p>
            <a:pPr marL="342900" marR="0" lvl="0" indent="-34290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Now has more than 500 recordings</a:t>
            </a:r>
          </a:p>
          <a:p>
            <a:pPr marL="342900" marR="0" lvl="0" indent="-34290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Next Steps:</a:t>
            </a:r>
            <a:r>
              <a:rPr kumimoji="0" lang="en-US" sz="2400" b="0" i="0" u="none" strike="noStrike" kern="1200" cap="none" spc="0" normalizeH="0" baseline="0" noProof="0" dirty="0">
                <a:ln>
                  <a:noFill/>
                </a:ln>
                <a:solidFill>
                  <a:srgbClr val="000000"/>
                </a:solidFill>
                <a:effectLst/>
                <a:uLnTx/>
                <a:uFillTx/>
                <a:latin typeface="Calibri"/>
                <a:ea typeface="+mn-ea"/>
                <a:cs typeface="+mn-cs"/>
              </a:rPr>
              <a:t> </a:t>
            </a:r>
          </a:p>
          <a:p>
            <a:pPr marL="804863" marR="0" lvl="1" indent="-342900" algn="l" defTabSz="914400" rtl="0" eaLnBrk="1" fontAlgn="auto" latinLnBrk="0" hangingPunct="1">
              <a:lnSpc>
                <a:spcPct val="100000"/>
              </a:lnSpc>
              <a:spcBef>
                <a:spcPts val="0"/>
              </a:spcBef>
              <a:spcAft>
                <a:spcPts val="900"/>
              </a:spcAft>
              <a:buClrTx/>
              <a:buSzPct val="95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Pilot external access to recordings</a:t>
            </a:r>
            <a:br>
              <a:rPr kumimoji="0" lang="en-US" sz="2400" b="0" i="0" u="none" strike="noStrike" kern="1200" cap="none" spc="0" normalizeH="0" baseline="0" noProof="0" dirty="0">
                <a:ln>
                  <a:noFill/>
                </a:ln>
                <a:solidFill>
                  <a:srgbClr val="000000"/>
                </a:solidFill>
                <a:effectLst/>
                <a:uLnTx/>
                <a:uFillTx/>
                <a:latin typeface="Calibri"/>
                <a:ea typeface="+mn-ea"/>
                <a:cs typeface="+mn-cs"/>
              </a:rPr>
            </a:br>
            <a:r>
              <a:rPr kumimoji="0" lang="en-US" sz="2400" b="0" i="0" u="none" strike="noStrike" kern="1200" cap="none" spc="0" normalizeH="0" baseline="0" noProof="0" dirty="0">
                <a:ln>
                  <a:noFill/>
                </a:ln>
                <a:solidFill>
                  <a:srgbClr val="000000"/>
                </a:solidFill>
                <a:effectLst/>
                <a:uLnTx/>
                <a:uFillTx/>
                <a:latin typeface="Calibri"/>
                <a:ea typeface="+mn-ea"/>
                <a:cs typeface="+mn-cs"/>
              </a:rPr>
              <a:t>starting in July 2026</a:t>
            </a:r>
          </a:p>
        </p:txBody>
      </p:sp>
      <p:sp>
        <p:nvSpPr>
          <p:cNvPr id="10" name="TextBox 9">
            <a:extLst>
              <a:ext uri="{FF2B5EF4-FFF2-40B4-BE49-F238E27FC236}">
                <a16:creationId xmlns:a16="http://schemas.microsoft.com/office/drawing/2014/main" id="{0F7D3D6F-92A0-F2A6-B591-B5A39A441343}"/>
              </a:ext>
            </a:extLst>
          </p:cNvPr>
          <p:cNvSpPr txBox="1"/>
          <p:nvPr/>
        </p:nvSpPr>
        <p:spPr>
          <a:xfrm>
            <a:off x="454206" y="6481577"/>
            <a:ext cx="1140686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Access Grand Rounds On Vitals Today: </a:t>
            </a:r>
            <a:r>
              <a:rPr kumimoji="0" lang="en-US" sz="1100" b="0" i="1" u="none" strike="noStrike" kern="1200" cap="none" spc="0" normalizeH="0" baseline="0" noProof="0" dirty="0">
                <a:ln>
                  <a:noFill/>
                </a:ln>
                <a:solidFill>
                  <a:srgbClr val="00000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https://partnershealthcare.sharepoint.com/sites/VitalsSystemwideGrandRounds</a:t>
            </a:r>
            <a:r>
              <a:rPr kumimoji="0" lang="en-US" sz="1100" b="0" i="1" u="none" strike="noStrike" kern="1200" cap="none" spc="0" normalizeH="0" baseline="0" noProof="0" dirty="0">
                <a:ln>
                  <a:noFill/>
                </a:ln>
                <a:solidFill>
                  <a:srgbClr val="000000"/>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C58F7298-299D-D2EC-4CC8-CF9C461F93E0}"/>
              </a:ext>
            </a:extLst>
          </p:cNvPr>
          <p:cNvSpPr txBox="1"/>
          <p:nvPr/>
        </p:nvSpPr>
        <p:spPr>
          <a:xfrm>
            <a:off x="7599821" y="5840740"/>
            <a:ext cx="3100836" cy="369332"/>
          </a:xfrm>
          <a:prstGeom prst="rect">
            <a:avLst/>
          </a:prstGeom>
          <a:solidFill>
            <a:schemeClr val="accent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23K site visits since launch</a:t>
            </a:r>
          </a:p>
        </p:txBody>
      </p:sp>
      <p:sp>
        <p:nvSpPr>
          <p:cNvPr id="4" name="Footer Placeholder 3">
            <a:extLst>
              <a:ext uri="{FF2B5EF4-FFF2-40B4-BE49-F238E27FC236}">
                <a16:creationId xmlns:a16="http://schemas.microsoft.com/office/drawing/2014/main" id="{FF7887F9-7E08-DC9D-C8F2-BA9D42C347E4}"/>
              </a:ext>
            </a:extLst>
          </p:cNvPr>
          <p:cNvSpPr>
            <a:spLocks noGrp="1"/>
          </p:cNvSpPr>
          <p:nvPr>
            <p:ph type="ftr"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In-Hospital Annual Training |   Confidential—do not copy or distribute</a:t>
            </a:r>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E7D1B31-C802-018F-B1C9-25759D48BB58}"/>
              </a:ext>
            </a:extLst>
          </p:cNvPr>
          <p:cNvPicPr>
            <a:picLocks noChangeAspect="1"/>
          </p:cNvPicPr>
          <p:nvPr/>
        </p:nvPicPr>
        <p:blipFill>
          <a:blip r:embed="rId4"/>
          <a:stretch>
            <a:fillRect/>
          </a:stretch>
        </p:blipFill>
        <p:spPr>
          <a:xfrm>
            <a:off x="6282503" y="367276"/>
            <a:ext cx="5666968" cy="5195741"/>
          </a:xfrm>
          <a:prstGeom prst="rect">
            <a:avLst/>
          </a:prstGeom>
          <a:ln>
            <a:solidFill>
              <a:schemeClr val="tx1"/>
            </a:solidFill>
          </a:ln>
        </p:spPr>
      </p:pic>
    </p:spTree>
    <p:extLst>
      <p:ext uri="{BB962C8B-B14F-4D97-AF65-F5344CB8AC3E}">
        <p14:creationId xmlns:p14="http://schemas.microsoft.com/office/powerpoint/2010/main" val="200020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F72C-17F3-6DCB-34D8-B93C99DFA83F}"/>
              </a:ext>
            </a:extLst>
          </p:cNvPr>
          <p:cNvSpPr>
            <a:spLocks noGrp="1"/>
          </p:cNvSpPr>
          <p:nvPr>
            <p:ph type="title"/>
          </p:nvPr>
        </p:nvSpPr>
        <p:spPr/>
        <p:txBody>
          <a:bodyPr/>
          <a:lstStyle/>
          <a:p>
            <a:r>
              <a:rPr lang="en-US" dirty="0"/>
              <a:t>Systemwide Grand Rounds: </a:t>
            </a:r>
            <a:br>
              <a:rPr lang="en-US" dirty="0"/>
            </a:br>
            <a:r>
              <a:rPr lang="en-US" sz="2400" dirty="0">
                <a:solidFill>
                  <a:schemeClr val="bg2"/>
                </a:solidFill>
              </a:rPr>
              <a:t>Library of Recordings</a:t>
            </a:r>
          </a:p>
        </p:txBody>
      </p:sp>
      <p:sp>
        <p:nvSpPr>
          <p:cNvPr id="3" name="Content Placeholder 2">
            <a:extLst>
              <a:ext uri="{FF2B5EF4-FFF2-40B4-BE49-F238E27FC236}">
                <a16:creationId xmlns:a16="http://schemas.microsoft.com/office/drawing/2014/main" id="{1BE4274A-D8BD-9F78-47AA-2F6F0FCF29A4}"/>
              </a:ext>
            </a:extLst>
          </p:cNvPr>
          <p:cNvSpPr>
            <a:spLocks noGrp="1"/>
          </p:cNvSpPr>
          <p:nvPr>
            <p:ph idx="1"/>
          </p:nvPr>
        </p:nvSpPr>
        <p:spPr>
          <a:xfrm>
            <a:off x="685786" y="1478966"/>
            <a:ext cx="4931110" cy="4449223"/>
          </a:xfrm>
        </p:spPr>
        <p:txBody>
          <a:bodyPr/>
          <a:lstStyle/>
          <a:p>
            <a:pPr marL="285750" marR="0" indent="-285750">
              <a:lnSpc>
                <a:spcPct val="107000"/>
              </a:lnSpc>
              <a:spcBef>
                <a:spcPts val="0"/>
              </a:spcBef>
              <a:spcAft>
                <a:spcPts val="1500"/>
              </a:spcAft>
              <a:buFont typeface="Arial" panose="020B0604020202020204" pitchFamily="34" charset="0"/>
              <a:buChar char="•"/>
            </a:pPr>
            <a:r>
              <a:rPr lang="en-US" sz="2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Last summer</a:t>
            </a:r>
            <a:r>
              <a:rPr lang="en-US" sz="21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MGB CPD opened a </a:t>
            </a:r>
            <a:r>
              <a:rPr lang="en-US" sz="21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library of recorded sessions</a:t>
            </a:r>
            <a:r>
              <a:rPr lang="en-US" sz="2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1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all MGB staff</a:t>
            </a:r>
            <a:r>
              <a:rPr lang="en-US" sz="2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marR="0" indent="-285750">
              <a:lnSpc>
                <a:spcPct val="107000"/>
              </a:lnSpc>
              <a:spcBef>
                <a:spcPts val="0"/>
              </a:spcBef>
              <a:spcAft>
                <a:spcPts val="1500"/>
              </a:spcAft>
              <a:buFont typeface="Arial" panose="020B0604020202020204" pitchFamily="34" charset="0"/>
              <a:buChar char="•"/>
            </a:pPr>
            <a:r>
              <a:rPr lang="en-US" sz="2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library created </a:t>
            </a:r>
            <a:r>
              <a:rPr lang="en-US" sz="21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central repository </a:t>
            </a:r>
            <a:r>
              <a:rPr lang="en-US" sz="2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where all grand rounds recordings are housed. </a:t>
            </a:r>
          </a:p>
          <a:p>
            <a:pPr marL="285750" marR="0" indent="-285750">
              <a:lnSpc>
                <a:spcPct val="107000"/>
              </a:lnSpc>
              <a:spcBef>
                <a:spcPts val="0"/>
              </a:spcBef>
              <a:spcAft>
                <a:spcPts val="1500"/>
              </a:spcAft>
              <a:buFont typeface="Arial" panose="020B0604020202020204" pitchFamily="34" charset="0"/>
              <a:buChar char="•"/>
            </a:pPr>
            <a:r>
              <a:rPr lang="en-US" sz="2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Learners are able both to search the full list by topic or keyword and to easily view sessions for specific series.</a:t>
            </a:r>
          </a:p>
          <a:p>
            <a:pPr marL="285750" marR="0" indent="-285750">
              <a:lnSpc>
                <a:spcPct val="107000"/>
              </a:lnSpc>
              <a:spcBef>
                <a:spcPts val="0"/>
              </a:spcBef>
              <a:spcAft>
                <a:spcPts val="1500"/>
              </a:spcAft>
              <a:buFont typeface="Arial" panose="020B0604020202020204" pitchFamily="34" charset="0"/>
              <a:buChar char="•"/>
            </a:pPr>
            <a:r>
              <a:rPr lang="en-US" sz="21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Credit is available for 6 months after the session date</a:t>
            </a:r>
            <a:r>
              <a:rPr lang="en-US" sz="2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marR="0" indent="-285750">
              <a:lnSpc>
                <a:spcPct val="107000"/>
              </a:lnSpc>
              <a:spcBef>
                <a:spcPts val="0"/>
              </a:spcBef>
              <a:spcAft>
                <a:spcPts val="1500"/>
              </a:spcAft>
              <a:buFont typeface="Arial" panose="020B0604020202020204" pitchFamily="34" charset="0"/>
              <a:buChar char="•"/>
            </a:pPr>
            <a:r>
              <a:rPr lang="en-US" sz="21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1.7K views since summer 2025.</a:t>
            </a:r>
            <a:endParaRPr lang="en-US" sz="2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D4DA02B2-59CA-88A9-5726-94200AA0A7D3}"/>
              </a:ext>
            </a:extLst>
          </p:cNvPr>
          <p:cNvSpPr>
            <a:spLocks noGrp="1"/>
          </p:cNvSpPr>
          <p:nvPr>
            <p:ph type="ftr" sz="quarter" idx="11"/>
          </p:nvPr>
        </p:nvSpPr>
        <p:spPr>
          <a:xfrm>
            <a:off x="4279815" y="6281925"/>
            <a:ext cx="7278757" cy="258926"/>
          </a:xfrm>
        </p:spPr>
        <p:txBody>
          <a:bodyPr/>
          <a:lstStyle/>
          <a:p>
            <a:r>
              <a:rPr lang="en-US" dirty="0"/>
              <a:t>In-Hospital Annual Training |   Confidential—do not copy or distribute</a:t>
            </a:r>
          </a:p>
        </p:txBody>
      </p:sp>
      <p:sp>
        <p:nvSpPr>
          <p:cNvPr id="6" name="TextBox 5">
            <a:extLst>
              <a:ext uri="{FF2B5EF4-FFF2-40B4-BE49-F238E27FC236}">
                <a16:creationId xmlns:a16="http://schemas.microsoft.com/office/drawing/2014/main" id="{BC5EA9B3-F0D6-2C27-3509-F2680A2CE964}"/>
              </a:ext>
            </a:extLst>
          </p:cNvPr>
          <p:cNvSpPr txBox="1"/>
          <p:nvPr/>
        </p:nvSpPr>
        <p:spPr>
          <a:xfrm>
            <a:off x="6276033" y="4908909"/>
            <a:ext cx="5567321" cy="1258037"/>
          </a:xfrm>
          <a:prstGeom prst="rect">
            <a:avLst/>
          </a:prstGeom>
          <a:solidFill>
            <a:srgbClr val="01828E"/>
          </a:solidFill>
        </p:spPr>
        <p:txBody>
          <a:bodyPr wrap="square">
            <a:spAutoFit/>
          </a:bodyPr>
          <a:lstStyle/>
          <a:p>
            <a:pPr marL="0" marR="0">
              <a:lnSpc>
                <a:spcPct val="107000"/>
              </a:lnSpc>
              <a:spcBef>
                <a:spcPts val="0"/>
              </a:spcBef>
              <a:spcAft>
                <a:spcPts val="1500"/>
              </a:spcAft>
            </a:pPr>
            <a:r>
              <a:rPr lang="en-US" sz="2000" b="1" u="sng"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Please send us your videos! </a:t>
            </a:r>
          </a:p>
          <a:p>
            <a:pPr marL="0" marR="0">
              <a:lnSpc>
                <a:spcPct val="107000"/>
              </a:lnSpc>
              <a:spcBef>
                <a:spcPts val="0"/>
              </a:spcBef>
              <a:spcAft>
                <a:spcPts val="1500"/>
              </a:spcAft>
            </a:pPr>
            <a:r>
              <a:rPr lang="en-US"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are about 400 sessions that have been recorded but aren’t on the site yet.</a:t>
            </a:r>
          </a:p>
        </p:txBody>
      </p:sp>
      <p:pic>
        <p:nvPicPr>
          <p:cNvPr id="9" name="Picture 8">
            <a:extLst>
              <a:ext uri="{FF2B5EF4-FFF2-40B4-BE49-F238E27FC236}">
                <a16:creationId xmlns:a16="http://schemas.microsoft.com/office/drawing/2014/main" id="{3B109011-6669-3ECF-1748-C9C643295610}"/>
              </a:ext>
            </a:extLst>
          </p:cNvPr>
          <p:cNvPicPr>
            <a:picLocks noChangeAspect="1"/>
          </p:cNvPicPr>
          <p:nvPr/>
        </p:nvPicPr>
        <p:blipFill>
          <a:blip r:embed="rId3"/>
          <a:srcRect t="-2400" b="3748"/>
          <a:stretch>
            <a:fillRect/>
          </a:stretch>
        </p:blipFill>
        <p:spPr>
          <a:xfrm>
            <a:off x="6096000" y="125092"/>
            <a:ext cx="5927389" cy="4539375"/>
          </a:xfrm>
          <a:prstGeom prst="rect">
            <a:avLst/>
          </a:prstGeom>
          <a:ln>
            <a:solidFill>
              <a:schemeClr val="tx1"/>
            </a:solidFill>
          </a:ln>
        </p:spPr>
      </p:pic>
    </p:spTree>
    <p:extLst>
      <p:ext uri="{BB962C8B-B14F-4D97-AF65-F5344CB8AC3E}">
        <p14:creationId xmlns:p14="http://schemas.microsoft.com/office/powerpoint/2010/main" val="375297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A585-2E92-B290-AFDF-99C60BBCC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16145B-18B3-E78A-5D3C-798C835FE91C}"/>
              </a:ext>
            </a:extLst>
          </p:cNvPr>
          <p:cNvSpPr>
            <a:spLocks noGrp="1"/>
          </p:cNvSpPr>
          <p:nvPr>
            <p:ph type="title"/>
          </p:nvPr>
        </p:nvSpPr>
        <p:spPr/>
        <p:txBody>
          <a:bodyPr/>
          <a:lstStyle/>
          <a:p>
            <a:r>
              <a:rPr lang="en-US" dirty="0"/>
              <a:t>Systemwide Grand Rounds: </a:t>
            </a:r>
            <a:br>
              <a:rPr lang="en-US" dirty="0"/>
            </a:br>
            <a:r>
              <a:rPr lang="en-US" sz="2400" dirty="0">
                <a:solidFill>
                  <a:schemeClr val="bg2"/>
                </a:solidFill>
              </a:rPr>
              <a:t>External Access Pilot</a:t>
            </a:r>
          </a:p>
        </p:txBody>
      </p:sp>
      <p:sp>
        <p:nvSpPr>
          <p:cNvPr id="3" name="Content Placeholder 2">
            <a:extLst>
              <a:ext uri="{FF2B5EF4-FFF2-40B4-BE49-F238E27FC236}">
                <a16:creationId xmlns:a16="http://schemas.microsoft.com/office/drawing/2014/main" id="{E2BD924A-4434-F278-D0DE-B4DD342561A8}"/>
              </a:ext>
            </a:extLst>
          </p:cNvPr>
          <p:cNvSpPr>
            <a:spLocks noGrp="1"/>
          </p:cNvSpPr>
          <p:nvPr>
            <p:ph idx="1"/>
          </p:nvPr>
        </p:nvSpPr>
        <p:spPr>
          <a:xfrm>
            <a:off x="646498" y="1496780"/>
            <a:ext cx="10723743" cy="3650573"/>
          </a:xfrm>
        </p:spPr>
        <p:txBody>
          <a:bodyPr/>
          <a:lstStyle/>
          <a:p>
            <a:pPr marL="0" marR="0">
              <a:spcBef>
                <a:spcPts val="0"/>
              </a:spcBef>
            </a:pPr>
            <a:r>
              <a:rPr lang="en-US" sz="2400" b="1" kern="100" dirty="0">
                <a:solidFill>
                  <a:srgbClr val="003A96"/>
                </a:solidFill>
                <a:effectLst/>
                <a:latin typeface="Calibri" panose="020F0502020204030204" pitchFamily="34" charset="0"/>
                <a:ea typeface="Calibri" panose="020F0502020204030204" pitchFamily="34" charset="0"/>
                <a:cs typeface="Calibri" panose="020F0502020204030204" pitchFamily="34" charset="0"/>
              </a:rPr>
              <a:t>Public Promotion of Series or Sessions: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dirty="0"/>
              <a:t>MGB CPD is developing a site to offer a library of recordings of sessions outside of our system. </a:t>
            </a:r>
          </a:p>
          <a:p>
            <a:pPr marL="342900" indent="-342900">
              <a:buFont typeface="Arial" panose="020B0604020202020204" pitchFamily="34" charset="0"/>
              <a:buChar char="•"/>
            </a:pPr>
            <a:r>
              <a:rPr lang="en-US" dirty="0"/>
              <a:t>The purpose of this initiative is to grow recognition of MGB Education and to disseminate the excellent education content to audiences outside of our system. </a:t>
            </a:r>
          </a:p>
          <a:p>
            <a:pPr marL="342900" indent="-342900">
              <a:buFont typeface="Arial" panose="020B0604020202020204" pitchFamily="34" charset="0"/>
              <a:buChar char="•"/>
            </a:pPr>
            <a:r>
              <a:rPr lang="en-US" dirty="0"/>
              <a:t>Speakers will </a:t>
            </a:r>
            <a:r>
              <a:rPr lang="en-US" u="sng" dirty="0"/>
              <a:t>opt in</a:t>
            </a:r>
            <a:r>
              <a:rPr lang="en-US" dirty="0"/>
              <a:t> to allowing a recording of their session to be shared outside of MGB. </a:t>
            </a:r>
          </a:p>
          <a:p>
            <a:pPr marL="342900" indent="-342900">
              <a:buFont typeface="Arial" panose="020B0604020202020204" pitchFamily="34" charset="0"/>
              <a:buChar char="•"/>
            </a:pPr>
            <a:r>
              <a:rPr lang="en-US" dirty="0"/>
              <a:t>Speakers will be required to provide a copyright and consent form. </a:t>
            </a:r>
          </a:p>
          <a:p>
            <a:pPr marL="342900" indent="-342900">
              <a:buFont typeface="Arial" panose="020B0604020202020204" pitchFamily="34" charset="0"/>
              <a:buChar char="•"/>
            </a:pPr>
            <a:r>
              <a:rPr lang="en-US" dirty="0"/>
              <a:t>The recordings will be available for free. </a:t>
            </a:r>
          </a:p>
          <a:p>
            <a:pPr marL="342900" indent="-342900">
              <a:buFont typeface="Arial" panose="020B0604020202020204" pitchFamily="34" charset="0"/>
              <a:buChar char="•"/>
            </a:pPr>
            <a:r>
              <a:rPr lang="en-US" dirty="0"/>
              <a:t>Coordinators will use the “custom” tab to identify sessions that should be included in the external library.</a:t>
            </a:r>
          </a:p>
          <a:p>
            <a:pPr marL="342900" indent="-342900">
              <a:buFont typeface="Arial" panose="020B0604020202020204" pitchFamily="34" charset="0"/>
              <a:buChar char="•"/>
            </a:pPr>
            <a:r>
              <a:rPr lang="en-US" dirty="0"/>
              <a:t>Credit will not be included in the external library.</a:t>
            </a:r>
          </a:p>
          <a:p>
            <a:pPr marL="342900" indent="-342900">
              <a:buFont typeface="Arial" panose="020B0604020202020204" pitchFamily="34" charset="0"/>
              <a:buChar char="•"/>
            </a:pPr>
            <a:r>
              <a:rPr lang="en-US" dirty="0"/>
              <a:t>Confidential series are excluded from this initiative.</a:t>
            </a:r>
          </a:p>
        </p:txBody>
      </p:sp>
      <p:sp>
        <p:nvSpPr>
          <p:cNvPr id="4" name="Footer Placeholder 3">
            <a:extLst>
              <a:ext uri="{FF2B5EF4-FFF2-40B4-BE49-F238E27FC236}">
                <a16:creationId xmlns:a16="http://schemas.microsoft.com/office/drawing/2014/main" id="{6DF66528-6DBA-80A5-6C04-3AE587A31C7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In-Hospital Annual Training |   Confidential—do not copy or distribute</a:t>
            </a:r>
          </a:p>
        </p:txBody>
      </p:sp>
      <p:sp>
        <p:nvSpPr>
          <p:cNvPr id="6" name="TextBox 5">
            <a:extLst>
              <a:ext uri="{FF2B5EF4-FFF2-40B4-BE49-F238E27FC236}">
                <a16:creationId xmlns:a16="http://schemas.microsoft.com/office/drawing/2014/main" id="{4580E7A7-BCA2-B317-978E-2F09DE911CE6}"/>
              </a:ext>
            </a:extLst>
          </p:cNvPr>
          <p:cNvSpPr txBox="1"/>
          <p:nvPr/>
        </p:nvSpPr>
        <p:spPr>
          <a:xfrm>
            <a:off x="586139" y="5248458"/>
            <a:ext cx="11019722" cy="646331"/>
          </a:xfrm>
          <a:prstGeom prst="rect">
            <a:avLst/>
          </a:prstGeom>
          <a:solidFill>
            <a:srgbClr val="003A96"/>
          </a:solidFill>
        </p:spPr>
        <p:txBody>
          <a:bodyPr wrap="square">
            <a:spAutoFit/>
          </a:bodyPr>
          <a:lstStyle/>
          <a:p>
            <a:r>
              <a:rPr lang="en-US" b="1" dirty="0">
                <a:solidFill>
                  <a:schemeClr val="bg1"/>
                </a:solidFill>
              </a:rPr>
              <a:t>We ask if you want to participate in this initiative on the 2026-27 academic year proposal.</a:t>
            </a:r>
          </a:p>
          <a:p>
            <a:r>
              <a:rPr lang="en-US" b="1" dirty="0">
                <a:solidFill>
                  <a:schemeClr val="bg1"/>
                </a:solidFill>
              </a:rPr>
              <a:t>If you answered ‘yes’: we will invite you to participate in the pilot.</a:t>
            </a:r>
          </a:p>
        </p:txBody>
      </p:sp>
    </p:spTree>
    <p:extLst>
      <p:ext uri="{BB962C8B-B14F-4D97-AF65-F5344CB8AC3E}">
        <p14:creationId xmlns:p14="http://schemas.microsoft.com/office/powerpoint/2010/main" val="275280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Approval and Access to the Series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49" y="1036321"/>
            <a:ext cx="11075369" cy="5297804"/>
          </a:xfrm>
        </p:spPr>
        <p:txBody>
          <a:bodyPr/>
          <a:lstStyle/>
          <a:p>
            <a:endParaRPr lang="en-US" b="1" dirty="0"/>
          </a:p>
          <a:p>
            <a:r>
              <a:rPr lang="en-US" b="1" dirty="0"/>
              <a:t>To receive approval for your series, you need to:</a:t>
            </a:r>
          </a:p>
          <a:p>
            <a:pPr lvl="1"/>
            <a:r>
              <a:rPr lang="en-US" dirty="0"/>
              <a:t>Submit disclosure for all planners</a:t>
            </a:r>
          </a:p>
          <a:p>
            <a:pPr lvl="2"/>
            <a:r>
              <a:rPr lang="en-US" dirty="0"/>
              <a:t>An email will be sent if a planner disclosure is missing</a:t>
            </a:r>
          </a:p>
          <a:p>
            <a:pPr lvl="2"/>
            <a:r>
              <a:rPr lang="en-US" sz="1800" dirty="0">
                <a:effectLst/>
                <a:latin typeface="Aptos" panose="020B0004020202020204" pitchFamily="34" charset="0"/>
                <a:ea typeface="Aptos" panose="020B0004020202020204" pitchFamily="34" charset="0"/>
                <a:cs typeface="Times New Roman" panose="02020603050405020304" pitchFamily="18" charset="0"/>
              </a:rPr>
              <a:t>. There must be a planner from each credit offered to represent the profession and offer input from the profession's perspective.</a:t>
            </a:r>
          </a:p>
          <a:p>
            <a:pPr lvl="2"/>
            <a:r>
              <a:rPr lang="en-US" sz="1800" dirty="0">
                <a:latin typeface="Aptos" panose="020B0004020202020204" pitchFamily="34" charset="0"/>
                <a:cs typeface="Times New Roman" panose="02020603050405020304" pitchFamily="18" charset="0"/>
              </a:rPr>
              <a:t>There must be at lease 1 planner who does not have any relationships</a:t>
            </a:r>
            <a:endParaRPr lang="en-US" dirty="0"/>
          </a:p>
          <a:p>
            <a:pPr lvl="1"/>
            <a:r>
              <a:rPr lang="en-US" dirty="0"/>
              <a:t>Attend the required April In-hospital session or view the archived version</a:t>
            </a:r>
          </a:p>
          <a:p>
            <a:pPr marL="233363" lvl="1" indent="0">
              <a:buNone/>
            </a:pPr>
            <a:endParaRPr lang="en-US" dirty="0"/>
          </a:p>
          <a:p>
            <a:r>
              <a:rPr lang="en-US" b="1" dirty="0"/>
              <a:t>To build and receive access for your series, the following is needed:</a:t>
            </a:r>
          </a:p>
          <a:p>
            <a:pPr lvl="1"/>
            <a:r>
              <a:rPr lang="en-US" dirty="0"/>
              <a:t>Date for the 1</a:t>
            </a:r>
            <a:r>
              <a:rPr lang="en-US" baseline="30000" dirty="0"/>
              <a:t>st</a:t>
            </a:r>
            <a:r>
              <a:rPr lang="en-US" dirty="0"/>
              <a:t> session (included in the proposal)</a:t>
            </a:r>
          </a:p>
          <a:p>
            <a:pPr lvl="1"/>
            <a:r>
              <a:rPr lang="en-US" dirty="0"/>
              <a:t>Mitigation forms for planners with disclosures (the list of planners requiring mitigation form will be provided in the approval email)</a:t>
            </a:r>
          </a:p>
          <a:p>
            <a:pPr marL="233363" lvl="1" indent="0">
              <a:buNone/>
            </a:pPr>
            <a:endParaRPr lang="en-US" dirty="0"/>
          </a:p>
          <a:p>
            <a:pPr marL="233363" lvl="1" indent="0">
              <a:buNone/>
            </a:pPr>
            <a:endParaRPr lang="en-US" dirty="0"/>
          </a:p>
          <a:p>
            <a:pPr marL="233363" lvl="1" indent="0" algn="ctr">
              <a:buNone/>
            </a:pPr>
            <a:r>
              <a:rPr lang="en-US" sz="3200" b="1" dirty="0">
                <a:solidFill>
                  <a:srgbClr val="FF0000"/>
                </a:solidFill>
              </a:rPr>
              <a:t>We plan to build all series a minimum of</a:t>
            </a:r>
          </a:p>
          <a:p>
            <a:pPr marL="233363" lvl="1" indent="0" algn="ctr">
              <a:buNone/>
            </a:pPr>
            <a:r>
              <a:rPr lang="en-US" sz="3200" b="1" dirty="0">
                <a:solidFill>
                  <a:srgbClr val="FF0000"/>
                </a:solidFill>
              </a:rPr>
              <a:t>2 weeks prior to the 1</a:t>
            </a:r>
            <a:r>
              <a:rPr lang="en-US" sz="3200" b="1" baseline="30000" dirty="0">
                <a:solidFill>
                  <a:srgbClr val="FF0000"/>
                </a:solidFill>
              </a:rPr>
              <a:t>st</a:t>
            </a:r>
            <a:r>
              <a:rPr lang="en-US" sz="3200" b="1" dirty="0">
                <a:solidFill>
                  <a:srgbClr val="FF0000"/>
                </a:solidFill>
              </a:rPr>
              <a:t> session!!</a:t>
            </a:r>
          </a:p>
        </p:txBody>
      </p:sp>
    </p:spTree>
    <p:extLst>
      <p:ext uri="{BB962C8B-B14F-4D97-AF65-F5344CB8AC3E}">
        <p14:creationId xmlns:p14="http://schemas.microsoft.com/office/powerpoint/2010/main" val="3522355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5804</TotalTime>
  <Words>5398</Words>
  <Application>Microsoft Office PowerPoint</Application>
  <PresentationFormat>Widescreen</PresentationFormat>
  <Paragraphs>541</Paragraphs>
  <Slides>51</Slides>
  <Notes>47</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7" baseType="lpstr">
      <vt:lpstr>-apple-system</vt:lpstr>
      <vt:lpstr>Aptos</vt:lpstr>
      <vt:lpstr>Arial</vt:lpstr>
      <vt:lpstr>Calibri</vt:lpstr>
      <vt:lpstr>Cambria</vt:lpstr>
      <vt:lpstr>Courier New</vt:lpstr>
      <vt:lpstr>Georgia</vt:lpstr>
      <vt:lpstr>muli</vt:lpstr>
      <vt:lpstr>Symbol</vt:lpstr>
      <vt:lpstr>System Font Regular</vt:lpstr>
      <vt:lpstr>Times New Roman</vt:lpstr>
      <vt:lpstr>TwitterChirp</vt:lpstr>
      <vt:lpstr>Wingdings</vt:lpstr>
      <vt:lpstr>MGB_standard_template_082020</vt:lpstr>
      <vt:lpstr>1_MGB_standard_template_082020</vt:lpstr>
      <vt:lpstr>think-cell Slide</vt:lpstr>
      <vt:lpstr>PowerPoint Presentation</vt:lpstr>
      <vt:lpstr>Agenda</vt:lpstr>
      <vt:lpstr>Important Dates</vt:lpstr>
      <vt:lpstr>PowerPoint Presentation</vt:lpstr>
      <vt:lpstr>Joint Accreditation with Commendation</vt:lpstr>
      <vt:lpstr>Systemwide Grand Rounds Expanding Access Across MGB Hospitals </vt:lpstr>
      <vt:lpstr>Systemwide Grand Rounds:  Library of Recordings</vt:lpstr>
      <vt:lpstr>Systemwide Grand Rounds:  External Access Pilot</vt:lpstr>
      <vt:lpstr>Approval and Access to the Series</vt:lpstr>
      <vt:lpstr>Now what – Flowchart overview</vt:lpstr>
      <vt:lpstr>Flowchart Create Session</vt:lpstr>
      <vt:lpstr>Steps to Create the Session</vt:lpstr>
      <vt:lpstr>Steps to Create the Session cont.</vt:lpstr>
      <vt:lpstr>Repeat Daily/Weekly</vt:lpstr>
      <vt:lpstr>Repeat Monthly</vt:lpstr>
      <vt:lpstr>Stop Repeating</vt:lpstr>
      <vt:lpstr>Generate New sessions</vt:lpstr>
      <vt:lpstr>Update New sessions</vt:lpstr>
      <vt:lpstr>Edit a session</vt:lpstr>
      <vt:lpstr>Edit a session: Title &amp; Description </vt:lpstr>
      <vt:lpstr>Edit a session: Time &amp; Place</vt:lpstr>
      <vt:lpstr>Flowchart Create Session</vt:lpstr>
      <vt:lpstr>Upload the documents: Custom</vt:lpstr>
      <vt:lpstr>Additional Forms that may be Required for Session Approval</vt:lpstr>
      <vt:lpstr>Disclosure form</vt:lpstr>
      <vt:lpstr>Disclosure Summary &amp; Accreditation Slide</vt:lpstr>
      <vt:lpstr>Disclosure Summary &amp; Accreditation Slide (Continued)</vt:lpstr>
      <vt:lpstr>Disclosure Summary &amp; Accreditation Slide (Continued)</vt:lpstr>
      <vt:lpstr>Save the session with the updates</vt:lpstr>
      <vt:lpstr>Flowchart Create Session</vt:lpstr>
      <vt:lpstr>CPD review documents</vt:lpstr>
      <vt:lpstr>Flowchart Create Session</vt:lpstr>
      <vt:lpstr>CPD Approved / Receive Code</vt:lpstr>
      <vt:lpstr>Flowchart Create Session</vt:lpstr>
      <vt:lpstr>CPD Feedback / add updates and Click Ready for Review</vt:lpstr>
      <vt:lpstr>Add a series Admin to the site</vt:lpstr>
      <vt:lpstr>Checklists</vt:lpstr>
      <vt:lpstr>PowerPoint Presentation</vt:lpstr>
      <vt:lpstr>PowerPoint Presentation</vt:lpstr>
      <vt:lpstr>Help is always available on the weekly open hours calls</vt:lpstr>
      <vt:lpstr>Follow Us On Social Media!</vt:lpstr>
      <vt:lpstr>Thank you for attending today’s meeting!</vt:lpstr>
      <vt:lpstr>PowerPoint Presentation</vt:lpstr>
      <vt:lpstr>PowerPoint Presentation</vt:lpstr>
      <vt:lpstr>Disclosure Summary &amp; Accreditation Slides</vt:lpstr>
      <vt:lpstr>Disclosure Form</vt:lpstr>
      <vt:lpstr>Mitigation Form</vt:lpstr>
      <vt:lpstr>Disclosure Summary &amp; Accreditation Slide (Continued)</vt:lpstr>
      <vt:lpstr>Speaker Attestation Form</vt:lpstr>
      <vt:lpstr>Risk Management Request Form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Alley, Michelle</cp:lastModifiedBy>
  <cp:revision>254</cp:revision>
  <dcterms:created xsi:type="dcterms:W3CDTF">2020-10-30T14:00:47Z</dcterms:created>
  <dcterms:modified xsi:type="dcterms:W3CDTF">2026-05-28T13:54:05Z</dcterms:modified>
</cp:coreProperties>
</file>