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1E4E3"/>
    <a:srgbClr val="003A96"/>
    <a:srgbClr val="01828E"/>
    <a:srgbClr val="008AB0"/>
    <a:srgbClr val="009B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03" d="100"/>
          <a:sy n="103" d="100"/>
        </p:scale>
        <p:origin x="82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53A58-DBAE-4BA7-833F-A22D5F0B4D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FE168B-2218-4943-89A8-D18D1D84E1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E43860A-DA98-48D6-8B80-0940732CDC29}"/>
              </a:ext>
            </a:extLst>
          </p:cNvPr>
          <p:cNvSpPr>
            <a:spLocks noGrp="1"/>
          </p:cNvSpPr>
          <p:nvPr>
            <p:ph type="dt" sz="half" idx="10"/>
          </p:nvPr>
        </p:nvSpPr>
        <p:spPr/>
        <p:txBody>
          <a:bodyPr/>
          <a:lstStyle/>
          <a:p>
            <a:fld id="{F72B63F2-6571-448C-9518-551AF4D04BD2}" type="datetimeFigureOut">
              <a:rPr lang="en-US" smtClean="0"/>
              <a:t>9/10/2026</a:t>
            </a:fld>
            <a:endParaRPr lang="en-US"/>
          </a:p>
        </p:txBody>
      </p:sp>
      <p:sp>
        <p:nvSpPr>
          <p:cNvPr id="5" name="Footer Placeholder 4">
            <a:extLst>
              <a:ext uri="{FF2B5EF4-FFF2-40B4-BE49-F238E27FC236}">
                <a16:creationId xmlns:a16="http://schemas.microsoft.com/office/drawing/2014/main" id="{597C22EB-B2ED-4843-AB96-982EE944C5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4A192E-F9CD-4CF5-AB66-0B87C0449CA1}"/>
              </a:ext>
            </a:extLst>
          </p:cNvPr>
          <p:cNvSpPr>
            <a:spLocks noGrp="1"/>
          </p:cNvSpPr>
          <p:nvPr>
            <p:ph type="sldNum" sz="quarter" idx="12"/>
          </p:nvPr>
        </p:nvSpPr>
        <p:spPr/>
        <p:txBody>
          <a:bodyPr/>
          <a:lstStyle/>
          <a:p>
            <a:fld id="{2323AC62-FB8B-4CBA-9382-690C60CF7CF0}" type="slidenum">
              <a:rPr lang="en-US" smtClean="0"/>
              <a:t>‹#›</a:t>
            </a:fld>
            <a:endParaRPr lang="en-US"/>
          </a:p>
        </p:txBody>
      </p:sp>
    </p:spTree>
    <p:extLst>
      <p:ext uri="{BB962C8B-B14F-4D97-AF65-F5344CB8AC3E}">
        <p14:creationId xmlns:p14="http://schemas.microsoft.com/office/powerpoint/2010/main" val="728757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716B2-4953-4684-B178-1A6E59485B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151751-4469-4802-BA09-82862D243C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C667B0-6742-453B-A643-B75659836E60}"/>
              </a:ext>
            </a:extLst>
          </p:cNvPr>
          <p:cNvSpPr>
            <a:spLocks noGrp="1"/>
          </p:cNvSpPr>
          <p:nvPr>
            <p:ph type="dt" sz="half" idx="10"/>
          </p:nvPr>
        </p:nvSpPr>
        <p:spPr/>
        <p:txBody>
          <a:bodyPr/>
          <a:lstStyle/>
          <a:p>
            <a:fld id="{F72B63F2-6571-448C-9518-551AF4D04BD2}" type="datetimeFigureOut">
              <a:rPr lang="en-US" smtClean="0"/>
              <a:t>9/10/2026</a:t>
            </a:fld>
            <a:endParaRPr lang="en-US"/>
          </a:p>
        </p:txBody>
      </p:sp>
      <p:sp>
        <p:nvSpPr>
          <p:cNvPr id="5" name="Footer Placeholder 4">
            <a:extLst>
              <a:ext uri="{FF2B5EF4-FFF2-40B4-BE49-F238E27FC236}">
                <a16:creationId xmlns:a16="http://schemas.microsoft.com/office/drawing/2014/main" id="{855A2FA7-E84A-4F09-8A5E-4DF768D042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91EB56-A7BC-44D4-983B-AEFADB448A94}"/>
              </a:ext>
            </a:extLst>
          </p:cNvPr>
          <p:cNvSpPr>
            <a:spLocks noGrp="1"/>
          </p:cNvSpPr>
          <p:nvPr>
            <p:ph type="sldNum" sz="quarter" idx="12"/>
          </p:nvPr>
        </p:nvSpPr>
        <p:spPr/>
        <p:txBody>
          <a:bodyPr/>
          <a:lstStyle/>
          <a:p>
            <a:fld id="{2323AC62-FB8B-4CBA-9382-690C60CF7CF0}" type="slidenum">
              <a:rPr lang="en-US" smtClean="0"/>
              <a:t>‹#›</a:t>
            </a:fld>
            <a:endParaRPr lang="en-US"/>
          </a:p>
        </p:txBody>
      </p:sp>
    </p:spTree>
    <p:extLst>
      <p:ext uri="{BB962C8B-B14F-4D97-AF65-F5344CB8AC3E}">
        <p14:creationId xmlns:p14="http://schemas.microsoft.com/office/powerpoint/2010/main" val="1024575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DE11C-2A1C-47DA-B83B-3BBB609C91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194A0C1-BDE6-439F-A821-1B5BA7AAAD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A0E8C8-4445-43BB-82D7-347EF8311F0B}"/>
              </a:ext>
            </a:extLst>
          </p:cNvPr>
          <p:cNvSpPr>
            <a:spLocks noGrp="1"/>
          </p:cNvSpPr>
          <p:nvPr>
            <p:ph type="dt" sz="half" idx="10"/>
          </p:nvPr>
        </p:nvSpPr>
        <p:spPr/>
        <p:txBody>
          <a:bodyPr/>
          <a:lstStyle/>
          <a:p>
            <a:fld id="{F72B63F2-6571-448C-9518-551AF4D04BD2}" type="datetimeFigureOut">
              <a:rPr lang="en-US" smtClean="0"/>
              <a:t>9/10/2026</a:t>
            </a:fld>
            <a:endParaRPr lang="en-US"/>
          </a:p>
        </p:txBody>
      </p:sp>
      <p:sp>
        <p:nvSpPr>
          <p:cNvPr id="5" name="Footer Placeholder 4">
            <a:extLst>
              <a:ext uri="{FF2B5EF4-FFF2-40B4-BE49-F238E27FC236}">
                <a16:creationId xmlns:a16="http://schemas.microsoft.com/office/drawing/2014/main" id="{5D8CA931-EB6E-4885-A576-A5267A2BF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AADEC4-F755-4024-8943-27100D9F8E26}"/>
              </a:ext>
            </a:extLst>
          </p:cNvPr>
          <p:cNvSpPr>
            <a:spLocks noGrp="1"/>
          </p:cNvSpPr>
          <p:nvPr>
            <p:ph type="sldNum" sz="quarter" idx="12"/>
          </p:nvPr>
        </p:nvSpPr>
        <p:spPr/>
        <p:txBody>
          <a:bodyPr/>
          <a:lstStyle/>
          <a:p>
            <a:fld id="{2323AC62-FB8B-4CBA-9382-690C60CF7CF0}" type="slidenum">
              <a:rPr lang="en-US" smtClean="0"/>
              <a:t>‹#›</a:t>
            </a:fld>
            <a:endParaRPr lang="en-US"/>
          </a:p>
        </p:txBody>
      </p:sp>
    </p:spTree>
    <p:extLst>
      <p:ext uri="{BB962C8B-B14F-4D97-AF65-F5344CB8AC3E}">
        <p14:creationId xmlns:p14="http://schemas.microsoft.com/office/powerpoint/2010/main" val="105867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223A3-45CC-4F35-8577-33614C7706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0AA798-4EE3-47CB-8674-B6FEEF4D48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C9B703-1032-4796-96F8-C1162531A0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02A49E-A2D6-4E0D-8EE1-4BB594B10D48}"/>
              </a:ext>
            </a:extLst>
          </p:cNvPr>
          <p:cNvSpPr>
            <a:spLocks noGrp="1"/>
          </p:cNvSpPr>
          <p:nvPr>
            <p:ph type="dt" sz="half" idx="10"/>
          </p:nvPr>
        </p:nvSpPr>
        <p:spPr/>
        <p:txBody>
          <a:bodyPr/>
          <a:lstStyle/>
          <a:p>
            <a:fld id="{F72B63F2-6571-448C-9518-551AF4D04BD2}" type="datetimeFigureOut">
              <a:rPr lang="en-US" smtClean="0"/>
              <a:t>9/10/2026</a:t>
            </a:fld>
            <a:endParaRPr lang="en-US"/>
          </a:p>
        </p:txBody>
      </p:sp>
      <p:sp>
        <p:nvSpPr>
          <p:cNvPr id="6" name="Footer Placeholder 5">
            <a:extLst>
              <a:ext uri="{FF2B5EF4-FFF2-40B4-BE49-F238E27FC236}">
                <a16:creationId xmlns:a16="http://schemas.microsoft.com/office/drawing/2014/main" id="{016C4727-349C-4367-821B-6F85F38E81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455929-5D5C-4684-BE2E-DED4931F425A}"/>
              </a:ext>
            </a:extLst>
          </p:cNvPr>
          <p:cNvSpPr>
            <a:spLocks noGrp="1"/>
          </p:cNvSpPr>
          <p:nvPr>
            <p:ph type="sldNum" sz="quarter" idx="12"/>
          </p:nvPr>
        </p:nvSpPr>
        <p:spPr/>
        <p:txBody>
          <a:bodyPr/>
          <a:lstStyle/>
          <a:p>
            <a:fld id="{2323AC62-FB8B-4CBA-9382-690C60CF7CF0}" type="slidenum">
              <a:rPr lang="en-US" smtClean="0"/>
              <a:t>‹#›</a:t>
            </a:fld>
            <a:endParaRPr lang="en-US"/>
          </a:p>
        </p:txBody>
      </p:sp>
    </p:spTree>
    <p:extLst>
      <p:ext uri="{BB962C8B-B14F-4D97-AF65-F5344CB8AC3E}">
        <p14:creationId xmlns:p14="http://schemas.microsoft.com/office/powerpoint/2010/main" val="663119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4CE02-B9CB-4C88-B9FB-36378DF0847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BD3948-16F7-4D34-8FF5-732B1E0CD8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E4C1FC2-DBC3-4C20-92FE-C8576AAA6CB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2931CC-C6DB-4319-95C1-9A3125B28D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74245F-8387-4440-8750-CEBFB06CA7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D2B4BB-074A-49F9-B932-2F77BA27E90A}"/>
              </a:ext>
            </a:extLst>
          </p:cNvPr>
          <p:cNvSpPr>
            <a:spLocks noGrp="1"/>
          </p:cNvSpPr>
          <p:nvPr>
            <p:ph type="dt" sz="half" idx="10"/>
          </p:nvPr>
        </p:nvSpPr>
        <p:spPr/>
        <p:txBody>
          <a:bodyPr/>
          <a:lstStyle/>
          <a:p>
            <a:fld id="{F72B63F2-6571-448C-9518-551AF4D04BD2}" type="datetimeFigureOut">
              <a:rPr lang="en-US" smtClean="0"/>
              <a:t>9/10/2026</a:t>
            </a:fld>
            <a:endParaRPr lang="en-US"/>
          </a:p>
        </p:txBody>
      </p:sp>
      <p:sp>
        <p:nvSpPr>
          <p:cNvPr id="8" name="Footer Placeholder 7">
            <a:extLst>
              <a:ext uri="{FF2B5EF4-FFF2-40B4-BE49-F238E27FC236}">
                <a16:creationId xmlns:a16="http://schemas.microsoft.com/office/drawing/2014/main" id="{F4FEF036-7B9D-4822-B931-1A2B93E4A33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953BEAE-F409-4F47-B5E2-D7867650BE28}"/>
              </a:ext>
            </a:extLst>
          </p:cNvPr>
          <p:cNvSpPr>
            <a:spLocks noGrp="1"/>
          </p:cNvSpPr>
          <p:nvPr>
            <p:ph type="sldNum" sz="quarter" idx="12"/>
          </p:nvPr>
        </p:nvSpPr>
        <p:spPr/>
        <p:txBody>
          <a:bodyPr/>
          <a:lstStyle/>
          <a:p>
            <a:fld id="{2323AC62-FB8B-4CBA-9382-690C60CF7CF0}" type="slidenum">
              <a:rPr lang="en-US" smtClean="0"/>
              <a:t>‹#›</a:t>
            </a:fld>
            <a:endParaRPr lang="en-US"/>
          </a:p>
        </p:txBody>
      </p:sp>
    </p:spTree>
    <p:extLst>
      <p:ext uri="{BB962C8B-B14F-4D97-AF65-F5344CB8AC3E}">
        <p14:creationId xmlns:p14="http://schemas.microsoft.com/office/powerpoint/2010/main" val="1184410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C76CA-657A-4C9D-9FB7-5FD18B4A5D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04E69BD-A3F3-4BCC-A5A5-3E6BA30D3D87}"/>
              </a:ext>
            </a:extLst>
          </p:cNvPr>
          <p:cNvSpPr>
            <a:spLocks noGrp="1"/>
          </p:cNvSpPr>
          <p:nvPr>
            <p:ph type="dt" sz="half" idx="10"/>
          </p:nvPr>
        </p:nvSpPr>
        <p:spPr/>
        <p:txBody>
          <a:bodyPr/>
          <a:lstStyle/>
          <a:p>
            <a:fld id="{F72B63F2-6571-448C-9518-551AF4D04BD2}" type="datetimeFigureOut">
              <a:rPr lang="en-US" smtClean="0"/>
              <a:t>9/10/2026</a:t>
            </a:fld>
            <a:endParaRPr lang="en-US"/>
          </a:p>
        </p:txBody>
      </p:sp>
      <p:sp>
        <p:nvSpPr>
          <p:cNvPr id="4" name="Footer Placeholder 3">
            <a:extLst>
              <a:ext uri="{FF2B5EF4-FFF2-40B4-BE49-F238E27FC236}">
                <a16:creationId xmlns:a16="http://schemas.microsoft.com/office/drawing/2014/main" id="{43FACF45-868C-4708-940A-049443247C3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169E70-79F1-4BE2-ADF7-5BAE2A3FDFD6}"/>
              </a:ext>
            </a:extLst>
          </p:cNvPr>
          <p:cNvSpPr>
            <a:spLocks noGrp="1"/>
          </p:cNvSpPr>
          <p:nvPr>
            <p:ph type="sldNum" sz="quarter" idx="12"/>
          </p:nvPr>
        </p:nvSpPr>
        <p:spPr/>
        <p:txBody>
          <a:bodyPr/>
          <a:lstStyle/>
          <a:p>
            <a:fld id="{2323AC62-FB8B-4CBA-9382-690C60CF7CF0}" type="slidenum">
              <a:rPr lang="en-US" smtClean="0"/>
              <a:t>‹#›</a:t>
            </a:fld>
            <a:endParaRPr lang="en-US"/>
          </a:p>
        </p:txBody>
      </p:sp>
    </p:spTree>
    <p:extLst>
      <p:ext uri="{BB962C8B-B14F-4D97-AF65-F5344CB8AC3E}">
        <p14:creationId xmlns:p14="http://schemas.microsoft.com/office/powerpoint/2010/main" val="1484422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3FEE0C-5A70-43D9-97F7-5AB954EE7D17}"/>
              </a:ext>
            </a:extLst>
          </p:cNvPr>
          <p:cNvSpPr>
            <a:spLocks noGrp="1"/>
          </p:cNvSpPr>
          <p:nvPr>
            <p:ph type="dt" sz="half" idx="10"/>
          </p:nvPr>
        </p:nvSpPr>
        <p:spPr/>
        <p:txBody>
          <a:bodyPr/>
          <a:lstStyle/>
          <a:p>
            <a:fld id="{F72B63F2-6571-448C-9518-551AF4D04BD2}" type="datetimeFigureOut">
              <a:rPr lang="en-US" smtClean="0"/>
              <a:t>9/10/2026</a:t>
            </a:fld>
            <a:endParaRPr lang="en-US"/>
          </a:p>
        </p:txBody>
      </p:sp>
      <p:sp>
        <p:nvSpPr>
          <p:cNvPr id="3" name="Footer Placeholder 2">
            <a:extLst>
              <a:ext uri="{FF2B5EF4-FFF2-40B4-BE49-F238E27FC236}">
                <a16:creationId xmlns:a16="http://schemas.microsoft.com/office/drawing/2014/main" id="{C5CCEF82-9BA7-48A7-B4BD-7FFC02C489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F611A3-2314-4F56-B683-50858C10D391}"/>
              </a:ext>
            </a:extLst>
          </p:cNvPr>
          <p:cNvSpPr>
            <a:spLocks noGrp="1"/>
          </p:cNvSpPr>
          <p:nvPr>
            <p:ph type="sldNum" sz="quarter" idx="12"/>
          </p:nvPr>
        </p:nvSpPr>
        <p:spPr/>
        <p:txBody>
          <a:bodyPr/>
          <a:lstStyle/>
          <a:p>
            <a:fld id="{2323AC62-FB8B-4CBA-9382-690C60CF7CF0}" type="slidenum">
              <a:rPr lang="en-US" smtClean="0"/>
              <a:t>‹#›</a:t>
            </a:fld>
            <a:endParaRPr lang="en-US"/>
          </a:p>
        </p:txBody>
      </p:sp>
    </p:spTree>
    <p:extLst>
      <p:ext uri="{BB962C8B-B14F-4D97-AF65-F5344CB8AC3E}">
        <p14:creationId xmlns:p14="http://schemas.microsoft.com/office/powerpoint/2010/main" val="3097604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F0E47-8137-4005-B107-322C1D2087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C84419-AD21-414B-9366-92C7207C4C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6926BE-828F-4412-BAB9-63C4901F44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898EC9-92B7-4202-8905-36CA2B97E4A4}"/>
              </a:ext>
            </a:extLst>
          </p:cNvPr>
          <p:cNvSpPr>
            <a:spLocks noGrp="1"/>
          </p:cNvSpPr>
          <p:nvPr>
            <p:ph type="dt" sz="half" idx="10"/>
          </p:nvPr>
        </p:nvSpPr>
        <p:spPr/>
        <p:txBody>
          <a:bodyPr/>
          <a:lstStyle/>
          <a:p>
            <a:fld id="{F72B63F2-6571-448C-9518-551AF4D04BD2}" type="datetimeFigureOut">
              <a:rPr lang="en-US" smtClean="0"/>
              <a:t>9/10/2026</a:t>
            </a:fld>
            <a:endParaRPr lang="en-US"/>
          </a:p>
        </p:txBody>
      </p:sp>
      <p:sp>
        <p:nvSpPr>
          <p:cNvPr id="6" name="Footer Placeholder 5">
            <a:extLst>
              <a:ext uri="{FF2B5EF4-FFF2-40B4-BE49-F238E27FC236}">
                <a16:creationId xmlns:a16="http://schemas.microsoft.com/office/drawing/2014/main" id="{E5A6E040-761C-499B-9D85-489AAA5035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0D1566-4745-403E-B8B0-E5B96D4DF081}"/>
              </a:ext>
            </a:extLst>
          </p:cNvPr>
          <p:cNvSpPr>
            <a:spLocks noGrp="1"/>
          </p:cNvSpPr>
          <p:nvPr>
            <p:ph type="sldNum" sz="quarter" idx="12"/>
          </p:nvPr>
        </p:nvSpPr>
        <p:spPr/>
        <p:txBody>
          <a:bodyPr/>
          <a:lstStyle/>
          <a:p>
            <a:fld id="{2323AC62-FB8B-4CBA-9382-690C60CF7CF0}" type="slidenum">
              <a:rPr lang="en-US" smtClean="0"/>
              <a:t>‹#›</a:t>
            </a:fld>
            <a:endParaRPr lang="en-US"/>
          </a:p>
        </p:txBody>
      </p:sp>
    </p:spTree>
    <p:extLst>
      <p:ext uri="{BB962C8B-B14F-4D97-AF65-F5344CB8AC3E}">
        <p14:creationId xmlns:p14="http://schemas.microsoft.com/office/powerpoint/2010/main" val="3752272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BA8FB-8D6C-464F-9962-5276D35E5C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CAC5D41-1B0A-4424-AD20-F3D5B16A3D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0F837D-3C17-4494-A230-DE22E1BDEE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3C2745-5120-4C4D-A807-1DC1D6EEFE71}"/>
              </a:ext>
            </a:extLst>
          </p:cNvPr>
          <p:cNvSpPr>
            <a:spLocks noGrp="1"/>
          </p:cNvSpPr>
          <p:nvPr>
            <p:ph type="dt" sz="half" idx="10"/>
          </p:nvPr>
        </p:nvSpPr>
        <p:spPr/>
        <p:txBody>
          <a:bodyPr/>
          <a:lstStyle/>
          <a:p>
            <a:fld id="{F72B63F2-6571-448C-9518-551AF4D04BD2}" type="datetimeFigureOut">
              <a:rPr lang="en-US" smtClean="0"/>
              <a:t>9/10/2026</a:t>
            </a:fld>
            <a:endParaRPr lang="en-US"/>
          </a:p>
        </p:txBody>
      </p:sp>
      <p:sp>
        <p:nvSpPr>
          <p:cNvPr id="6" name="Footer Placeholder 5">
            <a:extLst>
              <a:ext uri="{FF2B5EF4-FFF2-40B4-BE49-F238E27FC236}">
                <a16:creationId xmlns:a16="http://schemas.microsoft.com/office/drawing/2014/main" id="{A94659E1-8365-4205-B697-CEA24F0A17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1996B4-6D92-42AC-AE81-06A555B7D4A4}"/>
              </a:ext>
            </a:extLst>
          </p:cNvPr>
          <p:cNvSpPr>
            <a:spLocks noGrp="1"/>
          </p:cNvSpPr>
          <p:nvPr>
            <p:ph type="sldNum" sz="quarter" idx="12"/>
          </p:nvPr>
        </p:nvSpPr>
        <p:spPr/>
        <p:txBody>
          <a:bodyPr/>
          <a:lstStyle/>
          <a:p>
            <a:fld id="{2323AC62-FB8B-4CBA-9382-690C60CF7CF0}" type="slidenum">
              <a:rPr lang="en-US" smtClean="0"/>
              <a:t>‹#›</a:t>
            </a:fld>
            <a:endParaRPr lang="en-US"/>
          </a:p>
        </p:txBody>
      </p:sp>
    </p:spTree>
    <p:extLst>
      <p:ext uri="{BB962C8B-B14F-4D97-AF65-F5344CB8AC3E}">
        <p14:creationId xmlns:p14="http://schemas.microsoft.com/office/powerpoint/2010/main" val="23364601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9497C-C8AC-4ED7-9822-6AC9277EF2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2F96CD-03F3-482A-AD18-3338900E7A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A7829D-25AA-43E2-87A7-84B8FE853849}"/>
              </a:ext>
            </a:extLst>
          </p:cNvPr>
          <p:cNvSpPr>
            <a:spLocks noGrp="1"/>
          </p:cNvSpPr>
          <p:nvPr>
            <p:ph type="dt" sz="half" idx="10"/>
          </p:nvPr>
        </p:nvSpPr>
        <p:spPr/>
        <p:txBody>
          <a:bodyPr/>
          <a:lstStyle/>
          <a:p>
            <a:fld id="{F72B63F2-6571-448C-9518-551AF4D04BD2}" type="datetimeFigureOut">
              <a:rPr lang="en-US" smtClean="0"/>
              <a:t>9/10/2026</a:t>
            </a:fld>
            <a:endParaRPr lang="en-US"/>
          </a:p>
        </p:txBody>
      </p:sp>
      <p:sp>
        <p:nvSpPr>
          <p:cNvPr id="5" name="Footer Placeholder 4">
            <a:extLst>
              <a:ext uri="{FF2B5EF4-FFF2-40B4-BE49-F238E27FC236}">
                <a16:creationId xmlns:a16="http://schemas.microsoft.com/office/drawing/2014/main" id="{7971EE20-EB41-4266-BB87-85820A8F47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E68506-A5A5-412A-9015-BD465F5A98DA}"/>
              </a:ext>
            </a:extLst>
          </p:cNvPr>
          <p:cNvSpPr>
            <a:spLocks noGrp="1"/>
          </p:cNvSpPr>
          <p:nvPr>
            <p:ph type="sldNum" sz="quarter" idx="12"/>
          </p:nvPr>
        </p:nvSpPr>
        <p:spPr/>
        <p:txBody>
          <a:bodyPr/>
          <a:lstStyle/>
          <a:p>
            <a:fld id="{2323AC62-FB8B-4CBA-9382-690C60CF7CF0}" type="slidenum">
              <a:rPr lang="en-US" smtClean="0"/>
              <a:t>‹#›</a:t>
            </a:fld>
            <a:endParaRPr lang="en-US"/>
          </a:p>
        </p:txBody>
      </p:sp>
    </p:spTree>
    <p:extLst>
      <p:ext uri="{BB962C8B-B14F-4D97-AF65-F5344CB8AC3E}">
        <p14:creationId xmlns:p14="http://schemas.microsoft.com/office/powerpoint/2010/main" val="3110231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AD1015-B38C-4B46-8BC4-A41F1570CF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683E89-5F67-4E14-B40C-88C7DA89F4F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2FAF45-CED4-461F-A018-5D56AA64BF1B}"/>
              </a:ext>
            </a:extLst>
          </p:cNvPr>
          <p:cNvSpPr>
            <a:spLocks noGrp="1"/>
          </p:cNvSpPr>
          <p:nvPr>
            <p:ph type="dt" sz="half" idx="10"/>
          </p:nvPr>
        </p:nvSpPr>
        <p:spPr/>
        <p:txBody>
          <a:bodyPr/>
          <a:lstStyle/>
          <a:p>
            <a:fld id="{F72B63F2-6571-448C-9518-551AF4D04BD2}" type="datetimeFigureOut">
              <a:rPr lang="en-US" smtClean="0"/>
              <a:t>9/10/2026</a:t>
            </a:fld>
            <a:endParaRPr lang="en-US"/>
          </a:p>
        </p:txBody>
      </p:sp>
      <p:sp>
        <p:nvSpPr>
          <p:cNvPr id="5" name="Footer Placeholder 4">
            <a:extLst>
              <a:ext uri="{FF2B5EF4-FFF2-40B4-BE49-F238E27FC236}">
                <a16:creationId xmlns:a16="http://schemas.microsoft.com/office/drawing/2014/main" id="{F7BB2BE1-C3CF-4AC4-B9C8-E332235DF8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85D8B3-D6BA-46C0-AF57-D21038F145C1}"/>
              </a:ext>
            </a:extLst>
          </p:cNvPr>
          <p:cNvSpPr>
            <a:spLocks noGrp="1"/>
          </p:cNvSpPr>
          <p:nvPr>
            <p:ph type="sldNum" sz="quarter" idx="12"/>
          </p:nvPr>
        </p:nvSpPr>
        <p:spPr/>
        <p:txBody>
          <a:bodyPr/>
          <a:lstStyle/>
          <a:p>
            <a:fld id="{2323AC62-FB8B-4CBA-9382-690C60CF7CF0}" type="slidenum">
              <a:rPr lang="en-US" smtClean="0"/>
              <a:t>‹#›</a:t>
            </a:fld>
            <a:endParaRPr lang="en-US"/>
          </a:p>
        </p:txBody>
      </p:sp>
    </p:spTree>
    <p:extLst>
      <p:ext uri="{BB962C8B-B14F-4D97-AF65-F5344CB8AC3E}">
        <p14:creationId xmlns:p14="http://schemas.microsoft.com/office/powerpoint/2010/main" val="1791933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6357CC-3B34-4010-8B5B-C794A8FA0F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5D9268-7DCF-456C-AA02-84C383E4F0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8A73ED-5FF7-433F-80DA-770FF55CFF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2B63F2-6571-448C-9518-551AF4D04BD2}" type="datetimeFigureOut">
              <a:rPr lang="en-US" smtClean="0"/>
              <a:t>9/10/2026</a:t>
            </a:fld>
            <a:endParaRPr lang="en-US"/>
          </a:p>
        </p:txBody>
      </p:sp>
      <p:sp>
        <p:nvSpPr>
          <p:cNvPr id="5" name="Footer Placeholder 4">
            <a:extLst>
              <a:ext uri="{FF2B5EF4-FFF2-40B4-BE49-F238E27FC236}">
                <a16:creationId xmlns:a16="http://schemas.microsoft.com/office/drawing/2014/main" id="{A3BB76B5-B928-4940-8650-829080B170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DF43FC-14AD-4F90-89C9-8B4EEE683E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23AC62-FB8B-4CBA-9382-690C60CF7CF0}" type="slidenum">
              <a:rPr lang="en-US" smtClean="0"/>
              <a:t>‹#›</a:t>
            </a:fld>
            <a:endParaRPr lang="en-US"/>
          </a:p>
        </p:txBody>
      </p:sp>
    </p:spTree>
    <p:extLst>
      <p:ext uri="{BB962C8B-B14F-4D97-AF65-F5344CB8AC3E}">
        <p14:creationId xmlns:p14="http://schemas.microsoft.com/office/powerpoint/2010/main" val="2318579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ED2D93F-4257-BE55-79E9-B01C35D7ECB2}"/>
              </a:ext>
            </a:extLst>
          </p:cNvPr>
          <p:cNvSpPr txBox="1"/>
          <p:nvPr/>
        </p:nvSpPr>
        <p:spPr>
          <a:xfrm>
            <a:off x="5430416" y="801765"/>
            <a:ext cx="6610671" cy="2954655"/>
          </a:xfrm>
          <a:prstGeom prst="rect">
            <a:avLst/>
          </a:prstGeom>
          <a:noFill/>
          <a:ln>
            <a:solidFill>
              <a:schemeClr val="bg1">
                <a:lumMod val="75000"/>
              </a:schemeClr>
            </a:solidFill>
          </a:ln>
        </p:spPr>
        <p:txBody>
          <a:bodyPr wrap="square" rtlCol="0">
            <a:spAutoFit/>
          </a:bodyPr>
          <a:lstStyle/>
          <a:p>
            <a:r>
              <a:rPr lang="en-US" sz="1100" b="1" dirty="0">
                <a:solidFill>
                  <a:srgbClr val="009B9C"/>
                </a:solidFill>
                <a:cs typeface="Calibri" panose="020F0502020204030204" pitchFamily="34" charset="0"/>
              </a:rPr>
              <a:t>ACCREDITATION</a:t>
            </a:r>
            <a:r>
              <a:rPr lang="en-US" sz="1100" b="1" dirty="0">
                <a:cs typeface="Calibri" panose="020F0502020204030204" pitchFamily="34" charset="0"/>
              </a:rPr>
              <a:t> </a:t>
            </a:r>
            <a:br>
              <a:rPr lang="en-US" sz="1100" b="1" dirty="0">
                <a:cs typeface="Calibri" panose="020F0502020204030204" pitchFamily="34" charset="0"/>
              </a:rPr>
            </a:br>
            <a:r>
              <a:rPr lang="en-US" sz="1100" b="0" i="0" dirty="0">
                <a:effectLst/>
              </a:rPr>
              <a:t>In support of improving patient care, this activity has been planned and implemented by Mass General Brigham and Massachusetts Child Psychiatry Access Program (MCPAP). Mass General Brigham is jointly accredited by the Accreditation Council for Continuing Medical Education (ACCME), the Accreditation Council for Pharmacy Education (ACPE), and the American Nurses Credentialing Center (ANCC), to provide continuing education for the healthcare team.</a:t>
            </a:r>
          </a:p>
          <a:p>
            <a:r>
              <a:rPr lang="en-US" sz="500" dirty="0"/>
              <a:t>  </a:t>
            </a:r>
          </a:p>
          <a:p>
            <a:r>
              <a:rPr lang="en-US" sz="1100" b="1" i="0" dirty="0">
                <a:effectLst/>
              </a:rPr>
              <a:t>Credit Designation Statements</a:t>
            </a:r>
          </a:p>
          <a:p>
            <a:r>
              <a:rPr lang="en-US" sz="500" b="1" dirty="0"/>
              <a:t> </a:t>
            </a:r>
          </a:p>
          <a:p>
            <a:r>
              <a:rPr lang="en-US" sz="1100" b="1" dirty="0"/>
              <a:t>Nursing</a:t>
            </a:r>
            <a:br>
              <a:rPr lang="en-US" sz="1100" dirty="0"/>
            </a:br>
            <a:r>
              <a:rPr lang="en-US" sz="1100" dirty="0"/>
              <a:t>Mass General Brigham designates this activity for 64.25 ANCC contact hours. Nurses should only claim credit commensurate with the extent of their participation in the activity.</a:t>
            </a:r>
          </a:p>
          <a:p>
            <a:r>
              <a:rPr lang="en-US" sz="500" dirty="0"/>
              <a:t> </a:t>
            </a:r>
          </a:p>
          <a:p>
            <a:pPr marL="401638" indent="-401638"/>
            <a:r>
              <a:rPr lang="en-US" sz="1100" b="1" dirty="0"/>
              <a:t>Physician Assistants</a:t>
            </a:r>
            <a:br>
              <a:rPr lang="en-US" sz="1100" dirty="0"/>
            </a:br>
            <a:r>
              <a:rPr lang="en-US" sz="1100" dirty="0"/>
              <a:t>Mass General Brigham has been authorized by the American Academy of PAs (AAPA) to award AAPA Category 1 CME credit for activities planned in accordance with AAPA CME Criteria. This 	activity is designated for 64.25 AAPA Category 1 CME credits. PAs should only claim credit commensurate with the extent of their participation.</a:t>
            </a:r>
          </a:p>
        </p:txBody>
      </p:sp>
      <p:sp>
        <p:nvSpPr>
          <p:cNvPr id="3" name="Subtitle 2">
            <a:extLst>
              <a:ext uri="{FF2B5EF4-FFF2-40B4-BE49-F238E27FC236}">
                <a16:creationId xmlns:a16="http://schemas.microsoft.com/office/drawing/2014/main" id="{00300E14-F918-4E7C-8175-9CE9B13D1F0A}"/>
              </a:ext>
            </a:extLst>
          </p:cNvPr>
          <p:cNvSpPr>
            <a:spLocks noGrp="1"/>
          </p:cNvSpPr>
          <p:nvPr>
            <p:ph type="subTitle" idx="1"/>
          </p:nvPr>
        </p:nvSpPr>
        <p:spPr>
          <a:xfrm>
            <a:off x="46655" y="801765"/>
            <a:ext cx="5217302" cy="4969324"/>
          </a:xfrm>
        </p:spPr>
        <p:txBody>
          <a:bodyPr>
            <a:noAutofit/>
          </a:bodyPr>
          <a:lstStyle/>
          <a:p>
            <a:pPr algn="l">
              <a:lnSpc>
                <a:spcPct val="100000"/>
              </a:lnSpc>
            </a:pPr>
            <a:r>
              <a:rPr lang="en-US" sz="1100" b="1" dirty="0">
                <a:solidFill>
                  <a:srgbClr val="009B9C"/>
                </a:solidFill>
                <a:cs typeface="Calibri" panose="020F0502020204030204" pitchFamily="34" charset="0"/>
              </a:rPr>
              <a:t>Learning Objectives</a:t>
            </a:r>
            <a:br>
              <a:rPr lang="en-US" sz="1100" b="1" dirty="0">
                <a:solidFill>
                  <a:srgbClr val="008AB0"/>
                </a:solidFill>
                <a:cs typeface="Calibri" panose="020F0502020204030204" pitchFamily="34" charset="0"/>
              </a:rPr>
            </a:br>
            <a:r>
              <a:rPr lang="en-US" sz="1100" i="1" dirty="0">
                <a:cs typeface="Calibri" panose="020F0502020204030204" pitchFamily="34" charset="0"/>
              </a:rPr>
              <a:t>Upon completion of this activity, participants will be able to:</a:t>
            </a:r>
            <a:endParaRPr lang="en-US" sz="1100" dirty="0">
              <a:effectLst/>
            </a:endParaRPr>
          </a:p>
          <a:p>
            <a:pPr marL="685800" lvl="1" indent="-228600" algn="l">
              <a:buFont typeface="+mj-lt"/>
              <a:buAutoNum type="arabicPeriod"/>
            </a:pPr>
            <a:r>
              <a:rPr lang="en-US" sz="1100" dirty="0"/>
              <a:t>Apply evidence-based musculoskeletal assessment techniques, including focused history, inspection, palpation, range-of-motion testing, and special tests, to accurately evaluate acute and chronic orthopedic conditions across the lifespan.</a:t>
            </a:r>
          </a:p>
          <a:p>
            <a:pPr marL="685800" lvl="1" indent="-228600" algn="l">
              <a:buFont typeface="+mj-lt"/>
              <a:buAutoNum type="arabicPeriod"/>
            </a:pPr>
            <a:r>
              <a:rPr lang="en-US" sz="1100" dirty="0"/>
              <a:t>Differentiate common musculoskeletal, orthopedic, and sports-related conditions using clinical reasoning, appropriate diagnostic strategies, and guideline-informed decision-making to support timely and accurate diagnoses.</a:t>
            </a:r>
          </a:p>
          <a:p>
            <a:pPr marL="685800" lvl="1" indent="-228600" algn="l">
              <a:buFont typeface="+mj-lt"/>
              <a:buAutoNum type="arabicPeriod"/>
            </a:pPr>
            <a:r>
              <a:rPr lang="en-US" sz="1100" dirty="0"/>
              <a:t>Apply effective, patient-centered management plans for musculoskeletal conditions, incorporating conservative care, procedural interventions, injury prevention, and health maintenance strategies consistent with best practices.</a:t>
            </a:r>
          </a:p>
          <a:p>
            <a:pPr marL="685800" lvl="1" indent="-228600" algn="l">
              <a:buFont typeface="+mj-lt"/>
              <a:buAutoNum type="arabicPeriod"/>
            </a:pPr>
            <a:r>
              <a:rPr lang="en-US" sz="1100" dirty="0"/>
              <a:t>Demonstrate improved procedural competence and clinical confidence in orthopedic skills relevant to advanced practice providers, including splinting, casting, suturing, joint or bursal injections and aspirations, to enhance safety and patient outcomes.</a:t>
            </a:r>
          </a:p>
          <a:p>
            <a:pPr marL="685800" lvl="1" indent="-228600" algn="l">
              <a:buFont typeface="+mj-lt"/>
              <a:buAutoNum type="arabicPeriod"/>
            </a:pPr>
            <a:r>
              <a:rPr lang="en-US" sz="1100" dirty="0"/>
              <a:t>Operate &amp; collaborate effectively within interprofessional healthcare teams—including NPs, PAs, physicians, physical therapists, and orthopedic specialists—to optimize coordination of care, appropriate referral, and shared decision-making for patients with musculoskeletal and sports-related conditions.</a:t>
            </a:r>
          </a:p>
          <a:p>
            <a:pPr marR="0" lvl="0" algn="l">
              <a:lnSpc>
                <a:spcPct val="100000"/>
              </a:lnSpc>
              <a:spcBef>
                <a:spcPts val="0"/>
              </a:spcBef>
              <a:spcAft>
                <a:spcPts val="0"/>
              </a:spcAft>
            </a:pPr>
            <a:r>
              <a:rPr lang="en-US" sz="1100" b="1" dirty="0">
                <a:solidFill>
                  <a:srgbClr val="009B9C"/>
                </a:solidFill>
                <a:highlight>
                  <a:srgbClr val="FFFF00"/>
                </a:highlight>
                <a:cs typeface="Times New Roman" panose="02020603050405020304" pitchFamily="18" charset="0"/>
              </a:rPr>
              <a:t> </a:t>
            </a:r>
          </a:p>
          <a:p>
            <a:pPr marR="0" lvl="0" algn="l">
              <a:lnSpc>
                <a:spcPct val="100000"/>
              </a:lnSpc>
              <a:spcBef>
                <a:spcPts val="0"/>
              </a:spcBef>
              <a:spcAft>
                <a:spcPts val="0"/>
              </a:spcAft>
            </a:pPr>
            <a:r>
              <a:rPr lang="en-US" sz="1100" b="1" dirty="0">
                <a:solidFill>
                  <a:srgbClr val="009B9C"/>
                </a:solidFill>
                <a:cs typeface="Calibri" panose="020F0502020204030204" pitchFamily="34" charset="0"/>
              </a:rPr>
              <a:t>Target Audience</a:t>
            </a:r>
            <a:br>
              <a:rPr lang="en-US" sz="1100" b="1" dirty="0">
                <a:solidFill>
                  <a:srgbClr val="008AB0"/>
                </a:solidFill>
                <a:cs typeface="Calibri" panose="020F0502020204030204" pitchFamily="34" charset="0"/>
              </a:rPr>
            </a:br>
            <a:r>
              <a:rPr lang="en-US" sz="1100" dirty="0">
                <a:cs typeface="Calibri" panose="020F0502020204030204" pitchFamily="34" charset="0"/>
              </a:rPr>
              <a:t>This activity is intended for </a:t>
            </a:r>
            <a:r>
              <a:rPr lang="en-US" sz="1100" dirty="0"/>
              <a:t>nurse practitioners &amp; physician assistants in Orthopedics, Primary Care, and Urgent &amp; Emergency Care.</a:t>
            </a:r>
          </a:p>
          <a:p>
            <a:pPr marR="0" lvl="0" algn="l">
              <a:lnSpc>
                <a:spcPct val="100000"/>
              </a:lnSpc>
              <a:spcBef>
                <a:spcPts val="0"/>
              </a:spcBef>
              <a:spcAft>
                <a:spcPts val="0"/>
              </a:spcAft>
            </a:pPr>
            <a:endParaRPr lang="en-US" sz="1100" b="1" dirty="0">
              <a:solidFill>
                <a:srgbClr val="009B9C"/>
              </a:solidFill>
              <a:cs typeface="Calibri" panose="020F0502020204030204" pitchFamily="34" charset="0"/>
            </a:endParaRPr>
          </a:p>
          <a:p>
            <a:pPr marR="0" lvl="0" algn="l">
              <a:lnSpc>
                <a:spcPct val="100000"/>
              </a:lnSpc>
              <a:spcBef>
                <a:spcPts val="0"/>
              </a:spcBef>
              <a:spcAft>
                <a:spcPts val="0"/>
              </a:spcAft>
            </a:pPr>
            <a:r>
              <a:rPr lang="en-US" sz="1100" b="1" dirty="0">
                <a:solidFill>
                  <a:srgbClr val="009B9C"/>
                </a:solidFill>
                <a:cs typeface="Calibri" panose="020F0502020204030204" pitchFamily="34" charset="0"/>
              </a:rPr>
              <a:t>Faculty</a:t>
            </a:r>
          </a:p>
          <a:p>
            <a:pPr marR="0" lvl="0" algn="l">
              <a:lnSpc>
                <a:spcPct val="100000"/>
              </a:lnSpc>
              <a:spcBef>
                <a:spcPts val="0"/>
              </a:spcBef>
              <a:spcAft>
                <a:spcPts val="0"/>
              </a:spcAft>
            </a:pPr>
            <a:r>
              <a:rPr lang="en-US" sz="1100" b="1" dirty="0"/>
              <a:t>Karen Myrick, DNP, APRN, FNP, ONP, FAANP, FAAN – Course Director &amp; Speaker</a:t>
            </a:r>
            <a:br>
              <a:rPr lang="en-US" sz="1100" b="1" dirty="0"/>
            </a:br>
            <a:r>
              <a:rPr lang="en-US" sz="1100" dirty="0"/>
              <a:t>Program Manager, Institute of Orthopedic Education - </a:t>
            </a:r>
            <a:r>
              <a:rPr lang="en-US" sz="1100" i="1" dirty="0"/>
              <a:t>Massachusetts General Hospital</a:t>
            </a:r>
            <a:br>
              <a:rPr lang="en-US" sz="1100" dirty="0"/>
            </a:br>
            <a:r>
              <a:rPr lang="en-US" sz="1100" dirty="0"/>
              <a:t>Nurse Practitioner, </a:t>
            </a:r>
            <a:r>
              <a:rPr lang="en-US" sz="1100" i="1" dirty="0"/>
              <a:t>Orthopedic Urgent Care - Massachusetts General Hospital</a:t>
            </a:r>
            <a:br>
              <a:rPr lang="en-US" sz="1100" dirty="0"/>
            </a:br>
            <a:r>
              <a:rPr lang="en-US" sz="1100" dirty="0"/>
              <a:t>Director or Nursing Education &amp; Practice, </a:t>
            </a:r>
            <a:r>
              <a:rPr lang="en-US" sz="1100" i="1" dirty="0"/>
              <a:t>Springer Publishing</a:t>
            </a:r>
            <a:endParaRPr lang="en-US" sz="1100" b="1" dirty="0">
              <a:solidFill>
                <a:srgbClr val="009B9C"/>
              </a:solidFill>
              <a:cs typeface="Calibri" panose="020F0502020204030204" pitchFamily="34" charset="0"/>
            </a:endParaRPr>
          </a:p>
        </p:txBody>
      </p:sp>
      <p:sp>
        <p:nvSpPr>
          <p:cNvPr id="2" name="Title 1">
            <a:extLst>
              <a:ext uri="{FF2B5EF4-FFF2-40B4-BE49-F238E27FC236}">
                <a16:creationId xmlns:a16="http://schemas.microsoft.com/office/drawing/2014/main" id="{5D62EA6C-81A6-4DA1-B05E-74AA088091A7}"/>
              </a:ext>
            </a:extLst>
          </p:cNvPr>
          <p:cNvSpPr>
            <a:spLocks noGrp="1"/>
          </p:cNvSpPr>
          <p:nvPr>
            <p:ph type="ctrTitle"/>
          </p:nvPr>
        </p:nvSpPr>
        <p:spPr>
          <a:xfrm>
            <a:off x="484197" y="64858"/>
            <a:ext cx="11223606" cy="634938"/>
          </a:xfrm>
          <a:solidFill>
            <a:srgbClr val="01828E"/>
          </a:solidFill>
          <a:ln>
            <a:solidFill>
              <a:schemeClr val="bg1">
                <a:lumMod val="50000"/>
              </a:schemeClr>
            </a:solidFill>
          </a:ln>
        </p:spPr>
        <p:txBody>
          <a:bodyPr anchor="ctr">
            <a:noAutofit/>
          </a:bodyPr>
          <a:lstStyle/>
          <a:p>
            <a:r>
              <a:rPr lang="en-US" sz="1850" b="1" dirty="0">
                <a:solidFill>
                  <a:schemeClr val="bg1"/>
                </a:solidFill>
              </a:rPr>
              <a:t>MGB Orthopedic Academy – MSK Essentials: Orthopedics &amp; Sports Medicine Specialty Certificate Program 2026-2027</a:t>
            </a:r>
            <a:br>
              <a:rPr lang="en-US" sz="1800" b="1" dirty="0">
                <a:solidFill>
                  <a:schemeClr val="bg1"/>
                </a:solidFill>
              </a:rPr>
            </a:br>
            <a:r>
              <a:rPr lang="en-US" sz="1600" dirty="0">
                <a:solidFill>
                  <a:schemeClr val="bg1"/>
                </a:solidFill>
              </a:rPr>
              <a:t>September 16, 2026 – June 5, 2027 | 6:30 – 7:15 AM ET| Virtual via MS Teams</a:t>
            </a:r>
            <a:endParaRPr lang="en-US" sz="1800" i="1" dirty="0">
              <a:solidFill>
                <a:schemeClr val="bg1"/>
              </a:solidFill>
            </a:endParaRPr>
          </a:p>
        </p:txBody>
      </p:sp>
      <p:pic>
        <p:nvPicPr>
          <p:cNvPr id="6" name="Picture 5" descr="A logo for a company&#10;&#10;AI-generated content may be incorrect.">
            <a:extLst>
              <a:ext uri="{FF2B5EF4-FFF2-40B4-BE49-F238E27FC236}">
                <a16:creationId xmlns:a16="http://schemas.microsoft.com/office/drawing/2014/main" id="{93ED46E8-EBC4-7ECD-828B-3B99A6FC58B1}"/>
              </a:ext>
            </a:extLst>
          </p:cNvPr>
          <p:cNvPicPr>
            <a:picLocks noChangeAspect="1"/>
          </p:cNvPicPr>
          <p:nvPr/>
        </p:nvPicPr>
        <p:blipFill>
          <a:blip r:embed="rId2">
            <a:extLst>
              <a:ext uri="{28A0092B-C50C-407E-A947-70E740481C1C}">
                <a14:useLocalDpi xmlns:a14="http://schemas.microsoft.com/office/drawing/2010/main" val="0"/>
              </a:ext>
            </a:extLst>
          </a:blip>
          <a:srcRect l="13652" t="21149" r="13678" b="23831"/>
          <a:stretch>
            <a:fillRect/>
          </a:stretch>
        </p:blipFill>
        <p:spPr>
          <a:xfrm>
            <a:off x="11331931" y="1743266"/>
            <a:ext cx="658433" cy="498502"/>
          </a:xfrm>
          <a:prstGeom prst="rect">
            <a:avLst/>
          </a:prstGeom>
        </p:spPr>
      </p:pic>
      <p:pic>
        <p:nvPicPr>
          <p:cNvPr id="9" name="Picture 8">
            <a:extLst>
              <a:ext uri="{FF2B5EF4-FFF2-40B4-BE49-F238E27FC236}">
                <a16:creationId xmlns:a16="http://schemas.microsoft.com/office/drawing/2014/main" id="{8DCD9DDC-4A59-0762-DCF0-C9CE1CF39FA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551713" y="2950122"/>
            <a:ext cx="304613" cy="304613"/>
          </a:xfrm>
          <a:prstGeom prst="rect">
            <a:avLst/>
          </a:prstGeom>
        </p:spPr>
      </p:pic>
      <p:sp>
        <p:nvSpPr>
          <p:cNvPr id="11" name="Subtitle 2">
            <a:extLst>
              <a:ext uri="{FF2B5EF4-FFF2-40B4-BE49-F238E27FC236}">
                <a16:creationId xmlns:a16="http://schemas.microsoft.com/office/drawing/2014/main" id="{D899415F-9794-3900-5A38-DA8A7FAB86D7}"/>
              </a:ext>
            </a:extLst>
          </p:cNvPr>
          <p:cNvSpPr txBox="1">
            <a:spLocks/>
          </p:cNvSpPr>
          <p:nvPr/>
        </p:nvSpPr>
        <p:spPr>
          <a:xfrm>
            <a:off x="5430414" y="3858389"/>
            <a:ext cx="6610672" cy="2719693"/>
          </a:xfrm>
          <a:prstGeom prst="rect">
            <a:avLst/>
          </a:prstGeom>
          <a:ln>
            <a:solidFill>
              <a:schemeClr val="bg1">
                <a:lumMod val="75000"/>
              </a:schemeClr>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algn="l">
              <a:lnSpc>
                <a:spcPct val="100000"/>
              </a:lnSpc>
              <a:spcBef>
                <a:spcPts val="0"/>
              </a:spcBef>
              <a:spcAft>
                <a:spcPts val="0"/>
              </a:spcAft>
            </a:pPr>
            <a:r>
              <a:rPr lang="en-US" sz="1100" b="1" u="sng" dirty="0">
                <a:solidFill>
                  <a:srgbClr val="009B9C"/>
                </a:solidFill>
                <a:effectLst/>
                <a:ea typeface="Times New Roman" panose="02020603050405020304" pitchFamily="18" charset="0"/>
              </a:rPr>
              <a:t>Disclosure Summary of Relevant Financial Relationships</a:t>
            </a:r>
            <a:endParaRPr lang="en-US" sz="1100" dirty="0">
              <a:solidFill>
                <a:srgbClr val="009B9C"/>
              </a:solidFill>
              <a:effectLst/>
              <a:ea typeface="Times New Roman" panose="02020603050405020304" pitchFamily="18" charset="0"/>
            </a:endParaRPr>
          </a:p>
          <a:p>
            <a:pPr algn="l">
              <a:lnSpc>
                <a:spcPct val="100000"/>
              </a:lnSpc>
              <a:spcBef>
                <a:spcPts val="500"/>
              </a:spcBef>
              <a:spcAft>
                <a:spcPts val="500"/>
              </a:spcAft>
            </a:pPr>
            <a:r>
              <a:rPr lang="en-US" sz="1100" b="1" dirty="0"/>
              <a:t>MITIGATION STRATEGIES</a:t>
            </a:r>
            <a:br>
              <a:rPr lang="en-US" sz="1100" dirty="0"/>
            </a:br>
            <a:r>
              <a:rPr lang="en-US" sz="1100" dirty="0"/>
              <a:t>Mass General Brigham has implemented a process to mitigate relevant financial relationships for this continuing education (CE) activity to help ensure content objectivity, independence, fair balance and ensure that the content is aligned with the interest of the public. </a:t>
            </a:r>
            <a:endParaRPr lang="en-US" sz="1100" b="1" dirty="0">
              <a:solidFill>
                <a:srgbClr val="000000"/>
              </a:solidFill>
              <a:effectLst/>
              <a:ea typeface="MS Mincho" panose="02020609040205080304" pitchFamily="49" charset="-128"/>
            </a:endParaRPr>
          </a:p>
          <a:p>
            <a:pPr marL="0" marR="0" algn="l">
              <a:lnSpc>
                <a:spcPct val="100000"/>
              </a:lnSpc>
              <a:spcBef>
                <a:spcPts val="500"/>
              </a:spcBef>
              <a:spcAft>
                <a:spcPts val="500"/>
              </a:spcAft>
            </a:pPr>
            <a:r>
              <a:rPr lang="en-US" sz="1100" b="1" dirty="0">
                <a:solidFill>
                  <a:srgbClr val="000000"/>
                </a:solidFill>
                <a:effectLst/>
                <a:ea typeface="MS Mincho" panose="02020609040205080304" pitchFamily="49" charset="-128"/>
              </a:rPr>
              <a:t>The following planners have reported no relevant financial relationship with an ineligible company:</a:t>
            </a:r>
            <a:br>
              <a:rPr lang="en-US" sz="1100" b="1" dirty="0">
                <a:solidFill>
                  <a:srgbClr val="000000"/>
                </a:solidFill>
                <a:effectLst/>
                <a:ea typeface="MS Mincho" panose="02020609040205080304" pitchFamily="49" charset="-128"/>
              </a:rPr>
            </a:br>
            <a:r>
              <a:rPr lang="en-US" sz="1100" dirty="0">
                <a:solidFill>
                  <a:srgbClr val="000000"/>
                </a:solidFill>
                <a:effectLst/>
                <a:ea typeface="MS Mincho" panose="02020609040205080304" pitchFamily="49" charset="-128"/>
              </a:rPr>
              <a:t>Anne Fiore, DNP, APRN		Matthew Galati, PA</a:t>
            </a:r>
          </a:p>
          <a:p>
            <a:pPr algn="l">
              <a:lnSpc>
                <a:spcPct val="100000"/>
              </a:lnSpc>
              <a:spcBef>
                <a:spcPts val="500"/>
              </a:spcBef>
              <a:spcAft>
                <a:spcPts val="500"/>
              </a:spcAft>
            </a:pPr>
            <a:r>
              <a:rPr lang="en-US" sz="1100" b="1" dirty="0">
                <a:solidFill>
                  <a:srgbClr val="000000"/>
                </a:solidFill>
                <a:ea typeface="MS Mincho" panose="02020609040205080304" pitchFamily="49" charset="-128"/>
              </a:rPr>
              <a:t>The following planners have reported relevant financial relationships with an ineligible company:</a:t>
            </a:r>
            <a:br>
              <a:rPr lang="en-US" sz="1100" b="1" dirty="0">
                <a:solidFill>
                  <a:srgbClr val="000000"/>
                </a:solidFill>
                <a:ea typeface="MS Mincho" panose="02020609040205080304" pitchFamily="49" charset="-128"/>
              </a:rPr>
            </a:br>
            <a:r>
              <a:rPr lang="en-US" sz="1100" dirty="0">
                <a:solidFill>
                  <a:srgbClr val="000000"/>
                </a:solidFill>
                <a:ea typeface="MS Mincho" panose="02020609040205080304" pitchFamily="49" charset="-128"/>
              </a:rPr>
              <a:t>Karen Myrick, DNP, APRN, FNP, ONP, FAANP, FAAN</a:t>
            </a:r>
            <a:br>
              <a:rPr lang="en-US" sz="1100" dirty="0">
                <a:solidFill>
                  <a:srgbClr val="000000"/>
                </a:solidFill>
                <a:ea typeface="MS Mincho" panose="02020609040205080304" pitchFamily="49" charset="-128"/>
              </a:rPr>
            </a:br>
            <a:r>
              <a:rPr lang="en-US" sz="1100" i="1" dirty="0">
                <a:solidFill>
                  <a:srgbClr val="000000"/>
                </a:solidFill>
                <a:ea typeface="MS Mincho" panose="02020609040205080304" pitchFamily="49" charset="-128"/>
              </a:rPr>
              <a:t>Advisor: </a:t>
            </a:r>
            <a:r>
              <a:rPr lang="en-US" sz="1100" dirty="0">
                <a:solidFill>
                  <a:srgbClr val="000000"/>
                </a:solidFill>
                <a:ea typeface="MS Mincho" panose="02020609040205080304" pitchFamily="49" charset="-128"/>
              </a:rPr>
              <a:t>Vertex</a:t>
            </a:r>
            <a:endParaRPr lang="en-US" sz="1100" b="1" dirty="0">
              <a:solidFill>
                <a:srgbClr val="000000"/>
              </a:solidFill>
              <a:effectLst/>
              <a:ea typeface="MS Mincho" panose="02020609040205080304" pitchFamily="49" charset="-128"/>
            </a:endParaRPr>
          </a:p>
          <a:p>
            <a:pPr algn="l">
              <a:lnSpc>
                <a:spcPct val="100000"/>
              </a:lnSpc>
              <a:spcBef>
                <a:spcPts val="500"/>
              </a:spcBef>
              <a:spcAft>
                <a:spcPts val="500"/>
              </a:spcAft>
            </a:pPr>
            <a:r>
              <a:rPr lang="en-US" sz="1100" b="1" dirty="0">
                <a:solidFill>
                  <a:srgbClr val="000000"/>
                </a:solidFill>
                <a:ea typeface="MS Mincho" panose="02020609040205080304" pitchFamily="49" charset="-128"/>
              </a:rPr>
              <a:t>The following speakers have reported relevant financial relationships with an ineligible company:</a:t>
            </a:r>
            <a:br>
              <a:rPr lang="en-US" sz="1100" b="1" dirty="0">
                <a:solidFill>
                  <a:srgbClr val="000000"/>
                </a:solidFill>
                <a:ea typeface="MS Mincho" panose="02020609040205080304" pitchFamily="49" charset="-128"/>
              </a:rPr>
            </a:br>
            <a:r>
              <a:rPr lang="en-US" sz="1100" dirty="0">
                <a:solidFill>
                  <a:srgbClr val="000000"/>
                </a:solidFill>
                <a:ea typeface="MS Mincho" panose="02020609040205080304" pitchFamily="49" charset="-128"/>
              </a:rPr>
              <a:t>Karen Myrick, DNP, APRN, FNP, ONP, FAANP, FAAN</a:t>
            </a:r>
            <a:br>
              <a:rPr lang="en-US" sz="1100" dirty="0">
                <a:solidFill>
                  <a:srgbClr val="000000"/>
                </a:solidFill>
                <a:ea typeface="MS Mincho" panose="02020609040205080304" pitchFamily="49" charset="-128"/>
              </a:rPr>
            </a:br>
            <a:r>
              <a:rPr lang="en-US" sz="1100" i="1" dirty="0">
                <a:solidFill>
                  <a:srgbClr val="000000"/>
                </a:solidFill>
                <a:ea typeface="MS Mincho" panose="02020609040205080304" pitchFamily="49" charset="-128"/>
              </a:rPr>
              <a:t>Advisor: </a:t>
            </a:r>
            <a:r>
              <a:rPr lang="en-US" sz="1100" dirty="0">
                <a:solidFill>
                  <a:srgbClr val="000000"/>
                </a:solidFill>
                <a:ea typeface="MS Mincho" panose="02020609040205080304" pitchFamily="49" charset="-128"/>
              </a:rPr>
              <a:t>Vertex</a:t>
            </a:r>
            <a:endParaRPr lang="en-US" sz="1100" b="1" dirty="0">
              <a:solidFill>
                <a:srgbClr val="000000"/>
              </a:solidFill>
              <a:ea typeface="MS Mincho" panose="02020609040205080304" pitchFamily="49" charset="-128"/>
            </a:endParaRPr>
          </a:p>
        </p:txBody>
      </p:sp>
    </p:spTree>
    <p:extLst>
      <p:ext uri="{BB962C8B-B14F-4D97-AF65-F5344CB8AC3E}">
        <p14:creationId xmlns:p14="http://schemas.microsoft.com/office/powerpoint/2010/main" val="6188865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769</TotalTime>
  <Words>613</Words>
  <Application>Microsoft Office PowerPoint</Application>
  <PresentationFormat>Widescreen</PresentationFormat>
  <Paragraphs>24</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MS Mincho</vt:lpstr>
      <vt:lpstr>Arial</vt:lpstr>
      <vt:lpstr>Calibri</vt:lpstr>
      <vt:lpstr>Calibri Light</vt:lpstr>
      <vt:lpstr>Times New Roman</vt:lpstr>
      <vt:lpstr>Office Theme</vt:lpstr>
      <vt:lpstr>MGB Orthopedic Academy – MSK Essentials: Orthopedics &amp; Sports Medicine Specialty Certificate Program 2026-2027 September 16, 2026 – June 5, 2027 | 6:30 – 7:15 AM ET| Virtual via MS Teams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Disclosure Summary &amp; Accreditation Statement</dc:title>
  <dc:creator>Emily Welch</dc:creator>
  <cp:lastModifiedBy>Harney, Maxine Gabriella</cp:lastModifiedBy>
  <cp:revision>207</cp:revision>
  <dcterms:created xsi:type="dcterms:W3CDTF">2020-03-11T18:32:17Z</dcterms:created>
  <dcterms:modified xsi:type="dcterms:W3CDTF">2026-09-10T17:31:49Z</dcterms:modified>
</cp:coreProperties>
</file>