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256" r:id="rId2"/>
    <p:sldId id="323" r:id="rId3"/>
    <p:sldId id="315" r:id="rId4"/>
    <p:sldId id="259" r:id="rId5"/>
    <p:sldId id="278" r:id="rId6"/>
    <p:sldId id="316" r:id="rId7"/>
    <p:sldId id="328" r:id="rId8"/>
    <p:sldId id="319" r:id="rId9"/>
    <p:sldId id="304" r:id="rId10"/>
    <p:sldId id="317" r:id="rId11"/>
    <p:sldId id="318" r:id="rId12"/>
    <p:sldId id="320" r:id="rId13"/>
    <p:sldId id="324" r:id="rId14"/>
    <p:sldId id="325" r:id="rId15"/>
    <p:sldId id="329" r:id="rId16"/>
    <p:sldId id="330" r:id="rId17"/>
    <p:sldId id="326" r:id="rId18"/>
    <p:sldId id="32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3077E-9787-4EA1-A180-5B0EB17D0869}" v="5" dt="2026-09-17T18:31:08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DC050-0F1A-4960-9F52-51B5B27E8FEA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3DDD7-C97F-4C79-97FA-46A84A020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2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33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6A83-9D7B-54DE-607E-450DD81E9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E507D-D4B7-0CC0-85F6-64E024FCF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A9A06B-0CDF-C9EB-8930-6E61F5A3E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FC6D4-D9A8-C6B7-DDF5-A35D6074F5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38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359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10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948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D6DF0-1F00-BE46-B26E-BD8E819BFF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25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53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2592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582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641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397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60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485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4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160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8632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59CF800B-E24A-4353-BA80-0CDC1F4DD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5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2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Anaphylaxis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630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4E8A5-337E-3575-C88C-1A4838DEE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94BC-0AA7-F69F-081A-306370DBE84F}"/>
              </a:ext>
            </a:extLst>
          </p:cNvPr>
          <p:cNvSpPr txBox="1">
            <a:spLocks/>
          </p:cNvSpPr>
          <p:nvPr/>
        </p:nvSpPr>
        <p:spPr>
          <a:xfrm>
            <a:off x="641350" y="1137424"/>
            <a:ext cx="10902950" cy="4605008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spc="1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Life-threatening systemic allergic reaction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“Generalized” or “Systemic” or “Multi-organ” used but can be a single system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Lifetime prevalence 1.6-5.1%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Difficult to accurately diagnose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Historically: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IgE-mediated mechanism: Anaphylaxis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 IgE-mediated: Anaphylactoid reaction 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Anaphylactoid no longer used as: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Clinically indistinguishable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9DD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require treatment with epinephrine</a:t>
            </a:r>
          </a:p>
        </p:txBody>
      </p:sp>
      <p:pic>
        <p:nvPicPr>
          <p:cNvPr id="5" name="Picture 4" descr="A diagram of mast cell&#10;&#10;AI-generated content may be incorrect.">
            <a:extLst>
              <a:ext uri="{FF2B5EF4-FFF2-40B4-BE49-F238E27FC236}">
                <a16:creationId xmlns:a16="http://schemas.microsoft.com/office/drawing/2014/main" id="{EB5FDB74-E253-42CA-A5FF-3BB762841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83" y="2401418"/>
            <a:ext cx="5594467" cy="42203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B9EDD2-1511-B6EB-6DAE-E5FB50538F0D}"/>
              </a:ext>
            </a:extLst>
          </p:cNvPr>
          <p:cNvSpPr txBox="1"/>
          <p:nvPr/>
        </p:nvSpPr>
        <p:spPr>
          <a:xfrm>
            <a:off x="1828968" y="172671"/>
            <a:ext cx="755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ANAPHYLAXIS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F8D9BAC-24CA-E987-A217-FAB4C92E2591}"/>
              </a:ext>
            </a:extLst>
          </p:cNvPr>
          <p:cNvSpPr txBox="1">
            <a:spLocks/>
          </p:cNvSpPr>
          <p:nvPr/>
        </p:nvSpPr>
        <p:spPr>
          <a:xfrm>
            <a:off x="985446" y="6464300"/>
            <a:ext cx="7058029" cy="39370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spc="1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D9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Golden DBK et al, Ann Allergy Asthma Immunol 2023.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DD9"/>
              </a:buClr>
              <a:buSzPct val="80000"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Chapel and </a:t>
            </a:r>
            <a:r>
              <a:rPr kumimoji="0" lang="en-US" sz="1000" b="0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Haeney's</a:t>
            </a:r>
            <a:r>
              <a:rPr kumimoji="0" lang="en-US" sz="10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Essentials of Clinical Immunology, 7th Edition. </a:t>
            </a:r>
          </a:p>
        </p:txBody>
      </p:sp>
    </p:spTree>
    <p:extLst>
      <p:ext uri="{BB962C8B-B14F-4D97-AF65-F5344CB8AC3E}">
        <p14:creationId xmlns:p14="http://schemas.microsoft.com/office/powerpoint/2010/main" val="177889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54F8D8-F111-CB48-80A2-8A7A6854EEEE}"/>
              </a:ext>
            </a:extLst>
          </p:cNvPr>
          <p:cNvSpPr txBox="1">
            <a:spLocks/>
          </p:cNvSpPr>
          <p:nvPr/>
        </p:nvSpPr>
        <p:spPr>
          <a:xfrm>
            <a:off x="1058091" y="1092201"/>
            <a:ext cx="9235367" cy="4959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Symptoms of an allergic reaction: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Generalized itching or hives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Swelling of lips, face, eyes, tongue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Tightness in throat or difficulty swallowing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Difficulty breathing or shortness of breath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Nausea, abdominal pain, or vomiting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Dizziness or lightheadedness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Hives Symptoms: How You Know It's Really Hives | Everyday Health">
            <a:extLst>
              <a:ext uri="{FF2B5EF4-FFF2-40B4-BE49-F238E27FC236}">
                <a16:creationId xmlns:a16="http://schemas.microsoft.com/office/drawing/2014/main" id="{22AF0AF1-C00A-3B43-8217-B66B3C36B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2" t="17594" r="11707" b="8671"/>
          <a:stretch/>
        </p:blipFill>
        <p:spPr bwMode="auto">
          <a:xfrm>
            <a:off x="8170128" y="1092200"/>
            <a:ext cx="2123331" cy="132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ives (urticaria) on black skin: Pictures, treatments, and causes">
            <a:extLst>
              <a:ext uri="{FF2B5EF4-FFF2-40B4-BE49-F238E27FC236}">
                <a16:creationId xmlns:a16="http://schemas.microsoft.com/office/drawing/2014/main" id="{BDD65488-EFC5-9243-AA84-59BBB93E3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80" r="27317"/>
          <a:stretch/>
        </p:blipFill>
        <p:spPr bwMode="auto">
          <a:xfrm>
            <a:off x="8170127" y="2531328"/>
            <a:ext cx="2123331" cy="158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BE3CAFD-D76C-9B43-850E-D9F953977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977" y="4227926"/>
            <a:ext cx="7144047" cy="25085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9BC140-019F-4B46-8C25-FC3C3AB23F05}"/>
              </a:ext>
            </a:extLst>
          </p:cNvPr>
          <p:cNvSpPr txBox="1"/>
          <p:nvPr/>
        </p:nvSpPr>
        <p:spPr>
          <a:xfrm>
            <a:off x="1554729" y="172671"/>
            <a:ext cx="824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RECOGNIZING ANAPHYLAXIS</a:t>
            </a:r>
          </a:p>
        </p:txBody>
      </p:sp>
    </p:spTree>
    <p:extLst>
      <p:ext uri="{BB962C8B-B14F-4D97-AF65-F5344CB8AC3E}">
        <p14:creationId xmlns:p14="http://schemas.microsoft.com/office/powerpoint/2010/main" val="335904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760CF7-48BE-5C55-6F11-6C430D403F9E}"/>
              </a:ext>
            </a:extLst>
          </p:cNvPr>
          <p:cNvSpPr txBox="1"/>
          <p:nvPr/>
        </p:nvSpPr>
        <p:spPr>
          <a:xfrm>
            <a:off x="1065633" y="6536093"/>
            <a:ext cx="3199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Dribin TE, J Allergy Clin Immunol 2024.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7D66DC0-FB90-C29B-438F-9CE07B215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6"/>
          <a:stretch>
            <a:fillRect/>
          </a:stretch>
        </p:blipFill>
        <p:spPr bwMode="auto">
          <a:xfrm>
            <a:off x="905376" y="1367694"/>
            <a:ext cx="6306130" cy="452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073711C-9BE2-6EA5-4BC6-C10219EAA207}"/>
              </a:ext>
            </a:extLst>
          </p:cNvPr>
          <p:cNvGrpSpPr/>
          <p:nvPr/>
        </p:nvGrpSpPr>
        <p:grpSpPr>
          <a:xfrm>
            <a:off x="7714955" y="1214941"/>
            <a:ext cx="3370968" cy="5449039"/>
            <a:chOff x="7790368" y="1610868"/>
            <a:chExt cx="2530476" cy="4090416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CC842FFA-71FA-60A9-F57A-138FF39674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845" r="50000" b="-667"/>
            <a:stretch>
              <a:fillRect/>
            </a:stretch>
          </p:blipFill>
          <p:spPr bwMode="auto">
            <a:xfrm>
              <a:off x="7790368" y="1610868"/>
              <a:ext cx="2530475" cy="204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E758B9A-DAD5-7AD0-D2E4-B1330F0A95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70845" b="-667"/>
            <a:stretch>
              <a:fillRect/>
            </a:stretch>
          </p:blipFill>
          <p:spPr bwMode="auto">
            <a:xfrm>
              <a:off x="7790369" y="3656076"/>
              <a:ext cx="2530475" cy="2045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F6666C-7D4D-05D9-115A-00DE1E2C4222}"/>
              </a:ext>
            </a:extLst>
          </p:cNvPr>
          <p:cNvSpPr txBox="1"/>
          <p:nvPr/>
        </p:nvSpPr>
        <p:spPr>
          <a:xfrm>
            <a:off x="1828968" y="172671"/>
            <a:ext cx="755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RECOGNIZING ANAPHYLAXIS</a:t>
            </a:r>
          </a:p>
        </p:txBody>
      </p:sp>
    </p:spTree>
    <p:extLst>
      <p:ext uri="{BB962C8B-B14F-4D97-AF65-F5344CB8AC3E}">
        <p14:creationId xmlns:p14="http://schemas.microsoft.com/office/powerpoint/2010/main" val="22303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54F8D8-F111-CB48-80A2-8A7A6854EEEE}"/>
              </a:ext>
            </a:extLst>
          </p:cNvPr>
          <p:cNvSpPr txBox="1">
            <a:spLocks/>
          </p:cNvSpPr>
          <p:nvPr/>
        </p:nvSpPr>
        <p:spPr>
          <a:xfrm>
            <a:off x="584200" y="1219201"/>
            <a:ext cx="10439400" cy="4832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patient has these symptoms: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Lay person flat or allow them to sit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Assess vital signs including heart rate, blood pressure, oxygen saturation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Examine patient’s skin, airway, heart, and lungs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History including symptoms, vital signs and exam should be recorded 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Anaphylaxis Flow Sheet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46699D-FADF-4986-9B28-FDFA9F789160}"/>
              </a:ext>
            </a:extLst>
          </p:cNvPr>
          <p:cNvSpPr txBox="1"/>
          <p:nvPr/>
        </p:nvSpPr>
        <p:spPr>
          <a:xfrm>
            <a:off x="1828968" y="172671"/>
            <a:ext cx="755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RECOGNIZING ANAPHYLAXIS</a:t>
            </a:r>
          </a:p>
        </p:txBody>
      </p:sp>
    </p:spTree>
    <p:extLst>
      <p:ext uri="{BB962C8B-B14F-4D97-AF65-F5344CB8AC3E}">
        <p14:creationId xmlns:p14="http://schemas.microsoft.com/office/powerpoint/2010/main" val="380703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C544B77-AA4B-094C-8544-A66E1B224E5C}"/>
              </a:ext>
            </a:extLst>
          </p:cNvPr>
          <p:cNvSpPr txBox="1">
            <a:spLocks/>
          </p:cNvSpPr>
          <p:nvPr/>
        </p:nvSpPr>
        <p:spPr>
          <a:xfrm>
            <a:off x="731521" y="897880"/>
            <a:ext cx="10457410" cy="5960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patient has symptoms in 2 symptoms or signs of a severe reaction including respiratory compromise or hypotension, GIVE EPINEPHRINE.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Epinephrine autoinjector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patients 10-30kg (22lbs-66lbs), use 0.15mg (Jr)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patients &gt;30kg (&gt;66lbs), use 0.3mg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available, use 0.1mg for patient under 15kg (15-33lbs)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Epinephrine 1:1000 (1mg/mL) – NOT the same dosing as in arrest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infants and children, use 0.01 mg/kg (up to 0.3mg)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adults, use 0.3mg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patients &gt;50kg (&gt;110lbs), can start with 0.5mg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Inject intramuscularly (IM) in mid-outer thigh (vastus lateralis muscle)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Repeat dose in 5-10 minutes if no improvement in symptoms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consider IV drip if not responding to IM: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- 1 mg (1 ml) of a 1:1,000 concentration to 250 ml of dextrose 5% in water and infuse at an initial rate of 1 mcg per minute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Box Quantity* Adrenalin (Epinephrine) 1mg, 1ml Vial (1:1000) | Bound Tree">
            <a:extLst>
              <a:ext uri="{FF2B5EF4-FFF2-40B4-BE49-F238E27FC236}">
                <a16:creationId xmlns:a16="http://schemas.microsoft.com/office/drawing/2014/main" id="{E900CEF5-7CFD-954B-97AF-66DD1635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028" y="3363113"/>
            <a:ext cx="1389682" cy="138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C77017-9AE5-AC4E-96F5-6344C048784F}"/>
              </a:ext>
            </a:extLst>
          </p:cNvPr>
          <p:cNvSpPr txBox="1"/>
          <p:nvPr/>
        </p:nvSpPr>
        <p:spPr>
          <a:xfrm>
            <a:off x="2055703" y="22125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  <p:pic>
        <p:nvPicPr>
          <p:cNvPr id="2" name="Picture 2" descr="EpiPen Scandal Is Yet Another Sign of Coming Pharma Crisis | Time">
            <a:extLst>
              <a:ext uri="{FF2B5EF4-FFF2-40B4-BE49-F238E27FC236}">
                <a16:creationId xmlns:a16="http://schemas.microsoft.com/office/drawing/2014/main" id="{DDD546B0-EFFF-E64D-B7F3-FB3CDFE2E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8" t="8772" r="38726" b="10903"/>
          <a:stretch/>
        </p:blipFill>
        <p:spPr bwMode="auto">
          <a:xfrm>
            <a:off x="10905028" y="321548"/>
            <a:ext cx="1009682" cy="309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158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C93F1-CDFB-B93D-A5F0-5937A9141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B27657-AC29-005A-6C2D-1087A086C816}"/>
              </a:ext>
            </a:extLst>
          </p:cNvPr>
          <p:cNvSpPr txBox="1">
            <a:spLocks/>
          </p:cNvSpPr>
          <p:nvPr/>
        </p:nvSpPr>
        <p:spPr>
          <a:xfrm>
            <a:off x="731521" y="897880"/>
            <a:ext cx="10457410" cy="5960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FF115-B904-5A9C-357D-AE3A9BA9A9CA}"/>
              </a:ext>
            </a:extLst>
          </p:cNvPr>
          <p:cNvSpPr txBox="1"/>
          <p:nvPr/>
        </p:nvSpPr>
        <p:spPr>
          <a:xfrm>
            <a:off x="2055703" y="22125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F49E2C-B458-E9F4-D81C-7EB8AE485495}"/>
              </a:ext>
            </a:extLst>
          </p:cNvPr>
          <p:cNvSpPr txBox="1"/>
          <p:nvPr/>
        </p:nvSpPr>
        <p:spPr>
          <a:xfrm>
            <a:off x="3051110" y="3244334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B32BEF-EE4B-FB56-D014-C24C09B3A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54" y="867590"/>
            <a:ext cx="4600051" cy="3272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AA630A-B569-CE67-A840-83AD28BC57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94" b="7828"/>
          <a:stretch>
            <a:fillRect/>
          </a:stretch>
        </p:blipFill>
        <p:spPr>
          <a:xfrm>
            <a:off x="5270548" y="1078287"/>
            <a:ext cx="5045506" cy="29280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EE9EDE-D6C6-1B45-F16E-0DFA59DE7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69" y="4656543"/>
            <a:ext cx="3783818" cy="19801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E10FD4-980B-DB8D-4100-B643BC682749}"/>
              </a:ext>
            </a:extLst>
          </p:cNvPr>
          <p:cNvSpPr txBox="1"/>
          <p:nvPr/>
        </p:nvSpPr>
        <p:spPr>
          <a:xfrm>
            <a:off x="5079800" y="5397714"/>
            <a:ext cx="5738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FDA approval anticipated within the year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99EDA6-6FF5-9332-6C1B-69F76C0E2BB8}"/>
              </a:ext>
            </a:extLst>
          </p:cNvPr>
          <p:cNvSpPr txBox="1"/>
          <p:nvPr/>
        </p:nvSpPr>
        <p:spPr>
          <a:xfrm>
            <a:off x="5118596" y="4040030"/>
            <a:ext cx="5738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FDA approval Aug 2024 adults and children greater than 30kg</a:t>
            </a:r>
          </a:p>
        </p:txBody>
      </p:sp>
    </p:spTree>
    <p:extLst>
      <p:ext uri="{BB962C8B-B14F-4D97-AF65-F5344CB8AC3E}">
        <p14:creationId xmlns:p14="http://schemas.microsoft.com/office/powerpoint/2010/main" val="339919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C544B77-AA4B-094C-8544-A66E1B224E5C}"/>
              </a:ext>
            </a:extLst>
          </p:cNvPr>
          <p:cNvSpPr txBox="1">
            <a:spLocks/>
          </p:cNvSpPr>
          <p:nvPr/>
        </p:nvSpPr>
        <p:spPr>
          <a:xfrm>
            <a:off x="731521" y="897881"/>
            <a:ext cx="10457410" cy="4634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line treatment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Give if there is suspicion of anaphylaxis to reduce morbidity and mortality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Failure to administer early is linked to increased risk of fatality and increased risk of biphasic reaction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 is preferred route (1:1000)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need second dose in 10-35% of cases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no absolute contraindication for epinephrine in the treatment of anaphylaxis.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Giving epinephrine does not diagnose anaphylaxis.</a:t>
            </a:r>
          </a:p>
        </p:txBody>
      </p:sp>
      <p:pic>
        <p:nvPicPr>
          <p:cNvPr id="1026" name="Picture 2" descr="Box Quantity* Adrenalin (Epinephrine) 1mg, 1ml Vial (1:1000) | Bound Tree">
            <a:extLst>
              <a:ext uri="{FF2B5EF4-FFF2-40B4-BE49-F238E27FC236}">
                <a16:creationId xmlns:a16="http://schemas.microsoft.com/office/drawing/2014/main" id="{E900CEF5-7CFD-954B-97AF-66DD1635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028" y="3363113"/>
            <a:ext cx="1389682" cy="138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C77017-9AE5-AC4E-96F5-6344C048784F}"/>
              </a:ext>
            </a:extLst>
          </p:cNvPr>
          <p:cNvSpPr txBox="1"/>
          <p:nvPr/>
        </p:nvSpPr>
        <p:spPr>
          <a:xfrm>
            <a:off x="2055703" y="22125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  <p:pic>
        <p:nvPicPr>
          <p:cNvPr id="2" name="Picture 2" descr="EpiPen Scandal Is Yet Another Sign of Coming Pharma Crisis | Time">
            <a:extLst>
              <a:ext uri="{FF2B5EF4-FFF2-40B4-BE49-F238E27FC236}">
                <a16:creationId xmlns:a16="http://schemas.microsoft.com/office/drawing/2014/main" id="{DDD546B0-EFFF-E64D-B7F3-FB3CDFE2E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8" t="8772" r="38726" b="10903"/>
          <a:stretch/>
        </p:blipFill>
        <p:spPr bwMode="auto">
          <a:xfrm>
            <a:off x="10905028" y="321548"/>
            <a:ext cx="1009682" cy="309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33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D30A99-63E2-2B7F-AE2F-685C6FEC00DB}"/>
              </a:ext>
            </a:extLst>
          </p:cNvPr>
          <p:cNvSpPr txBox="1"/>
          <p:nvPr/>
        </p:nvSpPr>
        <p:spPr>
          <a:xfrm>
            <a:off x="919324" y="6139301"/>
            <a:ext cx="4747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Campbell, Ann Allergy Asthma Immunol 2014.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Golden DBK et al, Ann Allergy Asthma Immunol 2023.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Posner L and Camargo C, Drug Healthcare and Patient Safety 2017.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EC004D-941D-DD30-F4C6-355ACE4C8581}"/>
              </a:ext>
            </a:extLst>
          </p:cNvPr>
          <p:cNvGrpSpPr/>
          <p:nvPr/>
        </p:nvGrpSpPr>
        <p:grpSpPr>
          <a:xfrm>
            <a:off x="2367990" y="1394530"/>
            <a:ext cx="4617552" cy="3913774"/>
            <a:chOff x="3006635" y="1084082"/>
            <a:chExt cx="6136923" cy="5299305"/>
          </a:xfrm>
        </p:grpSpPr>
        <p:pic>
          <p:nvPicPr>
            <p:cNvPr id="7" name="Picture 6" descr="A diagram of a medical procedure&#10;&#10;AI-generated content may be incorrect.">
              <a:extLst>
                <a:ext uri="{FF2B5EF4-FFF2-40B4-BE49-F238E27FC236}">
                  <a16:creationId xmlns:a16="http://schemas.microsoft.com/office/drawing/2014/main" id="{B403BF5E-631D-C607-5F58-13E59FE2B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"/>
            <a:stretch>
              <a:fillRect/>
            </a:stretch>
          </p:blipFill>
          <p:spPr>
            <a:xfrm>
              <a:off x="3020992" y="1084082"/>
              <a:ext cx="6122566" cy="5299305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A9BDF8D-BCBA-27EC-32BC-14DA437938AA}"/>
                </a:ext>
              </a:extLst>
            </p:cNvPr>
            <p:cNvSpPr/>
            <p:nvPr/>
          </p:nvSpPr>
          <p:spPr>
            <a:xfrm>
              <a:off x="3006635" y="1400537"/>
              <a:ext cx="2326512" cy="4965147"/>
            </a:xfrm>
            <a:prstGeom prst="ellipse">
              <a:avLst/>
            </a:prstGeom>
            <a:noFill/>
            <a:ln w="635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0F710B7-9E8F-C26B-D1FC-3374A3E9AE1A}"/>
              </a:ext>
            </a:extLst>
          </p:cNvPr>
          <p:cNvSpPr txBox="1"/>
          <p:nvPr/>
        </p:nvSpPr>
        <p:spPr>
          <a:xfrm>
            <a:off x="7500494" y="4419304"/>
            <a:ext cx="2958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β2-Adrenergic Receptor–Mediated Mast Cell Stabilization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E13C09-30DC-21A0-150B-E73837592C23}"/>
              </a:ext>
            </a:extLst>
          </p:cNvPr>
          <p:cNvSpPr txBox="1"/>
          <p:nvPr/>
        </p:nvSpPr>
        <p:spPr>
          <a:xfrm>
            <a:off x="2055703" y="22125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EPINEPHRINE</a:t>
            </a:r>
          </a:p>
        </p:txBody>
      </p:sp>
    </p:spTree>
    <p:extLst>
      <p:ext uri="{BB962C8B-B14F-4D97-AF65-F5344CB8AC3E}">
        <p14:creationId xmlns:p14="http://schemas.microsoft.com/office/powerpoint/2010/main" val="243621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149" y="1376624"/>
            <a:ext cx="10006148" cy="446421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giving Epinephrine, may additionally: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Administer antihistamines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Administer oxygen if needed 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Administer inhaled </a:t>
            </a:r>
            <a:r>
              <a:rPr lang="el-G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agonist if bronchospasm present 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for airway management if needed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Administer IV fluids if needed for circulatory support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For patients with respiratory symptoms or history of asthma, consider steroids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1" indent="0">
              <a:buNone/>
            </a:pP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Repeat dose of Epinephrine if necessary and consider whether to activate emergency response.</a:t>
            </a:r>
          </a:p>
          <a:p>
            <a:pPr lvl="1" indent="0">
              <a:buNone/>
            </a:pPr>
            <a:endParaRPr 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9C085-7465-4E22-9749-1EED44F612AF}"/>
              </a:ext>
            </a:extLst>
          </p:cNvPr>
          <p:cNvSpPr txBox="1"/>
          <p:nvPr/>
        </p:nvSpPr>
        <p:spPr>
          <a:xfrm>
            <a:off x="2055703" y="22125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</p:spTree>
    <p:extLst>
      <p:ext uri="{BB962C8B-B14F-4D97-AF65-F5344CB8AC3E}">
        <p14:creationId xmlns:p14="http://schemas.microsoft.com/office/powerpoint/2010/main" val="42772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583" y="1239593"/>
            <a:ext cx="10189028" cy="50044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mild symptoms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mild swelling, hives, pruritus or rash)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treat with antihistamines and observe. 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age &gt;12, Cetirizine 10-20mg by mouth. 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Alternatively, give Diphenhydramine 25-50mg by mouth. </a:t>
            </a:r>
          </a:p>
          <a:p>
            <a:pPr marL="171450" indent="-17145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  <a:tabLst>
                <a:tab pos="1371600" algn="l"/>
              </a:tabLst>
            </a:pPr>
            <a:endParaRPr lang="en-US" altLang="en-US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age 5-11, Cetirizine 5-10mg by mouth. </a:t>
            </a:r>
          </a:p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Alternatively can give Diphenhydramine by weight.</a:t>
            </a:r>
          </a:p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  <a:tabLst>
                <a:tab pos="1371600" algn="l"/>
              </a:tabLst>
            </a:pP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age &lt;5, Cetirizine 2.5mg by mouth or Diphenhydramine by weight</a:t>
            </a:r>
          </a:p>
          <a:p>
            <a:pPr marL="171450" indent="-17145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  <a:tabLst>
                <a:tab pos="1371600" algn="l"/>
              </a:tabLst>
            </a:pP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Liquid medications may have more rapid onset of action.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CE5C1-39D3-44EE-9ACA-67EE4E04449E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</p:spTree>
    <p:extLst>
      <p:ext uri="{BB962C8B-B14F-4D97-AF65-F5344CB8AC3E}">
        <p14:creationId xmlns:p14="http://schemas.microsoft.com/office/powerpoint/2010/main" val="3593729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423" y="5653461"/>
            <a:ext cx="10032274" cy="1066496"/>
          </a:xfrm>
        </p:spPr>
        <p:txBody>
          <a:bodyPr>
            <a:no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1371600" algn="l"/>
              </a:tabLst>
            </a:pPr>
            <a:r>
              <a:rPr lang="en-US" alt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Note that Cetirizine and Diphenhydramine have equivalent time of onset and cetirizine is less likely to cause significant sedation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A0B6419-EA29-264E-B070-ECA337EF21C5}"/>
              </a:ext>
            </a:extLst>
          </p:cNvPr>
          <p:cNvGraphicFramePr>
            <a:graphicFrameLocks noGrp="1"/>
          </p:cNvGraphicFramePr>
          <p:nvPr/>
        </p:nvGraphicFramePr>
        <p:xfrm>
          <a:off x="1880084" y="3429000"/>
          <a:ext cx="7904975" cy="1974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4828">
                  <a:extLst>
                    <a:ext uri="{9D8B030D-6E8A-4147-A177-3AD203B41FA5}">
                      <a16:colId xmlns:a16="http://schemas.microsoft.com/office/drawing/2014/main" val="4191473140"/>
                    </a:ext>
                  </a:extLst>
                </a:gridCol>
                <a:gridCol w="1737162">
                  <a:extLst>
                    <a:ext uri="{9D8B030D-6E8A-4147-A177-3AD203B41FA5}">
                      <a16:colId xmlns:a16="http://schemas.microsoft.com/office/drawing/2014/main" val="3366829762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374124122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116439247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588922061"/>
                    </a:ext>
                  </a:extLst>
                </a:gridCol>
              </a:tblGrid>
              <a:tr h="323114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 (kg)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 (</a:t>
                      </a: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Teaspoons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38803760"/>
                  </a:ext>
                </a:extLst>
              </a:tr>
              <a:tr h="313679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10-14.9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21.9-32.8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4116384"/>
                  </a:ext>
                </a:extLst>
              </a:tr>
              <a:tr h="313679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15-18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32.9-40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7978026"/>
                  </a:ext>
                </a:extLst>
              </a:tr>
              <a:tr h="34135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18.1-25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40.1-55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05080881"/>
                  </a:ext>
                </a:extLst>
              </a:tr>
              <a:tr h="34135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25.1-40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55.1-88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10-15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25-37.5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47720656"/>
                  </a:ext>
                </a:extLst>
              </a:tr>
              <a:tr h="34135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40.1+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88.1+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15-20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37.5-50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4846575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1BF8E3B-C8D2-E745-A3D4-EE0E80BEA25E}"/>
              </a:ext>
            </a:extLst>
          </p:cNvPr>
          <p:cNvSpPr txBox="1"/>
          <p:nvPr/>
        </p:nvSpPr>
        <p:spPr>
          <a:xfrm>
            <a:off x="2907438" y="2986701"/>
            <a:ext cx="6377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Dosing for Diphenhydramine (Benadryl)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CE5C1-39D3-44EE-9ACA-67EE4E04449E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TREATMENT OF ANAPHYLAXIS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489D0-46E3-458E-AEAC-8CE62895C67F}"/>
              </a:ext>
            </a:extLst>
          </p:cNvPr>
          <p:cNvSpPr txBox="1"/>
          <p:nvPr/>
        </p:nvSpPr>
        <p:spPr>
          <a:xfrm>
            <a:off x="3759174" y="814604"/>
            <a:ext cx="6377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Dosing for Cetirizine (Zyrtec)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31ACB1-0701-4E6E-BAEC-955F50B422D9}"/>
              </a:ext>
            </a:extLst>
          </p:cNvPr>
          <p:cNvGraphicFramePr>
            <a:graphicFrameLocks noGrp="1"/>
          </p:cNvGraphicFramePr>
          <p:nvPr/>
        </p:nvGraphicFramePr>
        <p:xfrm>
          <a:off x="2856220" y="1219440"/>
          <a:ext cx="6167813" cy="1633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4828">
                  <a:extLst>
                    <a:ext uri="{9D8B030D-6E8A-4147-A177-3AD203B41FA5}">
                      <a16:colId xmlns:a16="http://schemas.microsoft.com/office/drawing/2014/main" val="4191473140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374124122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2116439247"/>
                    </a:ext>
                  </a:extLst>
                </a:gridCol>
                <a:gridCol w="1580995">
                  <a:extLst>
                    <a:ext uri="{9D8B030D-6E8A-4147-A177-3AD203B41FA5}">
                      <a16:colId xmlns:a16="http://schemas.microsoft.com/office/drawing/2014/main" val="588922061"/>
                    </a:ext>
                  </a:extLst>
                </a:gridCol>
              </a:tblGrid>
              <a:tr h="323114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Teaspoons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38803760"/>
                  </a:ext>
                </a:extLst>
              </a:tr>
              <a:tr h="313679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6-12 months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4116384"/>
                  </a:ext>
                </a:extLst>
              </a:tr>
              <a:tr h="313679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1-5 years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0.5-1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2.5-5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2.5-5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7978026"/>
                  </a:ext>
                </a:extLst>
              </a:tr>
              <a:tr h="34135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6-11 years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5-10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5-10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05080881"/>
                  </a:ext>
                </a:extLst>
              </a:tr>
              <a:tr h="34135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&gt;12 years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10-20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10-20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4772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584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8B0FB2-DF1C-40A6-A052-5700B7219825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ANTIHISTAMINES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4BAA80-6539-1B93-859E-B7DFCACAF010}"/>
              </a:ext>
            </a:extLst>
          </p:cNvPr>
          <p:cNvSpPr txBox="1"/>
          <p:nvPr/>
        </p:nvSpPr>
        <p:spPr>
          <a:xfrm>
            <a:off x="584200" y="1130746"/>
            <a:ext cx="1060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 based on mechanism of action and effectiveness in other allergic diseases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Vasodilatation, increased vascular permeability, bronchial smooth muscle contraction, and increased airway secretions mediated by histamine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Considered second line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utility in preventing biphasic reactions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Slow onset of action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not stabilize or prevent mast cell degranulation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not not effectively treat cardiovascular and respiratory symptoms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Does decrease itching and hives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7407D9-5656-E221-E63E-74CD93589D19}"/>
              </a:ext>
            </a:extLst>
          </p:cNvPr>
          <p:cNvSpPr txBox="1"/>
          <p:nvPr/>
        </p:nvSpPr>
        <p:spPr>
          <a:xfrm>
            <a:off x="937612" y="6320723"/>
            <a:ext cx="3672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Lieberman, Ann Allergy Asthma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Immunol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2015.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Shaker MS et al, J All Clin Immunol 2020</a:t>
            </a:r>
          </a:p>
        </p:txBody>
      </p:sp>
    </p:spTree>
    <p:extLst>
      <p:ext uri="{BB962C8B-B14F-4D97-AF65-F5344CB8AC3E}">
        <p14:creationId xmlns:p14="http://schemas.microsoft.com/office/powerpoint/2010/main" val="3858579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17B709-017F-A952-04CB-3FB0F6305752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STEROIDS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7BD42-5B70-A781-6060-93E6E35C8DE7}"/>
              </a:ext>
            </a:extLst>
          </p:cNvPr>
          <p:cNvSpPr txBox="1"/>
          <p:nvPr/>
        </p:nvSpPr>
        <p:spPr>
          <a:xfrm>
            <a:off x="554036" y="1044636"/>
            <a:ext cx="10406064" cy="2168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Steroids have no role in acute management of anaphylaxis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strong evidence for decrease of biphasic or prolonged reactions 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Patients who have complete resolution of symptoms after treatment with epinephrine do not need steroids</a:t>
            </a:r>
          </a:p>
          <a:p>
            <a:pPr marL="914400" marR="0" lvl="1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Consider if history of asthma and respiratory symptoms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Cochrane review in 2012 found no studies that satisfied inclusion criteria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085BF4-ED94-B1C8-6274-0685D0FF6013}"/>
              </a:ext>
            </a:extLst>
          </p:cNvPr>
          <p:cNvSpPr txBox="1"/>
          <p:nvPr/>
        </p:nvSpPr>
        <p:spPr>
          <a:xfrm>
            <a:off x="930991" y="6206172"/>
            <a:ext cx="3672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Choo, Cochrane Database Syst Rev 2012.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Shaker MS et al, J All Clin Immunol 2020.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Grunau, Ann Emerg Med 2015.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3BA7D9-99E0-46E1-3341-D068F8235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8" y="3423524"/>
            <a:ext cx="7914120" cy="249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47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331C8-4CC7-5F06-8889-CC6708EBA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16AC39-8A82-D33F-F087-534E2E4526A1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BETA BLOCKERS AND GLUCAGON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614439-DB4F-977D-C3F3-163A72A11297}"/>
              </a:ext>
            </a:extLst>
          </p:cNvPr>
          <p:cNvSpPr txBox="1"/>
          <p:nvPr/>
        </p:nvSpPr>
        <p:spPr>
          <a:xfrm>
            <a:off x="554036" y="1044636"/>
            <a:ext cx="10406064" cy="5045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Beta blockers can reduce compensatory cardiovascular response and response to epinephrine –&gt; Concern for increased risk of severe anaphylaxis</a:t>
            </a:r>
          </a:p>
          <a:p>
            <a:pPr marL="800100" marR="0" lvl="1" indent="-3429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Given benefit of beta blockers, not a contraindication in patients at risk for anaphylaxis (risk of stopping exceeds risk of more severe anaphylaxis)</a:t>
            </a:r>
          </a:p>
          <a:p>
            <a:pPr marL="800100" marR="0" lvl="1" indent="-3429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Hold if beta blocker can be safely interrupted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patient remains hypotensive despite epinephrine and is on beta-blocker, give glucagon</a:t>
            </a:r>
          </a:p>
          <a:p>
            <a:pPr marL="800100" marR="0" lvl="1" indent="-3429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Recommended dose is 1-5mg IV over 5 minutes followed by infusion of 5-15ug/min</a:t>
            </a:r>
          </a:p>
          <a:p>
            <a:pPr marL="800100" marR="0" lvl="1" indent="-3429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IV not available, can give 1mg IM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Risk of emesis and aspiration so important to protect airway</a:t>
            </a:r>
          </a:p>
          <a:p>
            <a:pPr marL="0" marR="0" lvl="0" indent="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 epinephrine is first-line therapy regardless of beta-blocker use.  </a:t>
            </a:r>
          </a:p>
          <a:p>
            <a:pPr marL="0" marR="0" lvl="0" indent="0" algn="ctr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Consider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glucacon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if patient on beta blocker with refractory hypotension despite epinephrine and adequate fluid resuscitation.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416CF7-00D8-8403-2B3E-C613277D0184}"/>
              </a:ext>
            </a:extLst>
          </p:cNvPr>
          <p:cNvSpPr txBox="1"/>
          <p:nvPr/>
        </p:nvSpPr>
        <p:spPr>
          <a:xfrm>
            <a:off x="930991" y="6206172"/>
            <a:ext cx="3672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Lieberman P et al, Ann Allergy Asthma Immunol 2015.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Shaker MS et al, J All Clin Immunol 2020.</a:t>
            </a:r>
          </a:p>
        </p:txBody>
      </p:sp>
    </p:spTree>
    <p:extLst>
      <p:ext uri="{BB962C8B-B14F-4D97-AF65-F5344CB8AC3E}">
        <p14:creationId xmlns:p14="http://schemas.microsoft.com/office/powerpoint/2010/main" val="3970483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3CFC9-2EC0-039C-CF5C-AB852FFA3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F350E1-B85C-5045-892A-7FABF8FD2BCA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STEROIDS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CB2A4B-7BC3-D177-393C-28862F7815A6}"/>
              </a:ext>
            </a:extLst>
          </p:cNvPr>
          <p:cNvSpPr txBox="1"/>
          <p:nvPr/>
        </p:nvSpPr>
        <p:spPr>
          <a:xfrm>
            <a:off x="554036" y="1044636"/>
            <a:ext cx="10406064" cy="2168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Steroids have no role in acute management of anaphylaxis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strong evidence for decrease of biphasic or prolonged reactions 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Patients who have complete resolution of symptoms after treatment with epinephrine do not need steroids</a:t>
            </a:r>
          </a:p>
          <a:p>
            <a:pPr marL="914400" marR="0" lvl="1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Consider if history of asthma and respiratory symptoms</a:t>
            </a:r>
          </a:p>
          <a:p>
            <a:pPr marL="457200" marR="0" lvl="0" indent="-457200" algn="l" defTabSz="4572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Cochrane review in 2012 found no studies that satisfied inclusion criteria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45B4C1-3EC5-06E3-EAF1-3E4648B20BF7}"/>
              </a:ext>
            </a:extLst>
          </p:cNvPr>
          <p:cNvSpPr txBox="1"/>
          <p:nvPr/>
        </p:nvSpPr>
        <p:spPr>
          <a:xfrm>
            <a:off x="930991" y="6206172"/>
            <a:ext cx="3672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Choo, Cochrane Database Syst Rev 2012.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Shaker MS et al, J All Clin Immunol 2020.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Grunau, Ann Emerg Med 2015.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FDC673-6BBF-654A-08B7-3420B8C28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8" y="3423524"/>
            <a:ext cx="7914120" cy="249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76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D1268-7E31-3E5A-5705-4A07BDEB3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9BA999-A10A-2BB9-0536-1AEB16581D18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BIPHASIC REACTIONS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20A92-5138-5CB1-6BFB-43B4BADA1396}"/>
              </a:ext>
            </a:extLst>
          </p:cNvPr>
          <p:cNvSpPr txBox="1"/>
          <p:nvPr/>
        </p:nvSpPr>
        <p:spPr>
          <a:xfrm>
            <a:off x="584058" y="1185852"/>
            <a:ext cx="102997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Defined as return of symptoms after at least 1 hour of resolution and occurring within 48 hours without re-exposure to the trigger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Occurs in 5-7% of reactions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interval between resolution of the initial episode and the biphasic reaction is approximately 10.5 hours (range 1.75–17 hours)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Risk Factors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Severe initial reaction 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Delayed epinephrine: &gt;30 minutes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Multiple epinephrine doses 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21C6A9-BD8E-02DD-B1D0-65A6C8CF8FCC}"/>
              </a:ext>
            </a:extLst>
          </p:cNvPr>
          <p:cNvSpPr txBox="1"/>
          <p:nvPr/>
        </p:nvSpPr>
        <p:spPr>
          <a:xfrm>
            <a:off x="936844" y="6075432"/>
            <a:ext cx="4505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Ann Allergy 1984.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Lee, Pediatrics 2000.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Ellis, Ann Allergy Asthma Immunol 2007.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Lee, J Allergy Clin Immunol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2017.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82B899-80CA-1463-2E07-2626977E7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106"/>
          <a:stretch>
            <a:fillRect/>
          </a:stretch>
        </p:blipFill>
        <p:spPr>
          <a:xfrm>
            <a:off x="6025357" y="3423339"/>
            <a:ext cx="5229799" cy="297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04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94CA1-13E2-63CE-99E8-8B6119C13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EF2A64-5EC0-2C32-89CE-92EFADD74762}"/>
              </a:ext>
            </a:extLst>
          </p:cNvPr>
          <p:cNvSpPr txBox="1"/>
          <p:nvPr/>
        </p:nvSpPr>
        <p:spPr>
          <a:xfrm>
            <a:off x="2055703" y="187639"/>
            <a:ext cx="808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TRYPTASE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3433EF-04CD-9645-AF18-123DAE0DFFD6}"/>
              </a:ext>
            </a:extLst>
          </p:cNvPr>
          <p:cNvSpPr txBox="1"/>
          <p:nvPr/>
        </p:nvSpPr>
        <p:spPr>
          <a:xfrm>
            <a:off x="584058" y="1185852"/>
            <a:ext cx="10299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patients with recurrent, idiopathic, or severe anaphylaxis (particularly if hypotension present), check serum tryptase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Acute should be drawn within 2 hours of symptom onset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elevated, baseline tryptase should be obtained for comparison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baseline is elevated, refer for evaluation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01491-5724-87B7-11E2-17E52B834285}"/>
              </a:ext>
            </a:extLst>
          </p:cNvPr>
          <p:cNvSpPr txBox="1"/>
          <p:nvPr/>
        </p:nvSpPr>
        <p:spPr>
          <a:xfrm>
            <a:off x="936844" y="6075432"/>
            <a:ext cx="4505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Ann Allergy 1984.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Lee, Pediatrics 2000.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Ellis, Ann Allergy Asthma Immunol 2007.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Lee, J Allergy Clin Immunol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2017.</a:t>
            </a:r>
          </a:p>
        </p:txBody>
      </p:sp>
    </p:spTree>
    <p:extLst>
      <p:ext uri="{BB962C8B-B14F-4D97-AF65-F5344CB8AC3E}">
        <p14:creationId xmlns:p14="http://schemas.microsoft.com/office/powerpoint/2010/main" val="400717451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Custom 1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09DD9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1299</Words>
  <Application>Microsoft Macintosh PowerPoint</Application>
  <PresentationFormat>Widescreen</PresentationFormat>
  <Paragraphs>211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Century Schoolbook</vt:lpstr>
      <vt:lpstr>Wingdings 2</vt:lpstr>
      <vt:lpstr>View</vt:lpstr>
      <vt:lpstr>Anaphylaxis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Karki, Deepika, M.B.B.S.</dc:creator>
  <cp:lastModifiedBy>Saff, Rebecca R.,MD, PhD</cp:lastModifiedBy>
  <cp:revision>2</cp:revision>
  <dcterms:created xsi:type="dcterms:W3CDTF">2026-09-16T21:33:03Z</dcterms:created>
  <dcterms:modified xsi:type="dcterms:W3CDTF">2026-09-21T02:27:06Z</dcterms:modified>
</cp:coreProperties>
</file>