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11104" r:id="rId4"/>
    <p:sldId id="11101" r:id="rId5"/>
    <p:sldId id="1279" r:id="rId6"/>
    <p:sldId id="11102" r:id="rId7"/>
    <p:sldId id="11103" r:id="rId8"/>
    <p:sldId id="11105" r:id="rId9"/>
    <p:sldId id="11110" r:id="rId10"/>
    <p:sldId id="11106" r:id="rId11"/>
    <p:sldId id="11107" r:id="rId12"/>
    <p:sldId id="11108" r:id="rId13"/>
    <p:sldId id="11109" r:id="rId14"/>
    <p:sldId id="1586" r:id="rId15"/>
    <p:sldId id="11111" r:id="rId16"/>
    <p:sldId id="1588" r:id="rId17"/>
    <p:sldId id="1599" r:id="rId18"/>
    <p:sldId id="351" r:id="rId19"/>
    <p:sldId id="416" r:id="rId20"/>
    <p:sldId id="1592" r:id="rId21"/>
    <p:sldId id="1317" r:id="rId22"/>
    <p:sldId id="1590" r:id="rId23"/>
    <p:sldId id="1591" r:id="rId24"/>
    <p:sldId id="1584" r:id="rId25"/>
    <p:sldId id="1593" r:id="rId26"/>
    <p:sldId id="1597" r:id="rId27"/>
    <p:sldId id="1594" r:id="rId28"/>
    <p:sldId id="1595" r:id="rId29"/>
    <p:sldId id="1596" r:id="rId30"/>
    <p:sldId id="1598" r:id="rId31"/>
    <p:sldId id="1111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854065-2517-43FE-A1BE-939B1BF41E0D}" v="9" dt="2026-09-16T21:48:00.937"/>
    <p1510:client id="{614D30E6-EE9E-49EC-B010-89FBF0C4A878}" v="3" dt="2026-09-17T18:41:57.2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ojadinovic, Eldina" userId="98f8b76d-3d7d-4b2d-8ad4-39189ecfe2d8" providerId="ADAL" clId="{23268BD8-6824-45D7-B877-A4692510DDFF}"/>
    <pc:docChg chg="addSld delSld modSld delMainMaster">
      <pc:chgData name="Stojadinovic, Eldina" userId="98f8b76d-3d7d-4b2d-8ad4-39189ecfe2d8" providerId="ADAL" clId="{23268BD8-6824-45D7-B877-A4692510DDFF}" dt="2026-09-17T18:41:57.243" v="2" actId="2696"/>
      <pc:docMkLst>
        <pc:docMk/>
      </pc:docMkLst>
      <pc:sldChg chg="del">
        <pc:chgData name="Stojadinovic, Eldina" userId="98f8b76d-3d7d-4b2d-8ad4-39189ecfe2d8" providerId="ADAL" clId="{23268BD8-6824-45D7-B877-A4692510DDFF}" dt="2026-09-17T18:40:59.989" v="0" actId="2696"/>
        <pc:sldMkLst>
          <pc:docMk/>
          <pc:sldMk cId="622698991" sldId="2147483169"/>
        </pc:sldMkLst>
      </pc:sldChg>
      <pc:sldChg chg="add del">
        <pc:chgData name="Stojadinovic, Eldina" userId="98f8b76d-3d7d-4b2d-8ad4-39189ecfe2d8" providerId="ADAL" clId="{23268BD8-6824-45D7-B877-A4692510DDFF}" dt="2026-09-17T18:41:57.243" v="2" actId="2696"/>
        <pc:sldMkLst>
          <pc:docMk/>
          <pc:sldMk cId="1747568469" sldId="2147483169"/>
        </pc:sldMkLst>
      </pc:sldChg>
      <pc:sldMasterChg chg="del delSldLayout">
        <pc:chgData name="Stojadinovic, Eldina" userId="98f8b76d-3d7d-4b2d-8ad4-39189ecfe2d8" providerId="ADAL" clId="{23268BD8-6824-45D7-B877-A4692510DDFF}" dt="2026-09-17T18:41:57.243" v="2" actId="2696"/>
        <pc:sldMasterMkLst>
          <pc:docMk/>
          <pc:sldMasterMk cId="1232646630" sldId="2147483662"/>
        </pc:sldMasterMkLst>
        <pc:sldLayoutChg chg="del">
          <pc:chgData name="Stojadinovic, Eldina" userId="98f8b76d-3d7d-4b2d-8ad4-39189ecfe2d8" providerId="ADAL" clId="{23268BD8-6824-45D7-B877-A4692510DDFF}" dt="2026-09-17T18:41:57.243" v="2" actId="2696"/>
          <pc:sldLayoutMkLst>
            <pc:docMk/>
            <pc:sldMasterMk cId="1232646630" sldId="2147483662"/>
            <pc:sldLayoutMk cId="1238107646" sldId="2147483663"/>
          </pc:sldLayoutMkLst>
        </pc:sldLayoutChg>
        <pc:sldLayoutChg chg="del">
          <pc:chgData name="Stojadinovic, Eldina" userId="98f8b76d-3d7d-4b2d-8ad4-39189ecfe2d8" providerId="ADAL" clId="{23268BD8-6824-45D7-B877-A4692510DDFF}" dt="2026-09-17T18:41:57.243" v="2" actId="2696"/>
          <pc:sldLayoutMkLst>
            <pc:docMk/>
            <pc:sldMasterMk cId="1232646630" sldId="2147483662"/>
            <pc:sldLayoutMk cId="1694780859" sldId="2147483664"/>
          </pc:sldLayoutMkLst>
        </pc:sldLayoutChg>
        <pc:sldLayoutChg chg="del">
          <pc:chgData name="Stojadinovic, Eldina" userId="98f8b76d-3d7d-4b2d-8ad4-39189ecfe2d8" providerId="ADAL" clId="{23268BD8-6824-45D7-B877-A4692510DDFF}" dt="2026-09-17T18:41:57.243" v="2" actId="2696"/>
          <pc:sldLayoutMkLst>
            <pc:docMk/>
            <pc:sldMasterMk cId="1232646630" sldId="2147483662"/>
            <pc:sldLayoutMk cId="4086482596" sldId="2147483665"/>
          </pc:sldLayoutMkLst>
        </pc:sldLayoutChg>
      </pc:sldMasterChg>
    </pc:docChg>
  </pc:docChgLst>
  <pc:docChgLst>
    <pc:chgData name="Karki, Deepika, M.B.B.S." userId="44132465-4729-4f44-8b12-824cfe564b62" providerId="ADAL" clId="{AB746A88-52A3-4875-922E-BCFEF0643A5E}"/>
    <pc:docChg chg="undo custSel addSld delSld modSld">
      <pc:chgData name="Karki, Deepika, M.B.B.S." userId="44132465-4729-4f44-8b12-824cfe564b62" providerId="ADAL" clId="{AB746A88-52A3-4875-922E-BCFEF0643A5E}" dt="2026-09-17T19:14:04.960" v="105" actId="2696"/>
      <pc:docMkLst>
        <pc:docMk/>
      </pc:docMkLst>
      <pc:sldChg chg="new del">
        <pc:chgData name="Karki, Deepika, M.B.B.S." userId="44132465-4729-4f44-8b12-824cfe564b62" providerId="ADAL" clId="{AB746A88-52A3-4875-922E-BCFEF0643A5E}" dt="2026-09-16T21:45:56.702" v="49" actId="2696"/>
        <pc:sldMkLst>
          <pc:docMk/>
          <pc:sldMk cId="934879551" sldId="256"/>
        </pc:sldMkLst>
      </pc:sldChg>
      <pc:sldChg chg="add">
        <pc:chgData name="Karki, Deepika, M.B.B.S." userId="44132465-4729-4f44-8b12-824cfe564b62" providerId="ADAL" clId="{AB746A88-52A3-4875-922E-BCFEF0643A5E}" dt="2026-09-16T21:47:47.356" v="72"/>
        <pc:sldMkLst>
          <pc:docMk/>
          <pc:sldMk cId="2307991589" sldId="256"/>
        </pc:sldMkLst>
      </pc:sldChg>
      <pc:sldChg chg="add">
        <pc:chgData name="Karki, Deepika, M.B.B.S." userId="44132465-4729-4f44-8b12-824cfe564b62" providerId="ADAL" clId="{AB746A88-52A3-4875-922E-BCFEF0643A5E}" dt="2026-09-16T21:47:47.356" v="72"/>
        <pc:sldMkLst>
          <pc:docMk/>
          <pc:sldMk cId="1473373596" sldId="257"/>
        </pc:sldMkLst>
      </pc:sldChg>
      <pc:sldChg chg="add">
        <pc:chgData name="Karki, Deepika, M.B.B.S." userId="44132465-4729-4f44-8b12-824cfe564b62" providerId="ADAL" clId="{AB746A88-52A3-4875-922E-BCFEF0643A5E}" dt="2026-09-16T21:47:47.356" v="72"/>
        <pc:sldMkLst>
          <pc:docMk/>
          <pc:sldMk cId="0" sldId="351"/>
        </pc:sldMkLst>
      </pc:sldChg>
      <pc:sldChg chg="add">
        <pc:chgData name="Karki, Deepika, M.B.B.S." userId="44132465-4729-4f44-8b12-824cfe564b62" providerId="ADAL" clId="{AB746A88-52A3-4875-922E-BCFEF0643A5E}" dt="2026-09-16T21:47:47.356" v="72"/>
        <pc:sldMkLst>
          <pc:docMk/>
          <pc:sldMk cId="0" sldId="416"/>
        </pc:sldMkLst>
      </pc:sldChg>
      <pc:sldChg chg="add">
        <pc:chgData name="Karki, Deepika, M.B.B.S." userId="44132465-4729-4f44-8b12-824cfe564b62" providerId="ADAL" clId="{AB746A88-52A3-4875-922E-BCFEF0643A5E}" dt="2026-09-16T21:47:47.356" v="72"/>
        <pc:sldMkLst>
          <pc:docMk/>
          <pc:sldMk cId="0" sldId="1279"/>
        </pc:sldMkLst>
      </pc:sldChg>
      <pc:sldChg chg="add">
        <pc:chgData name="Karki, Deepika, M.B.B.S." userId="44132465-4729-4f44-8b12-824cfe564b62" providerId="ADAL" clId="{AB746A88-52A3-4875-922E-BCFEF0643A5E}" dt="2026-09-16T21:47:47.356" v="72"/>
        <pc:sldMkLst>
          <pc:docMk/>
          <pc:sldMk cId="1732349809" sldId="1317"/>
        </pc:sldMkLst>
      </pc:sldChg>
      <pc:sldChg chg="add">
        <pc:chgData name="Karki, Deepika, M.B.B.S." userId="44132465-4729-4f44-8b12-824cfe564b62" providerId="ADAL" clId="{AB746A88-52A3-4875-922E-BCFEF0643A5E}" dt="2026-09-16T21:47:47.356" v="72"/>
        <pc:sldMkLst>
          <pc:docMk/>
          <pc:sldMk cId="1243808979" sldId="1584"/>
        </pc:sldMkLst>
      </pc:sldChg>
      <pc:sldChg chg="add">
        <pc:chgData name="Karki, Deepika, M.B.B.S." userId="44132465-4729-4f44-8b12-824cfe564b62" providerId="ADAL" clId="{AB746A88-52A3-4875-922E-BCFEF0643A5E}" dt="2026-09-16T21:47:47.356" v="72"/>
        <pc:sldMkLst>
          <pc:docMk/>
          <pc:sldMk cId="744379666" sldId="1586"/>
        </pc:sldMkLst>
      </pc:sldChg>
      <pc:sldChg chg="add">
        <pc:chgData name="Karki, Deepika, M.B.B.S." userId="44132465-4729-4f44-8b12-824cfe564b62" providerId="ADAL" clId="{AB746A88-52A3-4875-922E-BCFEF0643A5E}" dt="2026-09-16T21:47:47.356" v="72"/>
        <pc:sldMkLst>
          <pc:docMk/>
          <pc:sldMk cId="2093809497" sldId="1588"/>
        </pc:sldMkLst>
      </pc:sldChg>
      <pc:sldChg chg="add">
        <pc:chgData name="Karki, Deepika, M.B.B.S." userId="44132465-4729-4f44-8b12-824cfe564b62" providerId="ADAL" clId="{AB746A88-52A3-4875-922E-BCFEF0643A5E}" dt="2026-09-16T21:47:47.356" v="72"/>
        <pc:sldMkLst>
          <pc:docMk/>
          <pc:sldMk cId="3892365532" sldId="1590"/>
        </pc:sldMkLst>
      </pc:sldChg>
      <pc:sldChg chg="add">
        <pc:chgData name="Karki, Deepika, M.B.B.S." userId="44132465-4729-4f44-8b12-824cfe564b62" providerId="ADAL" clId="{AB746A88-52A3-4875-922E-BCFEF0643A5E}" dt="2026-09-16T21:47:47.356" v="72"/>
        <pc:sldMkLst>
          <pc:docMk/>
          <pc:sldMk cId="1033077907" sldId="1591"/>
        </pc:sldMkLst>
      </pc:sldChg>
      <pc:sldChg chg="add">
        <pc:chgData name="Karki, Deepika, M.B.B.S." userId="44132465-4729-4f44-8b12-824cfe564b62" providerId="ADAL" clId="{AB746A88-52A3-4875-922E-BCFEF0643A5E}" dt="2026-09-16T21:47:47.356" v="72"/>
        <pc:sldMkLst>
          <pc:docMk/>
          <pc:sldMk cId="574125050" sldId="1592"/>
        </pc:sldMkLst>
      </pc:sldChg>
      <pc:sldChg chg="add">
        <pc:chgData name="Karki, Deepika, M.B.B.S." userId="44132465-4729-4f44-8b12-824cfe564b62" providerId="ADAL" clId="{AB746A88-52A3-4875-922E-BCFEF0643A5E}" dt="2026-09-16T21:47:47.356" v="72"/>
        <pc:sldMkLst>
          <pc:docMk/>
          <pc:sldMk cId="832627931" sldId="1593"/>
        </pc:sldMkLst>
      </pc:sldChg>
      <pc:sldChg chg="add">
        <pc:chgData name="Karki, Deepika, M.B.B.S." userId="44132465-4729-4f44-8b12-824cfe564b62" providerId="ADAL" clId="{AB746A88-52A3-4875-922E-BCFEF0643A5E}" dt="2026-09-16T21:47:47.356" v="72"/>
        <pc:sldMkLst>
          <pc:docMk/>
          <pc:sldMk cId="4029588269" sldId="1594"/>
        </pc:sldMkLst>
      </pc:sldChg>
      <pc:sldChg chg="add">
        <pc:chgData name="Karki, Deepika, M.B.B.S." userId="44132465-4729-4f44-8b12-824cfe564b62" providerId="ADAL" clId="{AB746A88-52A3-4875-922E-BCFEF0643A5E}" dt="2026-09-16T21:47:47.356" v="72"/>
        <pc:sldMkLst>
          <pc:docMk/>
          <pc:sldMk cId="1260351252" sldId="1595"/>
        </pc:sldMkLst>
      </pc:sldChg>
      <pc:sldChg chg="add">
        <pc:chgData name="Karki, Deepika, M.B.B.S." userId="44132465-4729-4f44-8b12-824cfe564b62" providerId="ADAL" clId="{AB746A88-52A3-4875-922E-BCFEF0643A5E}" dt="2026-09-16T21:47:47.356" v="72"/>
        <pc:sldMkLst>
          <pc:docMk/>
          <pc:sldMk cId="4091603374" sldId="1596"/>
        </pc:sldMkLst>
      </pc:sldChg>
      <pc:sldChg chg="add">
        <pc:chgData name="Karki, Deepika, M.B.B.S." userId="44132465-4729-4f44-8b12-824cfe564b62" providerId="ADAL" clId="{AB746A88-52A3-4875-922E-BCFEF0643A5E}" dt="2026-09-16T21:47:47.356" v="72"/>
        <pc:sldMkLst>
          <pc:docMk/>
          <pc:sldMk cId="1812757915" sldId="1597"/>
        </pc:sldMkLst>
      </pc:sldChg>
      <pc:sldChg chg="add">
        <pc:chgData name="Karki, Deepika, M.B.B.S." userId="44132465-4729-4f44-8b12-824cfe564b62" providerId="ADAL" clId="{AB746A88-52A3-4875-922E-BCFEF0643A5E}" dt="2026-09-16T21:47:47.356" v="72"/>
        <pc:sldMkLst>
          <pc:docMk/>
          <pc:sldMk cId="4214006669" sldId="1598"/>
        </pc:sldMkLst>
      </pc:sldChg>
      <pc:sldChg chg="add">
        <pc:chgData name="Karki, Deepika, M.B.B.S." userId="44132465-4729-4f44-8b12-824cfe564b62" providerId="ADAL" clId="{AB746A88-52A3-4875-922E-BCFEF0643A5E}" dt="2026-09-16T21:47:47.356" v="72"/>
        <pc:sldMkLst>
          <pc:docMk/>
          <pc:sldMk cId="2901668492" sldId="1599"/>
        </pc:sldMkLst>
      </pc:sldChg>
      <pc:sldChg chg="add">
        <pc:chgData name="Karki, Deepika, M.B.B.S." userId="44132465-4729-4f44-8b12-824cfe564b62" providerId="ADAL" clId="{AB746A88-52A3-4875-922E-BCFEF0643A5E}" dt="2026-09-16T21:47:47.356" v="72"/>
        <pc:sldMkLst>
          <pc:docMk/>
          <pc:sldMk cId="1877566074" sldId="11101"/>
        </pc:sldMkLst>
      </pc:sldChg>
      <pc:sldChg chg="add">
        <pc:chgData name="Karki, Deepika, M.B.B.S." userId="44132465-4729-4f44-8b12-824cfe564b62" providerId="ADAL" clId="{AB746A88-52A3-4875-922E-BCFEF0643A5E}" dt="2026-09-16T21:47:47.356" v="72"/>
        <pc:sldMkLst>
          <pc:docMk/>
          <pc:sldMk cId="2012253710" sldId="11102"/>
        </pc:sldMkLst>
      </pc:sldChg>
      <pc:sldChg chg="add">
        <pc:chgData name="Karki, Deepika, M.B.B.S." userId="44132465-4729-4f44-8b12-824cfe564b62" providerId="ADAL" clId="{AB746A88-52A3-4875-922E-BCFEF0643A5E}" dt="2026-09-16T21:47:47.356" v="72"/>
        <pc:sldMkLst>
          <pc:docMk/>
          <pc:sldMk cId="2526707742" sldId="11103"/>
        </pc:sldMkLst>
      </pc:sldChg>
      <pc:sldChg chg="add">
        <pc:chgData name="Karki, Deepika, M.B.B.S." userId="44132465-4729-4f44-8b12-824cfe564b62" providerId="ADAL" clId="{AB746A88-52A3-4875-922E-BCFEF0643A5E}" dt="2026-09-16T21:47:47.356" v="72"/>
        <pc:sldMkLst>
          <pc:docMk/>
          <pc:sldMk cId="3320039410" sldId="11104"/>
        </pc:sldMkLst>
      </pc:sldChg>
      <pc:sldChg chg="add">
        <pc:chgData name="Karki, Deepika, M.B.B.S." userId="44132465-4729-4f44-8b12-824cfe564b62" providerId="ADAL" clId="{AB746A88-52A3-4875-922E-BCFEF0643A5E}" dt="2026-09-16T21:47:47.356" v="72"/>
        <pc:sldMkLst>
          <pc:docMk/>
          <pc:sldMk cId="2240781913" sldId="11105"/>
        </pc:sldMkLst>
      </pc:sldChg>
      <pc:sldChg chg="add">
        <pc:chgData name="Karki, Deepika, M.B.B.S." userId="44132465-4729-4f44-8b12-824cfe564b62" providerId="ADAL" clId="{AB746A88-52A3-4875-922E-BCFEF0643A5E}" dt="2026-09-16T21:47:47.356" v="72"/>
        <pc:sldMkLst>
          <pc:docMk/>
          <pc:sldMk cId="3517670439" sldId="11106"/>
        </pc:sldMkLst>
      </pc:sldChg>
      <pc:sldChg chg="add">
        <pc:chgData name="Karki, Deepika, M.B.B.S." userId="44132465-4729-4f44-8b12-824cfe564b62" providerId="ADAL" clId="{AB746A88-52A3-4875-922E-BCFEF0643A5E}" dt="2026-09-16T21:47:47.356" v="72"/>
        <pc:sldMkLst>
          <pc:docMk/>
          <pc:sldMk cId="1622521100" sldId="11107"/>
        </pc:sldMkLst>
      </pc:sldChg>
      <pc:sldChg chg="add">
        <pc:chgData name="Karki, Deepika, M.B.B.S." userId="44132465-4729-4f44-8b12-824cfe564b62" providerId="ADAL" clId="{AB746A88-52A3-4875-922E-BCFEF0643A5E}" dt="2026-09-16T21:47:47.356" v="72"/>
        <pc:sldMkLst>
          <pc:docMk/>
          <pc:sldMk cId="2306447420" sldId="11108"/>
        </pc:sldMkLst>
      </pc:sldChg>
      <pc:sldChg chg="add">
        <pc:chgData name="Karki, Deepika, M.B.B.S." userId="44132465-4729-4f44-8b12-824cfe564b62" providerId="ADAL" clId="{AB746A88-52A3-4875-922E-BCFEF0643A5E}" dt="2026-09-16T21:47:47.356" v="72"/>
        <pc:sldMkLst>
          <pc:docMk/>
          <pc:sldMk cId="2315771429" sldId="11109"/>
        </pc:sldMkLst>
      </pc:sldChg>
      <pc:sldChg chg="add">
        <pc:chgData name="Karki, Deepika, M.B.B.S." userId="44132465-4729-4f44-8b12-824cfe564b62" providerId="ADAL" clId="{AB746A88-52A3-4875-922E-BCFEF0643A5E}" dt="2026-09-16T21:47:47.356" v="72"/>
        <pc:sldMkLst>
          <pc:docMk/>
          <pc:sldMk cId="3749067211" sldId="11110"/>
        </pc:sldMkLst>
      </pc:sldChg>
      <pc:sldChg chg="add">
        <pc:chgData name="Karki, Deepika, M.B.B.S." userId="44132465-4729-4f44-8b12-824cfe564b62" providerId="ADAL" clId="{AB746A88-52A3-4875-922E-BCFEF0643A5E}" dt="2026-09-16T21:47:47.356" v="72"/>
        <pc:sldMkLst>
          <pc:docMk/>
          <pc:sldMk cId="1322238243" sldId="11111"/>
        </pc:sldMkLst>
      </pc:sldChg>
      <pc:sldChg chg="add">
        <pc:chgData name="Karki, Deepika, M.B.B.S." userId="44132465-4729-4f44-8b12-824cfe564b62" providerId="ADAL" clId="{AB746A88-52A3-4875-922E-BCFEF0643A5E}" dt="2026-09-16T21:47:47.356" v="72"/>
        <pc:sldMkLst>
          <pc:docMk/>
          <pc:sldMk cId="1149993491" sldId="11112"/>
        </pc:sldMkLst>
      </pc:sldChg>
      <pc:sldChg chg="add">
        <pc:chgData name="Karki, Deepika, M.B.B.S." userId="44132465-4729-4f44-8b12-824cfe564b62" providerId="ADAL" clId="{AB746A88-52A3-4875-922E-BCFEF0643A5E}" dt="2026-09-16T21:41:31.621" v="1"/>
        <pc:sldMkLst>
          <pc:docMk/>
          <pc:sldMk cId="622698991" sldId="2147483169"/>
        </pc:sldMkLst>
      </pc:sldChg>
      <pc:sldChg chg="addSp delSp modSp add del mod">
        <pc:chgData name="Karki, Deepika, M.B.B.S." userId="44132465-4729-4f44-8b12-824cfe564b62" providerId="ADAL" clId="{AB746A88-52A3-4875-922E-BCFEF0643A5E}" dt="2026-09-17T19:14:04.960" v="105" actId="2696"/>
        <pc:sldMkLst>
          <pc:docMk/>
          <pc:sldMk cId="3431646972" sldId="2147483170"/>
        </pc:sldMkLst>
        <pc:spChg chg="mod">
          <ac:chgData name="Karki, Deepika, M.B.B.S." userId="44132465-4729-4f44-8b12-824cfe564b62" providerId="ADAL" clId="{AB746A88-52A3-4875-922E-BCFEF0643A5E}" dt="2026-09-16T21:50:04.150" v="98" actId="255"/>
          <ac:spMkLst>
            <pc:docMk/>
            <pc:sldMk cId="3431646972" sldId="2147483170"/>
            <ac:spMk id="4" creationId="{1EE70796-0D6F-0E5F-CABE-4B003C461597}"/>
          </ac:spMkLst>
        </pc:spChg>
        <pc:spChg chg="mod">
          <ac:chgData name="Karki, Deepika, M.B.B.S." userId="44132465-4729-4f44-8b12-824cfe564b62" providerId="ADAL" clId="{AB746A88-52A3-4875-922E-BCFEF0643A5E}" dt="2026-09-16T21:48:09.267" v="78" actId="20577"/>
          <ac:spMkLst>
            <pc:docMk/>
            <pc:sldMk cId="3431646972" sldId="2147483170"/>
            <ac:spMk id="6" creationId="{137FB7D8-E708-6114-FFEE-0F6E54039C2B}"/>
          </ac:spMkLst>
        </pc:spChg>
        <pc:spChg chg="add mod">
          <ac:chgData name="Karki, Deepika, M.B.B.S." userId="44132465-4729-4f44-8b12-824cfe564b62" providerId="ADAL" clId="{AB746A88-52A3-4875-922E-BCFEF0643A5E}" dt="2026-09-16T21:50:19.390" v="100" actId="1076"/>
          <ac:spMkLst>
            <pc:docMk/>
            <pc:sldMk cId="3431646972" sldId="2147483170"/>
            <ac:spMk id="12" creationId="{076AE3D1-058B-AAE0-FB7A-C7CC8DD2C5E4}"/>
          </ac:spMkLst>
        </pc:spChg>
        <pc:spChg chg="add mod">
          <ac:chgData name="Karki, Deepika, M.B.B.S." userId="44132465-4729-4f44-8b12-824cfe564b62" providerId="ADAL" clId="{AB746A88-52A3-4875-922E-BCFEF0643A5E}" dt="2026-09-16T21:46:45.714" v="71" actId="20577"/>
          <ac:spMkLst>
            <pc:docMk/>
            <pc:sldMk cId="3431646972" sldId="2147483170"/>
            <ac:spMk id="14" creationId="{E01CE80C-009B-C538-27F8-7EAB9B6A02EB}"/>
          </ac:spMkLst>
        </pc:spChg>
        <pc:spChg chg="mod">
          <ac:chgData name="Karki, Deepika, M.B.B.S." userId="44132465-4729-4f44-8b12-824cfe564b62" providerId="ADAL" clId="{AB746A88-52A3-4875-922E-BCFEF0643A5E}" dt="2026-09-16T21:45:50.078" v="48" actId="14100"/>
          <ac:spMkLst>
            <pc:docMk/>
            <pc:sldMk cId="3431646972" sldId="2147483170"/>
            <ac:spMk id="21" creationId="{DAD0D3DB-7A95-7740-17B6-229F1EC3F2A9}"/>
          </ac:spMkLst>
        </pc:spChg>
        <pc:spChg chg="mod">
          <ac:chgData name="Karki, Deepika, M.B.B.S." userId="44132465-4729-4f44-8b12-824cfe564b62" providerId="ADAL" clId="{AB746A88-52A3-4875-922E-BCFEF0643A5E}" dt="2026-09-16T21:50:22.480" v="101" actId="1076"/>
          <ac:spMkLst>
            <pc:docMk/>
            <pc:sldMk cId="3431646972" sldId="2147483170"/>
            <ac:spMk id="26" creationId="{0413AC8D-7798-C120-3447-14A027651E05}"/>
          </ac:spMkLst>
        </pc:spChg>
        <pc:spChg chg="mod">
          <ac:chgData name="Karki, Deepika, M.B.B.S." userId="44132465-4729-4f44-8b12-824cfe564b62" providerId="ADAL" clId="{AB746A88-52A3-4875-922E-BCFEF0643A5E}" dt="2026-09-16T21:50:16.612" v="99" actId="1076"/>
          <ac:spMkLst>
            <pc:docMk/>
            <pc:sldMk cId="3431646972" sldId="2147483170"/>
            <ac:spMk id="28" creationId="{B4B26E79-EE07-17A8-F59C-84E095335A98}"/>
          </ac:spMkLst>
        </pc:spChg>
        <pc:spChg chg="mod">
          <ac:chgData name="Karki, Deepika, M.B.B.S." userId="44132465-4729-4f44-8b12-824cfe564b62" providerId="ADAL" clId="{AB746A88-52A3-4875-922E-BCFEF0643A5E}" dt="2026-09-16T21:50:24.942" v="102" actId="1076"/>
          <ac:spMkLst>
            <pc:docMk/>
            <pc:sldMk cId="3431646972" sldId="2147483170"/>
            <ac:spMk id="30" creationId="{073456F0-6A94-17D7-F759-978CF94B9F27}"/>
          </ac:spMkLst>
        </pc:spChg>
        <pc:picChg chg="mod">
          <ac:chgData name="Karki, Deepika, M.B.B.S." userId="44132465-4729-4f44-8b12-824cfe564b62" providerId="ADAL" clId="{AB746A88-52A3-4875-922E-BCFEF0643A5E}" dt="2026-09-17T14:30:32.494" v="103" actId="1076"/>
          <ac:picMkLst>
            <pc:docMk/>
            <pc:sldMk cId="3431646972" sldId="2147483170"/>
            <ac:picMk id="9" creationId="{2AD508D7-0E6A-A46A-674C-03C704449FAD}"/>
          </ac:picMkLst>
        </pc:picChg>
        <pc:picChg chg="add del">
          <ac:chgData name="Karki, Deepika, M.B.B.S." userId="44132465-4729-4f44-8b12-824cfe564b62" providerId="ADAL" clId="{AB746A88-52A3-4875-922E-BCFEF0643A5E}" dt="2026-09-16T21:41:49.981" v="3" actId="22"/>
          <ac:picMkLst>
            <pc:docMk/>
            <pc:sldMk cId="3431646972" sldId="2147483170"/>
            <ac:picMk id="10" creationId="{ED922CCD-18F2-2490-9541-DFA50AF9AD5E}"/>
          </ac:picMkLst>
        </pc:picChg>
        <pc:picChg chg="mod">
          <ac:chgData name="Karki, Deepika, M.B.B.S." userId="44132465-4729-4f44-8b12-824cfe564b62" providerId="ADAL" clId="{AB746A88-52A3-4875-922E-BCFEF0643A5E}" dt="2026-09-16T21:45:32.231" v="25" actId="14826"/>
          <ac:picMkLst>
            <pc:docMk/>
            <pc:sldMk cId="3431646972" sldId="2147483170"/>
            <ac:picMk id="15" creationId="{3173BED2-081E-F963-63D9-31592FA3CFAD}"/>
          </ac:picMkLst>
        </pc:picChg>
        <pc:picChg chg="mod">
          <ac:chgData name="Karki, Deepika, M.B.B.S." userId="44132465-4729-4f44-8b12-824cfe564b62" providerId="ADAL" clId="{AB746A88-52A3-4875-922E-BCFEF0643A5E}" dt="2026-09-17T14:30:36.847" v="104" actId="1076"/>
          <ac:picMkLst>
            <pc:docMk/>
            <pc:sldMk cId="3431646972" sldId="2147483170"/>
            <ac:picMk id="19" creationId="{7618FEF4-F1A1-85B7-54CF-E26B8653E148}"/>
          </ac:picMkLst>
        </pc:picChg>
      </pc:sldChg>
      <pc:sldMasterChg chg="delSldLayout">
        <pc:chgData name="Karki, Deepika, M.B.B.S." userId="44132465-4729-4f44-8b12-824cfe564b62" providerId="ADAL" clId="{AB746A88-52A3-4875-922E-BCFEF0643A5E}" dt="2026-09-17T19:14:04.960" v="105" actId="2696"/>
        <pc:sldMasterMkLst>
          <pc:docMk/>
          <pc:sldMasterMk cId="1285374258" sldId="2147483648"/>
        </pc:sldMasterMkLst>
        <pc:sldLayoutChg chg="del">
          <pc:chgData name="Karki, Deepika, M.B.B.S." userId="44132465-4729-4f44-8b12-824cfe564b62" providerId="ADAL" clId="{AB746A88-52A3-4875-922E-BCFEF0643A5E}" dt="2026-09-17T19:14:04.960" v="105" actId="2696"/>
          <pc:sldLayoutMkLst>
            <pc:docMk/>
            <pc:sldMasterMk cId="1285374258" sldId="2147483648"/>
            <pc:sldLayoutMk cId="2366924576" sldId="2147483660"/>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image" Target="../media/image1.svg"/><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image" Target="../media/image1.svg"/><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A4EFE3-5004-4F31-8455-B36A5D2EFCCC}" type="doc">
      <dgm:prSet loTypeId="urn:microsoft.com/office/officeart/2018/2/layout/IconVerticalSolidList" loCatId="icon" qsTypeId="urn:microsoft.com/office/officeart/2005/8/quickstyle/simple1#20" qsCatId="simple" csTypeId="urn:microsoft.com/office/officeart/2005/8/colors/accent1_2#4" csCatId="accent1" phldr="1"/>
      <dgm:spPr/>
      <dgm:t>
        <a:bodyPr/>
        <a:lstStyle/>
        <a:p>
          <a:endParaRPr lang="en-US"/>
        </a:p>
      </dgm:t>
    </dgm:pt>
    <dgm:pt modelId="{F7EC51E0-6CF0-4A50-9A44-9C05599E0156}">
      <dgm:prSet/>
      <dgm:spPr/>
      <dgm:t>
        <a:bodyPr/>
        <a:lstStyle/>
        <a:p>
          <a:pPr>
            <a:lnSpc>
              <a:spcPct val="100000"/>
            </a:lnSpc>
          </a:pPr>
          <a:r>
            <a:rPr lang="en-US"/>
            <a:t>How should an allergy history be taken and documented?</a:t>
          </a:r>
        </a:p>
      </dgm:t>
    </dgm:pt>
    <dgm:pt modelId="{87BA1E16-35CE-4E52-A252-34CD5733F1E3}" type="parTrans" cxnId="{55C7BCD5-27D3-43B8-9C14-9D12638F3174}">
      <dgm:prSet/>
      <dgm:spPr/>
      <dgm:t>
        <a:bodyPr/>
        <a:lstStyle/>
        <a:p>
          <a:endParaRPr lang="en-US"/>
        </a:p>
      </dgm:t>
    </dgm:pt>
    <dgm:pt modelId="{E1FBC309-DC26-490B-9F8B-A82A59804B1B}" type="sibTrans" cxnId="{55C7BCD5-27D3-43B8-9C14-9D12638F3174}">
      <dgm:prSet/>
      <dgm:spPr/>
      <dgm:t>
        <a:bodyPr/>
        <a:lstStyle/>
        <a:p>
          <a:endParaRPr lang="en-US"/>
        </a:p>
      </dgm:t>
    </dgm:pt>
    <dgm:pt modelId="{8965FC2B-8385-4D03-AE34-39272A58D180}">
      <dgm:prSet/>
      <dgm:spPr/>
      <dgm:t>
        <a:bodyPr/>
        <a:lstStyle/>
        <a:p>
          <a:pPr>
            <a:lnSpc>
              <a:spcPct val="100000"/>
            </a:lnSpc>
          </a:pPr>
          <a:r>
            <a:rPr lang="en-US"/>
            <a:t>How should an allergy be removed?</a:t>
          </a:r>
        </a:p>
      </dgm:t>
    </dgm:pt>
    <dgm:pt modelId="{CF595DD4-AA24-4B5B-AAD7-EDBF22F2356B}" type="parTrans" cxnId="{F9F23745-1CEE-4056-AABE-6BE1F0DDD738}">
      <dgm:prSet/>
      <dgm:spPr/>
      <dgm:t>
        <a:bodyPr/>
        <a:lstStyle/>
        <a:p>
          <a:endParaRPr lang="en-US"/>
        </a:p>
      </dgm:t>
    </dgm:pt>
    <dgm:pt modelId="{A1EABFE7-8F68-4F4B-B41C-96C9BC505FCE}" type="sibTrans" cxnId="{F9F23745-1CEE-4056-AABE-6BE1F0DDD738}">
      <dgm:prSet/>
      <dgm:spPr/>
      <dgm:t>
        <a:bodyPr/>
        <a:lstStyle/>
        <a:p>
          <a:endParaRPr lang="en-US"/>
        </a:p>
      </dgm:t>
    </dgm:pt>
    <dgm:pt modelId="{1666416D-89DC-430F-8E13-CE658CCA6447}">
      <dgm:prSet/>
      <dgm:spPr/>
      <dgm:t>
        <a:bodyPr/>
        <a:lstStyle/>
        <a:p>
          <a:pPr>
            <a:lnSpc>
              <a:spcPct val="100000"/>
            </a:lnSpc>
          </a:pPr>
          <a:r>
            <a:rPr lang="en-US"/>
            <a:t>What goes in the allergy module- areas of controversy such as environmental and contact allergens?</a:t>
          </a:r>
        </a:p>
      </dgm:t>
    </dgm:pt>
    <dgm:pt modelId="{4B7F5297-8391-4DC9-A696-AC06B959F695}" type="parTrans" cxnId="{AE02DD28-9075-4419-92C8-D3878E15DEB9}">
      <dgm:prSet/>
      <dgm:spPr/>
      <dgm:t>
        <a:bodyPr/>
        <a:lstStyle/>
        <a:p>
          <a:endParaRPr lang="en-US"/>
        </a:p>
      </dgm:t>
    </dgm:pt>
    <dgm:pt modelId="{57A475B3-A694-45DD-A16B-5F9FE2B0A642}" type="sibTrans" cxnId="{AE02DD28-9075-4419-92C8-D3878E15DEB9}">
      <dgm:prSet/>
      <dgm:spPr/>
      <dgm:t>
        <a:bodyPr/>
        <a:lstStyle/>
        <a:p>
          <a:endParaRPr lang="en-US"/>
        </a:p>
      </dgm:t>
    </dgm:pt>
    <dgm:pt modelId="{3DD26ACE-2154-4CEF-BE0B-FCE8759D6A51}">
      <dgm:prSet/>
      <dgm:spPr/>
      <dgm:t>
        <a:bodyPr/>
        <a:lstStyle/>
        <a:p>
          <a:pPr>
            <a:lnSpc>
              <a:spcPct val="100000"/>
            </a:lnSpc>
          </a:pPr>
          <a:r>
            <a:rPr lang="en-US"/>
            <a:t>What do we know about documentation currently and how to improve it?</a:t>
          </a:r>
        </a:p>
      </dgm:t>
    </dgm:pt>
    <dgm:pt modelId="{94A65EA4-E320-4BBA-82D0-391788C3B53E}" type="parTrans" cxnId="{8871095D-58CC-4D31-B82A-2FF3D83EEE4E}">
      <dgm:prSet/>
      <dgm:spPr/>
      <dgm:t>
        <a:bodyPr/>
        <a:lstStyle/>
        <a:p>
          <a:endParaRPr lang="en-US"/>
        </a:p>
      </dgm:t>
    </dgm:pt>
    <dgm:pt modelId="{F46B6F75-F54A-4053-AB28-FC3024DE9A03}" type="sibTrans" cxnId="{8871095D-58CC-4D31-B82A-2FF3D83EEE4E}">
      <dgm:prSet/>
      <dgm:spPr/>
      <dgm:t>
        <a:bodyPr/>
        <a:lstStyle/>
        <a:p>
          <a:endParaRPr lang="en-US"/>
        </a:p>
      </dgm:t>
    </dgm:pt>
    <dgm:pt modelId="{33FB8EA8-8C1D-43C4-B3CC-3A902398339F}">
      <dgm:prSet/>
      <dgm:spPr/>
      <dgm:t>
        <a:bodyPr/>
        <a:lstStyle/>
        <a:p>
          <a:pPr>
            <a:lnSpc>
              <a:spcPct val="100000"/>
            </a:lnSpc>
          </a:pPr>
          <a:r>
            <a:rPr lang="en-US"/>
            <a:t>What gets transferred between systems and what does not?</a:t>
          </a:r>
        </a:p>
      </dgm:t>
    </dgm:pt>
    <dgm:pt modelId="{6962C6C4-7E6D-4ADA-8F83-6EBF22661DEA}" type="parTrans" cxnId="{8A0C0B85-E02D-4BF1-A43A-F27287847B7D}">
      <dgm:prSet/>
      <dgm:spPr/>
      <dgm:t>
        <a:bodyPr/>
        <a:lstStyle/>
        <a:p>
          <a:endParaRPr lang="en-US"/>
        </a:p>
      </dgm:t>
    </dgm:pt>
    <dgm:pt modelId="{40CBA732-305C-4A97-8810-38E75F06EB49}" type="sibTrans" cxnId="{8A0C0B85-E02D-4BF1-A43A-F27287847B7D}">
      <dgm:prSet/>
      <dgm:spPr/>
      <dgm:t>
        <a:bodyPr/>
        <a:lstStyle/>
        <a:p>
          <a:endParaRPr lang="en-US"/>
        </a:p>
      </dgm:t>
    </dgm:pt>
    <dgm:pt modelId="{003B8D94-8354-492B-9751-CEAFEC6B1796}">
      <dgm:prSet/>
      <dgm:spPr/>
      <dgm:t>
        <a:bodyPr/>
        <a:lstStyle/>
        <a:p>
          <a:pPr>
            <a:lnSpc>
              <a:spcPct val="100000"/>
            </a:lnSpc>
          </a:pPr>
          <a:r>
            <a:rPr lang="en-US"/>
            <a:t>What reactions are important for you to have coded and not in free text?</a:t>
          </a:r>
        </a:p>
      </dgm:t>
    </dgm:pt>
    <dgm:pt modelId="{E941A879-9E7D-4933-B410-68C52D477D8F}" type="parTrans" cxnId="{D350CF05-C30E-4E67-AC01-46CF09E6EE5C}">
      <dgm:prSet/>
      <dgm:spPr/>
      <dgm:t>
        <a:bodyPr/>
        <a:lstStyle/>
        <a:p>
          <a:endParaRPr lang="en-US"/>
        </a:p>
      </dgm:t>
    </dgm:pt>
    <dgm:pt modelId="{984279E0-4BF7-4C65-88F2-470F523C1DA4}" type="sibTrans" cxnId="{D350CF05-C30E-4E67-AC01-46CF09E6EE5C}">
      <dgm:prSet/>
      <dgm:spPr/>
      <dgm:t>
        <a:bodyPr/>
        <a:lstStyle/>
        <a:p>
          <a:endParaRPr lang="en-US"/>
        </a:p>
      </dgm:t>
    </dgm:pt>
    <dgm:pt modelId="{6C6214E5-734D-4C8D-97E2-1A44E3E4FC0C}">
      <dgm:prSet/>
      <dgm:spPr/>
      <dgm:t>
        <a:bodyPr/>
        <a:lstStyle/>
        <a:p>
          <a:pPr>
            <a:lnSpc>
              <a:spcPct val="100000"/>
            </a:lnSpc>
          </a:pPr>
          <a:r>
            <a:rPr lang="en-US"/>
            <a:t>Should you document the drug or drug class and how do you make that decision?</a:t>
          </a:r>
        </a:p>
      </dgm:t>
    </dgm:pt>
    <dgm:pt modelId="{8291A226-0226-4F94-83BD-7E6C9CC77756}" type="parTrans" cxnId="{67750E8F-CBC7-4323-A6E6-66A2AE5233C6}">
      <dgm:prSet/>
      <dgm:spPr/>
      <dgm:t>
        <a:bodyPr/>
        <a:lstStyle/>
        <a:p>
          <a:endParaRPr lang="en-US"/>
        </a:p>
      </dgm:t>
    </dgm:pt>
    <dgm:pt modelId="{3B699EF0-F657-4A82-B81C-1A14FAB2CF9D}" type="sibTrans" cxnId="{67750E8F-CBC7-4323-A6E6-66A2AE5233C6}">
      <dgm:prSet/>
      <dgm:spPr/>
      <dgm:t>
        <a:bodyPr/>
        <a:lstStyle/>
        <a:p>
          <a:endParaRPr lang="en-US"/>
        </a:p>
      </dgm:t>
    </dgm:pt>
    <dgm:pt modelId="{B1246243-F6D7-4993-8792-2B9B19FBCE46}" type="pres">
      <dgm:prSet presAssocID="{D7A4EFE3-5004-4F31-8455-B36A5D2EFCCC}" presName="root" presStyleCnt="0">
        <dgm:presLayoutVars>
          <dgm:dir/>
          <dgm:resizeHandles val="exact"/>
        </dgm:presLayoutVars>
      </dgm:prSet>
      <dgm:spPr/>
    </dgm:pt>
    <dgm:pt modelId="{191AEDCF-F8C0-4CD9-B448-1C31C8E28B0C}" type="pres">
      <dgm:prSet presAssocID="{F7EC51E0-6CF0-4A50-9A44-9C05599E0156}" presName="compNode" presStyleCnt="0"/>
      <dgm:spPr/>
    </dgm:pt>
    <dgm:pt modelId="{F9342EB8-E7BC-463A-A4B9-A28A097FBA04}" type="pres">
      <dgm:prSet presAssocID="{F7EC51E0-6CF0-4A50-9A44-9C05599E0156}" presName="bgRect" presStyleLbl="bgShp" presStyleIdx="0" presStyleCnt="7"/>
      <dgm:spPr/>
    </dgm:pt>
    <dgm:pt modelId="{F276B4AC-4E9B-48F1-BE29-7B5F3371C2C2}" type="pres">
      <dgm:prSet presAssocID="{F7EC51E0-6CF0-4A50-9A44-9C05599E0156}"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tethoscope"/>
        </a:ext>
      </dgm:extLst>
    </dgm:pt>
    <dgm:pt modelId="{DC081116-2295-46AF-9C81-8C881E7B7054}" type="pres">
      <dgm:prSet presAssocID="{F7EC51E0-6CF0-4A50-9A44-9C05599E0156}" presName="spaceRect" presStyleCnt="0"/>
      <dgm:spPr/>
    </dgm:pt>
    <dgm:pt modelId="{FA43E98F-28D7-45AF-A9C8-834ED05C2071}" type="pres">
      <dgm:prSet presAssocID="{F7EC51E0-6CF0-4A50-9A44-9C05599E0156}" presName="parTx" presStyleLbl="revTx" presStyleIdx="0" presStyleCnt="7">
        <dgm:presLayoutVars>
          <dgm:chMax val="0"/>
          <dgm:chPref val="0"/>
        </dgm:presLayoutVars>
      </dgm:prSet>
      <dgm:spPr/>
    </dgm:pt>
    <dgm:pt modelId="{BDFA6685-B7EF-47C0-AE35-3F9680C33211}" type="pres">
      <dgm:prSet presAssocID="{E1FBC309-DC26-490B-9F8B-A82A59804B1B}" presName="sibTrans" presStyleCnt="0"/>
      <dgm:spPr/>
    </dgm:pt>
    <dgm:pt modelId="{118CF706-C7B7-40CD-A2EA-8A3444AF7CC4}" type="pres">
      <dgm:prSet presAssocID="{8965FC2B-8385-4D03-AE34-39272A58D180}" presName="compNode" presStyleCnt="0"/>
      <dgm:spPr/>
    </dgm:pt>
    <dgm:pt modelId="{008B7B19-9D13-4027-BD75-E8A22C3489AC}" type="pres">
      <dgm:prSet presAssocID="{8965FC2B-8385-4D03-AE34-39272A58D180}" presName="bgRect" presStyleLbl="bgShp" presStyleIdx="1" presStyleCnt="7"/>
      <dgm:spPr/>
    </dgm:pt>
    <dgm:pt modelId="{70EE3930-F720-4866-BA3A-ADD786C56123}" type="pres">
      <dgm:prSet presAssocID="{8965FC2B-8385-4D03-AE34-39272A58D180}"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oothpaste"/>
        </a:ext>
      </dgm:extLst>
    </dgm:pt>
    <dgm:pt modelId="{F1D32BBC-5D9A-4628-9B26-A927BAA9F9DF}" type="pres">
      <dgm:prSet presAssocID="{8965FC2B-8385-4D03-AE34-39272A58D180}" presName="spaceRect" presStyleCnt="0"/>
      <dgm:spPr/>
    </dgm:pt>
    <dgm:pt modelId="{7EF31B6C-FB91-4C38-9733-248786C43539}" type="pres">
      <dgm:prSet presAssocID="{8965FC2B-8385-4D03-AE34-39272A58D180}" presName="parTx" presStyleLbl="revTx" presStyleIdx="1" presStyleCnt="7">
        <dgm:presLayoutVars>
          <dgm:chMax val="0"/>
          <dgm:chPref val="0"/>
        </dgm:presLayoutVars>
      </dgm:prSet>
      <dgm:spPr/>
    </dgm:pt>
    <dgm:pt modelId="{473B9D13-34E0-4128-A8A0-3B8C0E865B52}" type="pres">
      <dgm:prSet presAssocID="{A1EABFE7-8F68-4F4B-B41C-96C9BC505FCE}" presName="sibTrans" presStyleCnt="0"/>
      <dgm:spPr/>
    </dgm:pt>
    <dgm:pt modelId="{DA10252D-1026-497D-9540-CA72BF6CEA82}" type="pres">
      <dgm:prSet presAssocID="{1666416D-89DC-430F-8E13-CE658CCA6447}" presName="compNode" presStyleCnt="0"/>
      <dgm:spPr/>
    </dgm:pt>
    <dgm:pt modelId="{AD7C894A-B692-45C6-BCE7-65F375962698}" type="pres">
      <dgm:prSet presAssocID="{1666416D-89DC-430F-8E13-CE658CCA6447}" presName="bgRect" presStyleLbl="bgShp" presStyleIdx="2" presStyleCnt="7"/>
      <dgm:spPr/>
    </dgm:pt>
    <dgm:pt modelId="{AE1CD4EF-A465-4F23-A262-44DF7FF6B11D}" type="pres">
      <dgm:prSet presAssocID="{1666416D-89DC-430F-8E13-CE658CCA6447}"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Warning"/>
        </a:ext>
      </dgm:extLst>
    </dgm:pt>
    <dgm:pt modelId="{D0C7127A-1E3D-486D-AE06-16D2638B18A8}" type="pres">
      <dgm:prSet presAssocID="{1666416D-89DC-430F-8E13-CE658CCA6447}" presName="spaceRect" presStyleCnt="0"/>
      <dgm:spPr/>
    </dgm:pt>
    <dgm:pt modelId="{7982320D-FB17-407D-9DE6-13DF44C934CD}" type="pres">
      <dgm:prSet presAssocID="{1666416D-89DC-430F-8E13-CE658CCA6447}" presName="parTx" presStyleLbl="revTx" presStyleIdx="2" presStyleCnt="7">
        <dgm:presLayoutVars>
          <dgm:chMax val="0"/>
          <dgm:chPref val="0"/>
        </dgm:presLayoutVars>
      </dgm:prSet>
      <dgm:spPr/>
    </dgm:pt>
    <dgm:pt modelId="{82DAFA40-6CF3-4F69-8582-65B6E873FF35}" type="pres">
      <dgm:prSet presAssocID="{57A475B3-A694-45DD-A16B-5F9FE2B0A642}" presName="sibTrans" presStyleCnt="0"/>
      <dgm:spPr/>
    </dgm:pt>
    <dgm:pt modelId="{E5B33BF3-AFFA-452B-A4A2-13DF03FDFCEA}" type="pres">
      <dgm:prSet presAssocID="{3DD26ACE-2154-4CEF-BE0B-FCE8759D6A51}" presName="compNode" presStyleCnt="0"/>
      <dgm:spPr/>
    </dgm:pt>
    <dgm:pt modelId="{823A7E7F-2B4E-4834-9E1F-7DEE258E7167}" type="pres">
      <dgm:prSet presAssocID="{3DD26ACE-2154-4CEF-BE0B-FCE8759D6A51}" presName="bgRect" presStyleLbl="bgShp" presStyleIdx="3" presStyleCnt="7"/>
      <dgm:spPr/>
    </dgm:pt>
    <dgm:pt modelId="{DE09B51D-656C-4CD9-8BB2-7605F963E7BB}" type="pres">
      <dgm:prSet presAssocID="{3DD26ACE-2154-4CEF-BE0B-FCE8759D6A51}"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Questions"/>
        </a:ext>
      </dgm:extLst>
    </dgm:pt>
    <dgm:pt modelId="{6B9F2639-B7E9-4D5A-AD74-235A55B79CE2}" type="pres">
      <dgm:prSet presAssocID="{3DD26ACE-2154-4CEF-BE0B-FCE8759D6A51}" presName="spaceRect" presStyleCnt="0"/>
      <dgm:spPr/>
    </dgm:pt>
    <dgm:pt modelId="{20112F7D-7A66-447B-BF6C-759796172E0C}" type="pres">
      <dgm:prSet presAssocID="{3DD26ACE-2154-4CEF-BE0B-FCE8759D6A51}" presName="parTx" presStyleLbl="revTx" presStyleIdx="3" presStyleCnt="7">
        <dgm:presLayoutVars>
          <dgm:chMax val="0"/>
          <dgm:chPref val="0"/>
        </dgm:presLayoutVars>
      </dgm:prSet>
      <dgm:spPr/>
    </dgm:pt>
    <dgm:pt modelId="{D5AC3C8A-3839-4B65-A47D-57C84F491A9B}" type="pres">
      <dgm:prSet presAssocID="{F46B6F75-F54A-4053-AB28-FC3024DE9A03}" presName="sibTrans" presStyleCnt="0"/>
      <dgm:spPr/>
    </dgm:pt>
    <dgm:pt modelId="{E11AA80F-6BAB-4942-BD95-8A9A2F6A9C5F}" type="pres">
      <dgm:prSet presAssocID="{33FB8EA8-8C1D-43C4-B3CC-3A902398339F}" presName="compNode" presStyleCnt="0"/>
      <dgm:spPr/>
    </dgm:pt>
    <dgm:pt modelId="{18E83117-230B-4B00-832A-AE600B9C1440}" type="pres">
      <dgm:prSet presAssocID="{33FB8EA8-8C1D-43C4-B3CC-3A902398339F}" presName="bgRect" presStyleLbl="bgShp" presStyleIdx="4" presStyleCnt="7"/>
      <dgm:spPr/>
    </dgm:pt>
    <dgm:pt modelId="{14E6493E-44BF-4AD8-B84B-3449ACAAD335}" type="pres">
      <dgm:prSet presAssocID="{33FB8EA8-8C1D-43C4-B3CC-3A902398339F}"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Disconnected"/>
        </a:ext>
      </dgm:extLst>
    </dgm:pt>
    <dgm:pt modelId="{EAADF9F1-8A82-45BC-9BC9-1C4023B8DE9D}" type="pres">
      <dgm:prSet presAssocID="{33FB8EA8-8C1D-43C4-B3CC-3A902398339F}" presName="spaceRect" presStyleCnt="0"/>
      <dgm:spPr/>
    </dgm:pt>
    <dgm:pt modelId="{C753AE68-51BE-4FF6-B755-321E8BE805B6}" type="pres">
      <dgm:prSet presAssocID="{33FB8EA8-8C1D-43C4-B3CC-3A902398339F}" presName="parTx" presStyleLbl="revTx" presStyleIdx="4" presStyleCnt="7">
        <dgm:presLayoutVars>
          <dgm:chMax val="0"/>
          <dgm:chPref val="0"/>
        </dgm:presLayoutVars>
      </dgm:prSet>
      <dgm:spPr/>
    </dgm:pt>
    <dgm:pt modelId="{753493D4-3AA0-4CE2-8904-60657C1E0E9B}" type="pres">
      <dgm:prSet presAssocID="{40CBA732-305C-4A97-8810-38E75F06EB49}" presName="sibTrans" presStyleCnt="0"/>
      <dgm:spPr/>
    </dgm:pt>
    <dgm:pt modelId="{DD77E238-2C95-46A4-99DA-1238582D9483}" type="pres">
      <dgm:prSet presAssocID="{003B8D94-8354-492B-9751-CEAFEC6B1796}" presName="compNode" presStyleCnt="0"/>
      <dgm:spPr/>
    </dgm:pt>
    <dgm:pt modelId="{6F610FE2-B313-4A42-821B-0E7C912136CA}" type="pres">
      <dgm:prSet presAssocID="{003B8D94-8354-492B-9751-CEAFEC6B1796}" presName="bgRect" presStyleLbl="bgShp" presStyleIdx="5" presStyleCnt="7"/>
      <dgm:spPr/>
    </dgm:pt>
    <dgm:pt modelId="{1FEC0588-C521-4858-A98E-1F9F1814C0E3}" type="pres">
      <dgm:prSet presAssocID="{003B8D94-8354-492B-9751-CEAFEC6B1796}"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at Bubble"/>
        </a:ext>
      </dgm:extLst>
    </dgm:pt>
    <dgm:pt modelId="{3C600781-6882-4491-B750-362CF1F78ECD}" type="pres">
      <dgm:prSet presAssocID="{003B8D94-8354-492B-9751-CEAFEC6B1796}" presName="spaceRect" presStyleCnt="0"/>
      <dgm:spPr/>
    </dgm:pt>
    <dgm:pt modelId="{8C428B72-D943-44C8-9238-DA39B9E21560}" type="pres">
      <dgm:prSet presAssocID="{003B8D94-8354-492B-9751-CEAFEC6B1796}" presName="parTx" presStyleLbl="revTx" presStyleIdx="5" presStyleCnt="7">
        <dgm:presLayoutVars>
          <dgm:chMax val="0"/>
          <dgm:chPref val="0"/>
        </dgm:presLayoutVars>
      </dgm:prSet>
      <dgm:spPr/>
    </dgm:pt>
    <dgm:pt modelId="{C3D4994F-E242-45EE-9C90-ABB10C3D57DD}" type="pres">
      <dgm:prSet presAssocID="{984279E0-4BF7-4C65-88F2-470F523C1DA4}" presName="sibTrans" presStyleCnt="0"/>
      <dgm:spPr/>
    </dgm:pt>
    <dgm:pt modelId="{A39B2AF0-EBFE-4588-9015-A1EE9CAC9820}" type="pres">
      <dgm:prSet presAssocID="{6C6214E5-734D-4C8D-97E2-1A44E3E4FC0C}" presName="compNode" presStyleCnt="0"/>
      <dgm:spPr/>
    </dgm:pt>
    <dgm:pt modelId="{F0CF50DD-0BF5-413B-B61B-8BF90811848E}" type="pres">
      <dgm:prSet presAssocID="{6C6214E5-734D-4C8D-97E2-1A44E3E4FC0C}" presName="bgRect" presStyleLbl="bgShp" presStyleIdx="6" presStyleCnt="7"/>
      <dgm:spPr/>
    </dgm:pt>
    <dgm:pt modelId="{10347089-7543-42A1-A34F-C52F448F6701}" type="pres">
      <dgm:prSet presAssocID="{6C6214E5-734D-4C8D-97E2-1A44E3E4FC0C}"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Medicine"/>
        </a:ext>
      </dgm:extLst>
    </dgm:pt>
    <dgm:pt modelId="{A586EECA-20CA-4625-AA9B-CDC496770489}" type="pres">
      <dgm:prSet presAssocID="{6C6214E5-734D-4C8D-97E2-1A44E3E4FC0C}" presName="spaceRect" presStyleCnt="0"/>
      <dgm:spPr/>
    </dgm:pt>
    <dgm:pt modelId="{1B963A18-F76F-4501-B366-3F8988F3CF9B}" type="pres">
      <dgm:prSet presAssocID="{6C6214E5-734D-4C8D-97E2-1A44E3E4FC0C}" presName="parTx" presStyleLbl="revTx" presStyleIdx="6" presStyleCnt="7">
        <dgm:presLayoutVars>
          <dgm:chMax val="0"/>
          <dgm:chPref val="0"/>
        </dgm:presLayoutVars>
      </dgm:prSet>
      <dgm:spPr/>
    </dgm:pt>
  </dgm:ptLst>
  <dgm:cxnLst>
    <dgm:cxn modelId="{D350CF05-C30E-4E67-AC01-46CF09E6EE5C}" srcId="{D7A4EFE3-5004-4F31-8455-B36A5D2EFCCC}" destId="{003B8D94-8354-492B-9751-CEAFEC6B1796}" srcOrd="5" destOrd="0" parTransId="{E941A879-9E7D-4933-B410-68C52D477D8F}" sibTransId="{984279E0-4BF7-4C65-88F2-470F523C1DA4}"/>
    <dgm:cxn modelId="{AE02DD28-9075-4419-92C8-D3878E15DEB9}" srcId="{D7A4EFE3-5004-4F31-8455-B36A5D2EFCCC}" destId="{1666416D-89DC-430F-8E13-CE658CCA6447}" srcOrd="2" destOrd="0" parTransId="{4B7F5297-8391-4DC9-A696-AC06B959F695}" sibTransId="{57A475B3-A694-45DD-A16B-5F9FE2B0A642}"/>
    <dgm:cxn modelId="{8871095D-58CC-4D31-B82A-2FF3D83EEE4E}" srcId="{D7A4EFE3-5004-4F31-8455-B36A5D2EFCCC}" destId="{3DD26ACE-2154-4CEF-BE0B-FCE8759D6A51}" srcOrd="3" destOrd="0" parTransId="{94A65EA4-E320-4BBA-82D0-391788C3B53E}" sibTransId="{F46B6F75-F54A-4053-AB28-FC3024DE9A03}"/>
    <dgm:cxn modelId="{56962441-A015-45E0-9FE9-A8ACBC0BBF51}" type="presOf" srcId="{1666416D-89DC-430F-8E13-CE658CCA6447}" destId="{7982320D-FB17-407D-9DE6-13DF44C934CD}" srcOrd="0" destOrd="0" presId="urn:microsoft.com/office/officeart/2018/2/layout/IconVerticalSolidList"/>
    <dgm:cxn modelId="{F9F23745-1CEE-4056-AABE-6BE1F0DDD738}" srcId="{D7A4EFE3-5004-4F31-8455-B36A5D2EFCCC}" destId="{8965FC2B-8385-4D03-AE34-39272A58D180}" srcOrd="1" destOrd="0" parTransId="{CF595DD4-AA24-4B5B-AAD7-EDBF22F2356B}" sibTransId="{A1EABFE7-8F68-4F4B-B41C-96C9BC505FCE}"/>
    <dgm:cxn modelId="{C0B02368-4A25-4660-AD88-274A477C77D8}" type="presOf" srcId="{D7A4EFE3-5004-4F31-8455-B36A5D2EFCCC}" destId="{B1246243-F6D7-4993-8792-2B9B19FBCE46}" srcOrd="0" destOrd="0" presId="urn:microsoft.com/office/officeart/2018/2/layout/IconVerticalSolidList"/>
    <dgm:cxn modelId="{84C59B53-E98E-4D7D-A497-E7739FD8984B}" type="presOf" srcId="{F7EC51E0-6CF0-4A50-9A44-9C05599E0156}" destId="{FA43E98F-28D7-45AF-A9C8-834ED05C2071}" srcOrd="0" destOrd="0" presId="urn:microsoft.com/office/officeart/2018/2/layout/IconVerticalSolidList"/>
    <dgm:cxn modelId="{8A0C0B85-E02D-4BF1-A43A-F27287847B7D}" srcId="{D7A4EFE3-5004-4F31-8455-B36A5D2EFCCC}" destId="{33FB8EA8-8C1D-43C4-B3CC-3A902398339F}" srcOrd="4" destOrd="0" parTransId="{6962C6C4-7E6D-4ADA-8F83-6EBF22661DEA}" sibTransId="{40CBA732-305C-4A97-8810-38E75F06EB49}"/>
    <dgm:cxn modelId="{67750E8F-CBC7-4323-A6E6-66A2AE5233C6}" srcId="{D7A4EFE3-5004-4F31-8455-B36A5D2EFCCC}" destId="{6C6214E5-734D-4C8D-97E2-1A44E3E4FC0C}" srcOrd="6" destOrd="0" parTransId="{8291A226-0226-4F94-83BD-7E6C9CC77756}" sibTransId="{3B699EF0-F657-4A82-B81C-1A14FAB2CF9D}"/>
    <dgm:cxn modelId="{F83C89C2-2228-4CB5-A7ED-4AA82CAC6A81}" type="presOf" srcId="{33FB8EA8-8C1D-43C4-B3CC-3A902398339F}" destId="{C753AE68-51BE-4FF6-B755-321E8BE805B6}" srcOrd="0" destOrd="0" presId="urn:microsoft.com/office/officeart/2018/2/layout/IconVerticalSolidList"/>
    <dgm:cxn modelId="{F69890CC-08B3-4927-908F-2B576EBA8B4E}" type="presOf" srcId="{8965FC2B-8385-4D03-AE34-39272A58D180}" destId="{7EF31B6C-FB91-4C38-9733-248786C43539}" srcOrd="0" destOrd="0" presId="urn:microsoft.com/office/officeart/2018/2/layout/IconVerticalSolidList"/>
    <dgm:cxn modelId="{55C7BCD5-27D3-43B8-9C14-9D12638F3174}" srcId="{D7A4EFE3-5004-4F31-8455-B36A5D2EFCCC}" destId="{F7EC51E0-6CF0-4A50-9A44-9C05599E0156}" srcOrd="0" destOrd="0" parTransId="{87BA1E16-35CE-4E52-A252-34CD5733F1E3}" sibTransId="{E1FBC309-DC26-490B-9F8B-A82A59804B1B}"/>
    <dgm:cxn modelId="{E7A6CDE8-C301-4B28-A207-5817233192A5}" type="presOf" srcId="{6C6214E5-734D-4C8D-97E2-1A44E3E4FC0C}" destId="{1B963A18-F76F-4501-B366-3F8988F3CF9B}" srcOrd="0" destOrd="0" presId="urn:microsoft.com/office/officeart/2018/2/layout/IconVerticalSolidList"/>
    <dgm:cxn modelId="{8B4299EE-F05B-4562-8525-73049DD56962}" type="presOf" srcId="{003B8D94-8354-492B-9751-CEAFEC6B1796}" destId="{8C428B72-D943-44C8-9238-DA39B9E21560}" srcOrd="0" destOrd="0" presId="urn:microsoft.com/office/officeart/2018/2/layout/IconVerticalSolidList"/>
    <dgm:cxn modelId="{606E7CFC-A8BD-435F-86FA-512405127DF3}" type="presOf" srcId="{3DD26ACE-2154-4CEF-BE0B-FCE8759D6A51}" destId="{20112F7D-7A66-447B-BF6C-759796172E0C}" srcOrd="0" destOrd="0" presId="urn:microsoft.com/office/officeart/2018/2/layout/IconVerticalSolidList"/>
    <dgm:cxn modelId="{1D393ABD-DDEA-45BB-AD72-059C5DA0F7C2}" type="presParOf" srcId="{B1246243-F6D7-4993-8792-2B9B19FBCE46}" destId="{191AEDCF-F8C0-4CD9-B448-1C31C8E28B0C}" srcOrd="0" destOrd="0" presId="urn:microsoft.com/office/officeart/2018/2/layout/IconVerticalSolidList"/>
    <dgm:cxn modelId="{E0D177CF-6D46-4787-AEE8-88B3B602706D}" type="presParOf" srcId="{191AEDCF-F8C0-4CD9-B448-1C31C8E28B0C}" destId="{F9342EB8-E7BC-463A-A4B9-A28A097FBA04}" srcOrd="0" destOrd="0" presId="urn:microsoft.com/office/officeart/2018/2/layout/IconVerticalSolidList"/>
    <dgm:cxn modelId="{A7DB3F1B-94C9-4410-8A61-400084A6748D}" type="presParOf" srcId="{191AEDCF-F8C0-4CD9-B448-1C31C8E28B0C}" destId="{F276B4AC-4E9B-48F1-BE29-7B5F3371C2C2}" srcOrd="1" destOrd="0" presId="urn:microsoft.com/office/officeart/2018/2/layout/IconVerticalSolidList"/>
    <dgm:cxn modelId="{8493756F-B580-46A1-8B94-09608FB879FB}" type="presParOf" srcId="{191AEDCF-F8C0-4CD9-B448-1C31C8E28B0C}" destId="{DC081116-2295-46AF-9C81-8C881E7B7054}" srcOrd="2" destOrd="0" presId="urn:microsoft.com/office/officeart/2018/2/layout/IconVerticalSolidList"/>
    <dgm:cxn modelId="{F39793D6-1063-4DF8-A909-C7759C138AAD}" type="presParOf" srcId="{191AEDCF-F8C0-4CD9-B448-1C31C8E28B0C}" destId="{FA43E98F-28D7-45AF-A9C8-834ED05C2071}" srcOrd="3" destOrd="0" presId="urn:microsoft.com/office/officeart/2018/2/layout/IconVerticalSolidList"/>
    <dgm:cxn modelId="{50F809DA-0DAB-47F5-95BB-5F2E86EB4F10}" type="presParOf" srcId="{B1246243-F6D7-4993-8792-2B9B19FBCE46}" destId="{BDFA6685-B7EF-47C0-AE35-3F9680C33211}" srcOrd="1" destOrd="0" presId="urn:microsoft.com/office/officeart/2018/2/layout/IconVerticalSolidList"/>
    <dgm:cxn modelId="{5DA845F1-E353-4A32-A444-8995B2B89D3C}" type="presParOf" srcId="{B1246243-F6D7-4993-8792-2B9B19FBCE46}" destId="{118CF706-C7B7-40CD-A2EA-8A3444AF7CC4}" srcOrd="2" destOrd="0" presId="urn:microsoft.com/office/officeart/2018/2/layout/IconVerticalSolidList"/>
    <dgm:cxn modelId="{E3AA22D1-EC7C-46CB-8F75-B0FB37F9D583}" type="presParOf" srcId="{118CF706-C7B7-40CD-A2EA-8A3444AF7CC4}" destId="{008B7B19-9D13-4027-BD75-E8A22C3489AC}" srcOrd="0" destOrd="0" presId="urn:microsoft.com/office/officeart/2018/2/layout/IconVerticalSolidList"/>
    <dgm:cxn modelId="{C325D970-3649-437D-ACD3-2858FD83943D}" type="presParOf" srcId="{118CF706-C7B7-40CD-A2EA-8A3444AF7CC4}" destId="{70EE3930-F720-4866-BA3A-ADD786C56123}" srcOrd="1" destOrd="0" presId="urn:microsoft.com/office/officeart/2018/2/layout/IconVerticalSolidList"/>
    <dgm:cxn modelId="{7BD38B3C-EFD1-4751-8435-338FB4F109FD}" type="presParOf" srcId="{118CF706-C7B7-40CD-A2EA-8A3444AF7CC4}" destId="{F1D32BBC-5D9A-4628-9B26-A927BAA9F9DF}" srcOrd="2" destOrd="0" presId="urn:microsoft.com/office/officeart/2018/2/layout/IconVerticalSolidList"/>
    <dgm:cxn modelId="{C52CDA6B-47DC-43B2-A759-EAE0FEE539E8}" type="presParOf" srcId="{118CF706-C7B7-40CD-A2EA-8A3444AF7CC4}" destId="{7EF31B6C-FB91-4C38-9733-248786C43539}" srcOrd="3" destOrd="0" presId="urn:microsoft.com/office/officeart/2018/2/layout/IconVerticalSolidList"/>
    <dgm:cxn modelId="{FCE32F6E-C0FF-4363-A5B0-D5B34633E9EE}" type="presParOf" srcId="{B1246243-F6D7-4993-8792-2B9B19FBCE46}" destId="{473B9D13-34E0-4128-A8A0-3B8C0E865B52}" srcOrd="3" destOrd="0" presId="urn:microsoft.com/office/officeart/2018/2/layout/IconVerticalSolidList"/>
    <dgm:cxn modelId="{FF1F6ECE-82DD-4D78-A33B-522AE2601E19}" type="presParOf" srcId="{B1246243-F6D7-4993-8792-2B9B19FBCE46}" destId="{DA10252D-1026-497D-9540-CA72BF6CEA82}" srcOrd="4" destOrd="0" presId="urn:microsoft.com/office/officeart/2018/2/layout/IconVerticalSolidList"/>
    <dgm:cxn modelId="{AA84B7FC-42B3-432E-BF27-5E9737290DAF}" type="presParOf" srcId="{DA10252D-1026-497D-9540-CA72BF6CEA82}" destId="{AD7C894A-B692-45C6-BCE7-65F375962698}" srcOrd="0" destOrd="0" presId="urn:microsoft.com/office/officeart/2018/2/layout/IconVerticalSolidList"/>
    <dgm:cxn modelId="{98E93E39-E934-416F-819B-A159EDBB3D40}" type="presParOf" srcId="{DA10252D-1026-497D-9540-CA72BF6CEA82}" destId="{AE1CD4EF-A465-4F23-A262-44DF7FF6B11D}" srcOrd="1" destOrd="0" presId="urn:microsoft.com/office/officeart/2018/2/layout/IconVerticalSolidList"/>
    <dgm:cxn modelId="{B0EE34B8-CC82-400D-B7ED-92ADDBE1EB2E}" type="presParOf" srcId="{DA10252D-1026-497D-9540-CA72BF6CEA82}" destId="{D0C7127A-1E3D-486D-AE06-16D2638B18A8}" srcOrd="2" destOrd="0" presId="urn:microsoft.com/office/officeart/2018/2/layout/IconVerticalSolidList"/>
    <dgm:cxn modelId="{EEC70D27-C487-45D9-90CF-99A0263248AF}" type="presParOf" srcId="{DA10252D-1026-497D-9540-CA72BF6CEA82}" destId="{7982320D-FB17-407D-9DE6-13DF44C934CD}" srcOrd="3" destOrd="0" presId="urn:microsoft.com/office/officeart/2018/2/layout/IconVerticalSolidList"/>
    <dgm:cxn modelId="{3A3759F3-C829-4735-91CB-D23DBBAE420C}" type="presParOf" srcId="{B1246243-F6D7-4993-8792-2B9B19FBCE46}" destId="{82DAFA40-6CF3-4F69-8582-65B6E873FF35}" srcOrd="5" destOrd="0" presId="urn:microsoft.com/office/officeart/2018/2/layout/IconVerticalSolidList"/>
    <dgm:cxn modelId="{4DD74AC2-85E0-4430-A43E-B69BB593D8FD}" type="presParOf" srcId="{B1246243-F6D7-4993-8792-2B9B19FBCE46}" destId="{E5B33BF3-AFFA-452B-A4A2-13DF03FDFCEA}" srcOrd="6" destOrd="0" presId="urn:microsoft.com/office/officeart/2018/2/layout/IconVerticalSolidList"/>
    <dgm:cxn modelId="{25E25E8B-4E97-4676-A7FC-8EF5D4909411}" type="presParOf" srcId="{E5B33BF3-AFFA-452B-A4A2-13DF03FDFCEA}" destId="{823A7E7F-2B4E-4834-9E1F-7DEE258E7167}" srcOrd="0" destOrd="0" presId="urn:microsoft.com/office/officeart/2018/2/layout/IconVerticalSolidList"/>
    <dgm:cxn modelId="{CE1B3DF6-6D87-45D1-879F-6D0FD23C13BB}" type="presParOf" srcId="{E5B33BF3-AFFA-452B-A4A2-13DF03FDFCEA}" destId="{DE09B51D-656C-4CD9-8BB2-7605F963E7BB}" srcOrd="1" destOrd="0" presId="urn:microsoft.com/office/officeart/2018/2/layout/IconVerticalSolidList"/>
    <dgm:cxn modelId="{05F9BC2C-F99E-47E5-A659-BCA7C7E3E96B}" type="presParOf" srcId="{E5B33BF3-AFFA-452B-A4A2-13DF03FDFCEA}" destId="{6B9F2639-B7E9-4D5A-AD74-235A55B79CE2}" srcOrd="2" destOrd="0" presId="urn:microsoft.com/office/officeart/2018/2/layout/IconVerticalSolidList"/>
    <dgm:cxn modelId="{D20B1F2B-5BB4-4C14-AF69-86DDB6C5E193}" type="presParOf" srcId="{E5B33BF3-AFFA-452B-A4A2-13DF03FDFCEA}" destId="{20112F7D-7A66-447B-BF6C-759796172E0C}" srcOrd="3" destOrd="0" presId="urn:microsoft.com/office/officeart/2018/2/layout/IconVerticalSolidList"/>
    <dgm:cxn modelId="{83781BB0-6B21-4655-9A40-91BA3EB0169E}" type="presParOf" srcId="{B1246243-F6D7-4993-8792-2B9B19FBCE46}" destId="{D5AC3C8A-3839-4B65-A47D-57C84F491A9B}" srcOrd="7" destOrd="0" presId="urn:microsoft.com/office/officeart/2018/2/layout/IconVerticalSolidList"/>
    <dgm:cxn modelId="{BBD9F264-39A4-470B-B2D4-2961B63BCDFB}" type="presParOf" srcId="{B1246243-F6D7-4993-8792-2B9B19FBCE46}" destId="{E11AA80F-6BAB-4942-BD95-8A9A2F6A9C5F}" srcOrd="8" destOrd="0" presId="urn:microsoft.com/office/officeart/2018/2/layout/IconVerticalSolidList"/>
    <dgm:cxn modelId="{E6EF71A7-3485-452E-B012-1B6F5EBBDF22}" type="presParOf" srcId="{E11AA80F-6BAB-4942-BD95-8A9A2F6A9C5F}" destId="{18E83117-230B-4B00-832A-AE600B9C1440}" srcOrd="0" destOrd="0" presId="urn:microsoft.com/office/officeart/2018/2/layout/IconVerticalSolidList"/>
    <dgm:cxn modelId="{3BC29BD9-AADF-4B1E-9076-0589AD6B8813}" type="presParOf" srcId="{E11AA80F-6BAB-4942-BD95-8A9A2F6A9C5F}" destId="{14E6493E-44BF-4AD8-B84B-3449ACAAD335}" srcOrd="1" destOrd="0" presId="urn:microsoft.com/office/officeart/2018/2/layout/IconVerticalSolidList"/>
    <dgm:cxn modelId="{9C88EA8C-4F15-4CDB-82AC-D4C70A11D34B}" type="presParOf" srcId="{E11AA80F-6BAB-4942-BD95-8A9A2F6A9C5F}" destId="{EAADF9F1-8A82-45BC-9BC9-1C4023B8DE9D}" srcOrd="2" destOrd="0" presId="urn:microsoft.com/office/officeart/2018/2/layout/IconVerticalSolidList"/>
    <dgm:cxn modelId="{5D672D7D-A3AD-44BD-8D91-172967816C19}" type="presParOf" srcId="{E11AA80F-6BAB-4942-BD95-8A9A2F6A9C5F}" destId="{C753AE68-51BE-4FF6-B755-321E8BE805B6}" srcOrd="3" destOrd="0" presId="urn:microsoft.com/office/officeart/2018/2/layout/IconVerticalSolidList"/>
    <dgm:cxn modelId="{21611CE3-A742-4524-B832-947178C91A7B}" type="presParOf" srcId="{B1246243-F6D7-4993-8792-2B9B19FBCE46}" destId="{753493D4-3AA0-4CE2-8904-60657C1E0E9B}" srcOrd="9" destOrd="0" presId="urn:microsoft.com/office/officeart/2018/2/layout/IconVerticalSolidList"/>
    <dgm:cxn modelId="{9A4B6B2B-05B9-419C-81F4-B1C52880DE7D}" type="presParOf" srcId="{B1246243-F6D7-4993-8792-2B9B19FBCE46}" destId="{DD77E238-2C95-46A4-99DA-1238582D9483}" srcOrd="10" destOrd="0" presId="urn:microsoft.com/office/officeart/2018/2/layout/IconVerticalSolidList"/>
    <dgm:cxn modelId="{DE9ABC04-AA77-4A03-B9A9-B47BF6409A78}" type="presParOf" srcId="{DD77E238-2C95-46A4-99DA-1238582D9483}" destId="{6F610FE2-B313-4A42-821B-0E7C912136CA}" srcOrd="0" destOrd="0" presId="urn:microsoft.com/office/officeart/2018/2/layout/IconVerticalSolidList"/>
    <dgm:cxn modelId="{715387B9-B268-407A-BB81-622C20BA627C}" type="presParOf" srcId="{DD77E238-2C95-46A4-99DA-1238582D9483}" destId="{1FEC0588-C521-4858-A98E-1F9F1814C0E3}" srcOrd="1" destOrd="0" presId="urn:microsoft.com/office/officeart/2018/2/layout/IconVerticalSolidList"/>
    <dgm:cxn modelId="{77EA85CD-46DA-4069-B975-BA91B1F3DE25}" type="presParOf" srcId="{DD77E238-2C95-46A4-99DA-1238582D9483}" destId="{3C600781-6882-4491-B750-362CF1F78ECD}" srcOrd="2" destOrd="0" presId="urn:microsoft.com/office/officeart/2018/2/layout/IconVerticalSolidList"/>
    <dgm:cxn modelId="{98B9A582-D27E-4CAB-AD38-FB0F5620558C}" type="presParOf" srcId="{DD77E238-2C95-46A4-99DA-1238582D9483}" destId="{8C428B72-D943-44C8-9238-DA39B9E21560}" srcOrd="3" destOrd="0" presId="urn:microsoft.com/office/officeart/2018/2/layout/IconVerticalSolidList"/>
    <dgm:cxn modelId="{4E3E620E-34C8-46D4-9F76-251D7A5AB6B7}" type="presParOf" srcId="{B1246243-F6D7-4993-8792-2B9B19FBCE46}" destId="{C3D4994F-E242-45EE-9C90-ABB10C3D57DD}" srcOrd="11" destOrd="0" presId="urn:microsoft.com/office/officeart/2018/2/layout/IconVerticalSolidList"/>
    <dgm:cxn modelId="{F005FD02-8577-465A-B389-5CB5D9ABAAE4}" type="presParOf" srcId="{B1246243-F6D7-4993-8792-2B9B19FBCE46}" destId="{A39B2AF0-EBFE-4588-9015-A1EE9CAC9820}" srcOrd="12" destOrd="0" presId="urn:microsoft.com/office/officeart/2018/2/layout/IconVerticalSolidList"/>
    <dgm:cxn modelId="{434F429C-178C-427A-A305-ACAFA342F605}" type="presParOf" srcId="{A39B2AF0-EBFE-4588-9015-A1EE9CAC9820}" destId="{F0CF50DD-0BF5-413B-B61B-8BF90811848E}" srcOrd="0" destOrd="0" presId="urn:microsoft.com/office/officeart/2018/2/layout/IconVerticalSolidList"/>
    <dgm:cxn modelId="{CE6DD27B-3679-447E-A0D7-FDA4E8624573}" type="presParOf" srcId="{A39B2AF0-EBFE-4588-9015-A1EE9CAC9820}" destId="{10347089-7543-42A1-A34F-C52F448F6701}" srcOrd="1" destOrd="0" presId="urn:microsoft.com/office/officeart/2018/2/layout/IconVerticalSolidList"/>
    <dgm:cxn modelId="{E83F693B-6DDD-40E4-AB78-0F4800001474}" type="presParOf" srcId="{A39B2AF0-EBFE-4588-9015-A1EE9CAC9820}" destId="{A586EECA-20CA-4625-AA9B-CDC496770489}" srcOrd="2" destOrd="0" presId="urn:microsoft.com/office/officeart/2018/2/layout/IconVerticalSolidList"/>
    <dgm:cxn modelId="{068594BD-0EE0-4DD2-BD0F-459D7DC3DA64}" type="presParOf" srcId="{A39B2AF0-EBFE-4588-9015-A1EE9CAC9820}" destId="{1B963A18-F76F-4501-B366-3F8988F3CF9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42EB8-E7BC-463A-A4B9-A28A097FBA04}">
      <dsp:nvSpPr>
        <dsp:cNvPr id="0" name=""/>
        <dsp:cNvSpPr/>
      </dsp:nvSpPr>
      <dsp:spPr>
        <a:xfrm>
          <a:off x="0" y="371"/>
          <a:ext cx="10515600" cy="5118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76B4AC-4E9B-48F1-BE29-7B5F3371C2C2}">
      <dsp:nvSpPr>
        <dsp:cNvPr id="0" name=""/>
        <dsp:cNvSpPr/>
      </dsp:nvSpPr>
      <dsp:spPr>
        <a:xfrm>
          <a:off x="154829" y="115534"/>
          <a:ext cx="281509" cy="2815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43E98F-28D7-45AF-A9C8-834ED05C2071}">
      <dsp:nvSpPr>
        <dsp:cNvPr id="0" name=""/>
        <dsp:cNvSpPr/>
      </dsp:nvSpPr>
      <dsp:spPr>
        <a:xfrm>
          <a:off x="591168" y="371"/>
          <a:ext cx="992443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How should an allergy history be taken and documented?</a:t>
          </a:r>
        </a:p>
      </dsp:txBody>
      <dsp:txXfrm>
        <a:off x="591168" y="371"/>
        <a:ext cx="9924431" cy="511834"/>
      </dsp:txXfrm>
    </dsp:sp>
    <dsp:sp modelId="{008B7B19-9D13-4027-BD75-E8A22C3489AC}">
      <dsp:nvSpPr>
        <dsp:cNvPr id="0" name=""/>
        <dsp:cNvSpPr/>
      </dsp:nvSpPr>
      <dsp:spPr>
        <a:xfrm>
          <a:off x="0" y="640165"/>
          <a:ext cx="10515600" cy="5118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EE3930-F720-4866-BA3A-ADD786C56123}">
      <dsp:nvSpPr>
        <dsp:cNvPr id="0" name=""/>
        <dsp:cNvSpPr/>
      </dsp:nvSpPr>
      <dsp:spPr>
        <a:xfrm>
          <a:off x="154829" y="755327"/>
          <a:ext cx="281509" cy="2815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F31B6C-FB91-4C38-9733-248786C43539}">
      <dsp:nvSpPr>
        <dsp:cNvPr id="0" name=""/>
        <dsp:cNvSpPr/>
      </dsp:nvSpPr>
      <dsp:spPr>
        <a:xfrm>
          <a:off x="591168" y="640165"/>
          <a:ext cx="992443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How should an allergy be removed?</a:t>
          </a:r>
        </a:p>
      </dsp:txBody>
      <dsp:txXfrm>
        <a:off x="591168" y="640165"/>
        <a:ext cx="9924431" cy="511834"/>
      </dsp:txXfrm>
    </dsp:sp>
    <dsp:sp modelId="{AD7C894A-B692-45C6-BCE7-65F375962698}">
      <dsp:nvSpPr>
        <dsp:cNvPr id="0" name=""/>
        <dsp:cNvSpPr/>
      </dsp:nvSpPr>
      <dsp:spPr>
        <a:xfrm>
          <a:off x="0" y="1279958"/>
          <a:ext cx="10515600" cy="5118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1CD4EF-A465-4F23-A262-44DF7FF6B11D}">
      <dsp:nvSpPr>
        <dsp:cNvPr id="0" name=""/>
        <dsp:cNvSpPr/>
      </dsp:nvSpPr>
      <dsp:spPr>
        <a:xfrm>
          <a:off x="154829" y="1395121"/>
          <a:ext cx="281509" cy="2815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82320D-FB17-407D-9DE6-13DF44C934CD}">
      <dsp:nvSpPr>
        <dsp:cNvPr id="0" name=""/>
        <dsp:cNvSpPr/>
      </dsp:nvSpPr>
      <dsp:spPr>
        <a:xfrm>
          <a:off x="591168" y="1279958"/>
          <a:ext cx="992443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What goes in the allergy module- areas of controversy such as environmental and contact allergens?</a:t>
          </a:r>
        </a:p>
      </dsp:txBody>
      <dsp:txXfrm>
        <a:off x="591168" y="1279958"/>
        <a:ext cx="9924431" cy="511834"/>
      </dsp:txXfrm>
    </dsp:sp>
    <dsp:sp modelId="{823A7E7F-2B4E-4834-9E1F-7DEE258E7167}">
      <dsp:nvSpPr>
        <dsp:cNvPr id="0" name=""/>
        <dsp:cNvSpPr/>
      </dsp:nvSpPr>
      <dsp:spPr>
        <a:xfrm>
          <a:off x="0" y="1919751"/>
          <a:ext cx="10515600" cy="5118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09B51D-656C-4CD9-8BB2-7605F963E7BB}">
      <dsp:nvSpPr>
        <dsp:cNvPr id="0" name=""/>
        <dsp:cNvSpPr/>
      </dsp:nvSpPr>
      <dsp:spPr>
        <a:xfrm>
          <a:off x="154829" y="2034914"/>
          <a:ext cx="281509" cy="2815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112F7D-7A66-447B-BF6C-759796172E0C}">
      <dsp:nvSpPr>
        <dsp:cNvPr id="0" name=""/>
        <dsp:cNvSpPr/>
      </dsp:nvSpPr>
      <dsp:spPr>
        <a:xfrm>
          <a:off x="591168" y="1919751"/>
          <a:ext cx="992443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What do we know about documentation currently and how to improve it?</a:t>
          </a:r>
        </a:p>
      </dsp:txBody>
      <dsp:txXfrm>
        <a:off x="591168" y="1919751"/>
        <a:ext cx="9924431" cy="511834"/>
      </dsp:txXfrm>
    </dsp:sp>
    <dsp:sp modelId="{18E83117-230B-4B00-832A-AE600B9C1440}">
      <dsp:nvSpPr>
        <dsp:cNvPr id="0" name=""/>
        <dsp:cNvSpPr/>
      </dsp:nvSpPr>
      <dsp:spPr>
        <a:xfrm>
          <a:off x="0" y="2559544"/>
          <a:ext cx="10515600" cy="5118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E6493E-44BF-4AD8-B84B-3449ACAAD335}">
      <dsp:nvSpPr>
        <dsp:cNvPr id="0" name=""/>
        <dsp:cNvSpPr/>
      </dsp:nvSpPr>
      <dsp:spPr>
        <a:xfrm>
          <a:off x="154829" y="2674707"/>
          <a:ext cx="281509" cy="2815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53AE68-51BE-4FF6-B755-321E8BE805B6}">
      <dsp:nvSpPr>
        <dsp:cNvPr id="0" name=""/>
        <dsp:cNvSpPr/>
      </dsp:nvSpPr>
      <dsp:spPr>
        <a:xfrm>
          <a:off x="591168" y="2559544"/>
          <a:ext cx="992443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What gets transferred between systems and what does not?</a:t>
          </a:r>
        </a:p>
      </dsp:txBody>
      <dsp:txXfrm>
        <a:off x="591168" y="2559544"/>
        <a:ext cx="9924431" cy="511834"/>
      </dsp:txXfrm>
    </dsp:sp>
    <dsp:sp modelId="{6F610FE2-B313-4A42-821B-0E7C912136CA}">
      <dsp:nvSpPr>
        <dsp:cNvPr id="0" name=""/>
        <dsp:cNvSpPr/>
      </dsp:nvSpPr>
      <dsp:spPr>
        <a:xfrm>
          <a:off x="0" y="3199338"/>
          <a:ext cx="10515600" cy="5118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EC0588-C521-4858-A98E-1F9F1814C0E3}">
      <dsp:nvSpPr>
        <dsp:cNvPr id="0" name=""/>
        <dsp:cNvSpPr/>
      </dsp:nvSpPr>
      <dsp:spPr>
        <a:xfrm>
          <a:off x="154829" y="3314501"/>
          <a:ext cx="281509" cy="2815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428B72-D943-44C8-9238-DA39B9E21560}">
      <dsp:nvSpPr>
        <dsp:cNvPr id="0" name=""/>
        <dsp:cNvSpPr/>
      </dsp:nvSpPr>
      <dsp:spPr>
        <a:xfrm>
          <a:off x="591168" y="3199338"/>
          <a:ext cx="992443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What reactions are important for you to have coded and not in free text?</a:t>
          </a:r>
        </a:p>
      </dsp:txBody>
      <dsp:txXfrm>
        <a:off x="591168" y="3199338"/>
        <a:ext cx="9924431" cy="511834"/>
      </dsp:txXfrm>
    </dsp:sp>
    <dsp:sp modelId="{F0CF50DD-0BF5-413B-B61B-8BF90811848E}">
      <dsp:nvSpPr>
        <dsp:cNvPr id="0" name=""/>
        <dsp:cNvSpPr/>
      </dsp:nvSpPr>
      <dsp:spPr>
        <a:xfrm>
          <a:off x="0" y="3839131"/>
          <a:ext cx="10515600" cy="5118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347089-7543-42A1-A34F-C52F448F6701}">
      <dsp:nvSpPr>
        <dsp:cNvPr id="0" name=""/>
        <dsp:cNvSpPr/>
      </dsp:nvSpPr>
      <dsp:spPr>
        <a:xfrm>
          <a:off x="154829" y="3954294"/>
          <a:ext cx="281509" cy="2815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963A18-F76F-4501-B366-3F8988F3CF9B}">
      <dsp:nvSpPr>
        <dsp:cNvPr id="0" name=""/>
        <dsp:cNvSpPr/>
      </dsp:nvSpPr>
      <dsp:spPr>
        <a:xfrm>
          <a:off x="591168" y="3839131"/>
          <a:ext cx="9924431" cy="51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169" tIns="54169" rIns="54169" bIns="54169" numCol="1" spcCol="1270" anchor="ctr" anchorCtr="0">
          <a:noAutofit/>
        </a:bodyPr>
        <a:lstStyle/>
        <a:p>
          <a:pPr marL="0" lvl="0" indent="0" algn="l" defTabSz="711200">
            <a:lnSpc>
              <a:spcPct val="100000"/>
            </a:lnSpc>
            <a:spcBef>
              <a:spcPct val="0"/>
            </a:spcBef>
            <a:spcAft>
              <a:spcPct val="35000"/>
            </a:spcAft>
            <a:buNone/>
          </a:pPr>
          <a:r>
            <a:rPr lang="en-US" sz="1600" kern="1200"/>
            <a:t>Should you document the drug or drug class and how do you make that decision?</a:t>
          </a:r>
        </a:p>
      </dsp:txBody>
      <dsp:txXfrm>
        <a:off x="591168" y="3839131"/>
        <a:ext cx="9924431" cy="51183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F7E135-DFE2-4440-858D-D09B6F2B920E}"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2D53B9-05E7-4BD0-9912-04A971C281C8}" type="slidenum">
              <a:rPr lang="en-US" smtClean="0"/>
              <a:t>‹#›</a:t>
            </a:fld>
            <a:endParaRPr lang="en-US"/>
          </a:p>
        </p:txBody>
      </p:sp>
    </p:spTree>
    <p:extLst>
      <p:ext uri="{BB962C8B-B14F-4D97-AF65-F5344CB8AC3E}">
        <p14:creationId xmlns:p14="http://schemas.microsoft.com/office/powerpoint/2010/main" val="1268994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Patient evaluation</a:t>
            </a:r>
          </a:p>
          <a:p>
            <a:pPr lvl="1"/>
            <a:r>
              <a:rPr lang="en-US" altLang="en-US"/>
              <a:t>What medication caused the reaction? What route did you take it? </a:t>
            </a:r>
          </a:p>
          <a:p>
            <a:pPr lvl="1"/>
            <a:r>
              <a:rPr lang="en-US" altLang="en-US"/>
              <a:t>What was it prescribed for?</a:t>
            </a:r>
          </a:p>
          <a:p>
            <a:pPr lvl="1"/>
            <a:r>
              <a:rPr lang="en-US" altLang="en-US"/>
              <a:t>What was the reaction?</a:t>
            </a:r>
          </a:p>
          <a:p>
            <a:pPr lvl="2"/>
            <a:r>
              <a:rPr lang="en-US" altLang="en-US"/>
              <a:t>Specifics – skin, respiratory, cardiovascular, GI, blistering</a:t>
            </a:r>
          </a:p>
          <a:p>
            <a:pPr lvl="1"/>
            <a:r>
              <a:rPr lang="en-US" altLang="en-US"/>
              <a:t>How long ago was the reaction?</a:t>
            </a:r>
          </a:p>
          <a:p>
            <a:pPr lvl="1"/>
            <a:r>
              <a:rPr lang="en-US" altLang="en-US"/>
              <a:t>Describe the reaction:</a:t>
            </a:r>
          </a:p>
          <a:p>
            <a:pPr lvl="2"/>
            <a:r>
              <a:rPr lang="en-US" altLang="en-US"/>
              <a:t>How long did it take for reaction to onset? </a:t>
            </a:r>
          </a:p>
          <a:p>
            <a:pPr lvl="2"/>
            <a:r>
              <a:rPr lang="en-US" altLang="en-US"/>
              <a:t>How long did it last? How long did it take to resolve?</a:t>
            </a:r>
          </a:p>
          <a:p>
            <a:pPr lvl="2"/>
            <a:r>
              <a:rPr lang="en-US" altLang="en-US"/>
              <a:t>How was the reaction managed? What medications were given?</a:t>
            </a:r>
          </a:p>
          <a:p>
            <a:pPr lvl="2"/>
            <a:r>
              <a:rPr lang="en-US" altLang="en-US"/>
              <a:t>Were you taking any other medications/OTCs at the same time?</a:t>
            </a:r>
          </a:p>
          <a:p>
            <a:pPr lvl="1"/>
            <a:r>
              <a:rPr lang="en-US" altLang="en-US"/>
              <a:t>Have they had the SAME medicine again? SIMILAR medicine?</a:t>
            </a:r>
          </a:p>
          <a:p>
            <a:pPr lvl="1"/>
            <a:r>
              <a:rPr lang="en-US" altLang="en-US"/>
              <a:t>Have they had the same reaction to other medications?</a:t>
            </a:r>
          </a:p>
          <a:p>
            <a:endParaRPr lang="en-US" altLang="en-US"/>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ea typeface="MS PGothic" pitchFamily="34" charset="-128"/>
              </a:defRPr>
            </a:lvl1pPr>
            <a:lvl2pPr marL="742950" indent="-285750">
              <a:defRPr>
                <a:solidFill>
                  <a:schemeClr val="tx1"/>
                </a:solidFill>
                <a:latin typeface="Tahoma" pitchFamily="34" charset="0"/>
                <a:ea typeface="MS PGothic" pitchFamily="34" charset="-128"/>
              </a:defRPr>
            </a:lvl2pPr>
            <a:lvl3pPr marL="1143000" indent="-228600">
              <a:defRPr>
                <a:solidFill>
                  <a:schemeClr val="tx1"/>
                </a:solidFill>
                <a:latin typeface="Tahoma" pitchFamily="34" charset="0"/>
                <a:ea typeface="MS PGothic" pitchFamily="34" charset="-128"/>
              </a:defRPr>
            </a:lvl3pPr>
            <a:lvl4pPr marL="1600200" indent="-228600">
              <a:defRPr>
                <a:solidFill>
                  <a:schemeClr val="tx1"/>
                </a:solidFill>
                <a:latin typeface="Tahoma" pitchFamily="34" charset="0"/>
                <a:ea typeface="MS PGothic" pitchFamily="34" charset="-128"/>
              </a:defRPr>
            </a:lvl4pPr>
            <a:lvl5pPr marL="2057400" indent="-228600">
              <a:defRPr>
                <a:solidFill>
                  <a:schemeClr val="tx1"/>
                </a:solidFill>
                <a:latin typeface="Tahom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Tahom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Tahom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Tahom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Tahoma" pitchFamily="34" charset="0"/>
                <a:ea typeface="MS PGothic"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4902EA0-E1E6-4126-96DB-BB7A5F918692}" type="slidenum">
              <a:rPr kumimoji="0" lang="en-US" altLang="en-US" sz="1200" b="0" i="0" u="none" strike="noStrike" kern="1200" cap="none" spc="0" normalizeH="0" baseline="0" noProof="0">
                <a:ln>
                  <a:noFill/>
                </a:ln>
                <a:solidFill>
                  <a:prstClr val="black"/>
                </a:solidFill>
                <a:effectLst/>
                <a:uLnTx/>
                <a:uFillTx/>
                <a:latin typeface="Tahoma" pitchFamily="34" charset="0"/>
                <a:ea typeface="MS PGothic"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Tahoma" pitchFamily="34" charset="0"/>
              <a:ea typeface="MS PGothic" pitchFamily="34"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0EF6FD-B040-CD4D-8EB4-C4036F43D9A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60131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0EF6FD-B040-CD4D-8EB4-C4036F43D9A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62066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“Optimal Quality Documentation” includes all 4 EHR Domains PLUS Free text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0EF6FD-B040-CD4D-8EB4-C4036F43D9A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46372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DAHT: for each medication asks med/class, reaction history (timing, years since </a:t>
            </a:r>
            <a:r>
              <a:rPr lang="en-US" err="1"/>
              <a:t>rxn</a:t>
            </a:r>
            <a:r>
              <a:rPr lang="en-US"/>
              <a:t>, </a:t>
            </a:r>
            <a:r>
              <a:rPr lang="en-US" err="1"/>
              <a:t>etc</a:t>
            </a:r>
            <a:r>
              <a:rPr lang="en-US"/>
              <a:t>), Detailed info on symptoms (with images)</a:t>
            </a:r>
          </a:p>
          <a:p>
            <a:r>
              <a:rPr lang="en-US"/>
              <a:t>Environmental allergies in Problem List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0EF6FD-B040-CD4D-8EB4-C4036F43D9A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0437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Shi study: Hong Kong wide, territory-wide unified EHR </a:t>
            </a:r>
          </a:p>
          <a:p>
            <a:r>
              <a:rPr lang="en-US"/>
              <a:t>Beyond EMR, also patient education and clinician awareness</a:t>
            </a:r>
          </a:p>
          <a:p>
            <a:endParaRPr lang="en-US"/>
          </a:p>
          <a:p>
            <a:r>
              <a:rPr lang="en-US" sz="1200"/>
              <a:t>Rimawi RH, J Hosp Med, 2013</a:t>
            </a:r>
          </a:p>
          <a:p>
            <a:r>
              <a:rPr lang="en-US" sz="1200" err="1"/>
              <a:t>Lachover</a:t>
            </a:r>
            <a:r>
              <a:rPr lang="en-US" sz="1200"/>
              <a:t>-Roth I, JACI In </a:t>
            </a:r>
            <a:r>
              <a:rPr lang="en-US" sz="1200" err="1"/>
              <a:t>Pract</a:t>
            </a:r>
            <a:r>
              <a:rPr lang="en-US" sz="1200"/>
              <a:t> 2019</a:t>
            </a:r>
          </a:p>
          <a:p>
            <a:r>
              <a:rPr lang="en-US" sz="1200"/>
              <a:t>Shi W, Ann Allergy Asthma, 2026</a:t>
            </a:r>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0EF6FD-B040-CD4D-8EB4-C4036F43D9A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0465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0EF6FD-B040-CD4D-8EB4-C4036F43D9A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9702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Exacerbated means underlying disease. Inducible means no underlying disease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A86FB-3D94-F340-93B0-995888EC31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7510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4D3BC-4164-6518-D0CD-593D49ADF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BE8D4B-4CA4-5BB0-6920-B2D32588E74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4268024-380C-6900-E5E5-CE31A9333FE4}"/>
              </a:ext>
            </a:extLst>
          </p:cNvPr>
          <p:cNvSpPr>
            <a:spLocks noGrp="1"/>
          </p:cNvSpPr>
          <p:nvPr>
            <p:ph type="body" idx="1"/>
          </p:nvPr>
        </p:nvSpPr>
        <p:spPr/>
        <p:txBody>
          <a:bodyPr/>
          <a:lstStyle/>
          <a:p>
            <a:r>
              <a:rPr lang="en-US"/>
              <a:t>Exacerbated means underlying disease. Inducible means no underlying disease</a:t>
            </a:r>
          </a:p>
        </p:txBody>
      </p:sp>
      <p:sp>
        <p:nvSpPr>
          <p:cNvPr id="4" name="Slide Number Placeholder 3">
            <a:extLst>
              <a:ext uri="{FF2B5EF4-FFF2-40B4-BE49-F238E27FC236}">
                <a16:creationId xmlns:a16="http://schemas.microsoft.com/office/drawing/2014/main" id="{0C7F39EC-3EBD-3EE9-B6E3-856AEE0764F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A86FB-3D94-F340-93B0-995888EC31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943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0EF3D-9851-4F5C-30A0-047FA7CDE9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1C5B7-10F8-7A89-94CA-3DCDF701D8A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E969A95-E399-A90B-9DDA-7ABF89C8D4C8}"/>
              </a:ext>
            </a:extLst>
          </p:cNvPr>
          <p:cNvSpPr>
            <a:spLocks noGrp="1"/>
          </p:cNvSpPr>
          <p:nvPr>
            <p:ph type="body" idx="1"/>
          </p:nvPr>
        </p:nvSpPr>
        <p:spPr/>
        <p:txBody>
          <a:bodyPr/>
          <a:lstStyle/>
          <a:p>
            <a:r>
              <a:rPr lang="en-US"/>
              <a:t>Exacerbated means underlying disease. Inducible means no underlying disease</a:t>
            </a:r>
          </a:p>
        </p:txBody>
      </p:sp>
      <p:sp>
        <p:nvSpPr>
          <p:cNvPr id="4" name="Slide Number Placeholder 3">
            <a:extLst>
              <a:ext uri="{FF2B5EF4-FFF2-40B4-BE49-F238E27FC236}">
                <a16:creationId xmlns:a16="http://schemas.microsoft.com/office/drawing/2014/main" id="{DFAE3924-2CD8-4C49-7D2F-04CF02AC33D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A86FB-3D94-F340-93B0-995888EC31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67721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402D7-9250-D1A4-D04D-3C3A489B98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A0D979-3B2E-9A0C-FF40-E9C03F991A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458651-938B-AF14-57CA-970DF037174E}"/>
              </a:ext>
            </a:extLst>
          </p:cNvPr>
          <p:cNvSpPr>
            <a:spLocks noGrp="1"/>
          </p:cNvSpPr>
          <p:nvPr>
            <p:ph type="dt" sz="half" idx="10"/>
          </p:nvPr>
        </p:nvSpPr>
        <p:spPr/>
        <p:txBody>
          <a:bodyPr/>
          <a:lstStyle/>
          <a:p>
            <a:fld id="{5024D90B-67CD-48AD-938B-1EA29D63C084}" type="datetimeFigureOut">
              <a:rPr lang="en-US" smtClean="0"/>
              <a:t>9/17/2026</a:t>
            </a:fld>
            <a:endParaRPr lang="en-US"/>
          </a:p>
        </p:txBody>
      </p:sp>
      <p:sp>
        <p:nvSpPr>
          <p:cNvPr id="5" name="Footer Placeholder 4">
            <a:extLst>
              <a:ext uri="{FF2B5EF4-FFF2-40B4-BE49-F238E27FC236}">
                <a16:creationId xmlns:a16="http://schemas.microsoft.com/office/drawing/2014/main" id="{C0445C44-B5B8-58BD-1377-F0BCCBA933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5BF870-1F61-45D3-5D69-0F09E8F09D61}"/>
              </a:ext>
            </a:extLst>
          </p:cNvPr>
          <p:cNvSpPr>
            <a:spLocks noGrp="1"/>
          </p:cNvSpPr>
          <p:nvPr>
            <p:ph type="sldNum" sz="quarter" idx="12"/>
          </p:nvPr>
        </p:nvSpPr>
        <p:spPr/>
        <p:txBody>
          <a:bodyPr/>
          <a:lstStyle/>
          <a:p>
            <a:fld id="{9AE9C1A3-8864-4F10-8D09-6E1F1EB2A62C}" type="slidenum">
              <a:rPr lang="en-US" smtClean="0"/>
              <a:t>‹#›</a:t>
            </a:fld>
            <a:endParaRPr lang="en-US"/>
          </a:p>
        </p:txBody>
      </p:sp>
    </p:spTree>
    <p:extLst>
      <p:ext uri="{BB962C8B-B14F-4D97-AF65-F5344CB8AC3E}">
        <p14:creationId xmlns:p14="http://schemas.microsoft.com/office/powerpoint/2010/main" val="2522504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F8626-7243-5E63-049C-722B3B7739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27FD78-9F5F-838B-6C6A-AF1AAA0C9C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B296C3-FA2D-4D43-96F5-21E6C148F1D3}"/>
              </a:ext>
            </a:extLst>
          </p:cNvPr>
          <p:cNvSpPr>
            <a:spLocks noGrp="1"/>
          </p:cNvSpPr>
          <p:nvPr>
            <p:ph type="dt" sz="half" idx="10"/>
          </p:nvPr>
        </p:nvSpPr>
        <p:spPr/>
        <p:txBody>
          <a:bodyPr/>
          <a:lstStyle/>
          <a:p>
            <a:fld id="{5024D90B-67CD-48AD-938B-1EA29D63C084}" type="datetimeFigureOut">
              <a:rPr lang="en-US" smtClean="0"/>
              <a:t>9/17/2026</a:t>
            </a:fld>
            <a:endParaRPr lang="en-US"/>
          </a:p>
        </p:txBody>
      </p:sp>
      <p:sp>
        <p:nvSpPr>
          <p:cNvPr id="5" name="Footer Placeholder 4">
            <a:extLst>
              <a:ext uri="{FF2B5EF4-FFF2-40B4-BE49-F238E27FC236}">
                <a16:creationId xmlns:a16="http://schemas.microsoft.com/office/drawing/2014/main" id="{14682619-D6AD-F6D9-4DE2-513088D27A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0F3C02-75D7-D97B-3E73-5E6952E97F58}"/>
              </a:ext>
            </a:extLst>
          </p:cNvPr>
          <p:cNvSpPr>
            <a:spLocks noGrp="1"/>
          </p:cNvSpPr>
          <p:nvPr>
            <p:ph type="sldNum" sz="quarter" idx="12"/>
          </p:nvPr>
        </p:nvSpPr>
        <p:spPr/>
        <p:txBody>
          <a:bodyPr/>
          <a:lstStyle/>
          <a:p>
            <a:fld id="{9AE9C1A3-8864-4F10-8D09-6E1F1EB2A62C}" type="slidenum">
              <a:rPr lang="en-US" smtClean="0"/>
              <a:t>‹#›</a:t>
            </a:fld>
            <a:endParaRPr lang="en-US"/>
          </a:p>
        </p:txBody>
      </p:sp>
    </p:spTree>
    <p:extLst>
      <p:ext uri="{BB962C8B-B14F-4D97-AF65-F5344CB8AC3E}">
        <p14:creationId xmlns:p14="http://schemas.microsoft.com/office/powerpoint/2010/main" val="3681914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4B2E9-A0C3-83C5-0146-51C2D1F4CE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2CCC80-DE25-C4D8-2065-1F3E60CE121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EBE2C4-425B-B0D8-9A48-C49569CFA6E2}"/>
              </a:ext>
            </a:extLst>
          </p:cNvPr>
          <p:cNvSpPr>
            <a:spLocks noGrp="1"/>
          </p:cNvSpPr>
          <p:nvPr>
            <p:ph type="dt" sz="half" idx="10"/>
          </p:nvPr>
        </p:nvSpPr>
        <p:spPr/>
        <p:txBody>
          <a:bodyPr/>
          <a:lstStyle/>
          <a:p>
            <a:fld id="{5024D90B-67CD-48AD-938B-1EA29D63C084}" type="datetimeFigureOut">
              <a:rPr lang="en-US" smtClean="0"/>
              <a:t>9/17/2026</a:t>
            </a:fld>
            <a:endParaRPr lang="en-US"/>
          </a:p>
        </p:txBody>
      </p:sp>
      <p:sp>
        <p:nvSpPr>
          <p:cNvPr id="5" name="Footer Placeholder 4">
            <a:extLst>
              <a:ext uri="{FF2B5EF4-FFF2-40B4-BE49-F238E27FC236}">
                <a16:creationId xmlns:a16="http://schemas.microsoft.com/office/drawing/2014/main" id="{573F6A9C-52A9-4CE5-2862-26C12FB777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6DF07-25E9-99A1-521D-F1E802C1250E}"/>
              </a:ext>
            </a:extLst>
          </p:cNvPr>
          <p:cNvSpPr>
            <a:spLocks noGrp="1"/>
          </p:cNvSpPr>
          <p:nvPr>
            <p:ph type="sldNum" sz="quarter" idx="12"/>
          </p:nvPr>
        </p:nvSpPr>
        <p:spPr/>
        <p:txBody>
          <a:bodyPr/>
          <a:lstStyle/>
          <a:p>
            <a:fld id="{9AE9C1A3-8864-4F10-8D09-6E1F1EB2A62C}" type="slidenum">
              <a:rPr lang="en-US" smtClean="0"/>
              <a:t>‹#›</a:t>
            </a:fld>
            <a:endParaRPr lang="en-US"/>
          </a:p>
        </p:txBody>
      </p:sp>
    </p:spTree>
    <p:extLst>
      <p:ext uri="{BB962C8B-B14F-4D97-AF65-F5344CB8AC3E}">
        <p14:creationId xmlns:p14="http://schemas.microsoft.com/office/powerpoint/2010/main" val="170165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270F0-5554-96A1-7402-ABB80185B8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B324A-3D2F-15EA-A5A6-7FE7B0F356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AFD1E0D-7561-A674-92FA-E8834080BD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CFC9A7-F358-896A-359D-74EBD89B9238}"/>
              </a:ext>
            </a:extLst>
          </p:cNvPr>
          <p:cNvSpPr>
            <a:spLocks noGrp="1"/>
          </p:cNvSpPr>
          <p:nvPr>
            <p:ph type="dt" sz="half" idx="10"/>
          </p:nvPr>
        </p:nvSpPr>
        <p:spPr/>
        <p:txBody>
          <a:bodyPr/>
          <a:lstStyle/>
          <a:p>
            <a:fld id="{5024D90B-67CD-48AD-938B-1EA29D63C084}" type="datetimeFigureOut">
              <a:rPr lang="en-US" smtClean="0"/>
              <a:t>9/17/2026</a:t>
            </a:fld>
            <a:endParaRPr lang="en-US"/>
          </a:p>
        </p:txBody>
      </p:sp>
      <p:sp>
        <p:nvSpPr>
          <p:cNvPr id="6" name="Footer Placeholder 5">
            <a:extLst>
              <a:ext uri="{FF2B5EF4-FFF2-40B4-BE49-F238E27FC236}">
                <a16:creationId xmlns:a16="http://schemas.microsoft.com/office/drawing/2014/main" id="{8169919C-722C-C873-B66D-77EBD5CE71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630839-BD90-3883-34C2-E680474783D7}"/>
              </a:ext>
            </a:extLst>
          </p:cNvPr>
          <p:cNvSpPr>
            <a:spLocks noGrp="1"/>
          </p:cNvSpPr>
          <p:nvPr>
            <p:ph type="sldNum" sz="quarter" idx="12"/>
          </p:nvPr>
        </p:nvSpPr>
        <p:spPr/>
        <p:txBody>
          <a:bodyPr/>
          <a:lstStyle/>
          <a:p>
            <a:fld id="{9AE9C1A3-8864-4F10-8D09-6E1F1EB2A62C}" type="slidenum">
              <a:rPr lang="en-US" smtClean="0"/>
              <a:t>‹#›</a:t>
            </a:fld>
            <a:endParaRPr lang="en-US"/>
          </a:p>
        </p:txBody>
      </p:sp>
    </p:spTree>
    <p:extLst>
      <p:ext uri="{BB962C8B-B14F-4D97-AF65-F5344CB8AC3E}">
        <p14:creationId xmlns:p14="http://schemas.microsoft.com/office/powerpoint/2010/main" val="316965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30934-3074-FCE3-5623-2B7B9ACB94C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2125E5-D345-BC6D-82CC-C9B8800871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AD5015-6CA8-9CA6-C887-2C4E0C4468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4C04E7-25BE-33F0-AD52-5BFAFE755C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654378-7E88-84F3-747B-0DDE08FD2B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3AE6ED-4CE8-ACC6-C128-00E8F2BAF0BE}"/>
              </a:ext>
            </a:extLst>
          </p:cNvPr>
          <p:cNvSpPr>
            <a:spLocks noGrp="1"/>
          </p:cNvSpPr>
          <p:nvPr>
            <p:ph type="dt" sz="half" idx="10"/>
          </p:nvPr>
        </p:nvSpPr>
        <p:spPr/>
        <p:txBody>
          <a:bodyPr/>
          <a:lstStyle/>
          <a:p>
            <a:fld id="{5024D90B-67CD-48AD-938B-1EA29D63C084}" type="datetimeFigureOut">
              <a:rPr lang="en-US" smtClean="0"/>
              <a:t>9/17/2026</a:t>
            </a:fld>
            <a:endParaRPr lang="en-US"/>
          </a:p>
        </p:txBody>
      </p:sp>
      <p:sp>
        <p:nvSpPr>
          <p:cNvPr id="8" name="Footer Placeholder 7">
            <a:extLst>
              <a:ext uri="{FF2B5EF4-FFF2-40B4-BE49-F238E27FC236}">
                <a16:creationId xmlns:a16="http://schemas.microsoft.com/office/drawing/2014/main" id="{69E5F60F-EA8F-CA14-5D97-5D2DF23F86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1D9468-343C-3F5B-F7F3-00C86CFCC1CB}"/>
              </a:ext>
            </a:extLst>
          </p:cNvPr>
          <p:cNvSpPr>
            <a:spLocks noGrp="1"/>
          </p:cNvSpPr>
          <p:nvPr>
            <p:ph type="sldNum" sz="quarter" idx="12"/>
          </p:nvPr>
        </p:nvSpPr>
        <p:spPr/>
        <p:txBody>
          <a:bodyPr/>
          <a:lstStyle/>
          <a:p>
            <a:fld id="{9AE9C1A3-8864-4F10-8D09-6E1F1EB2A62C}" type="slidenum">
              <a:rPr lang="en-US" smtClean="0"/>
              <a:t>‹#›</a:t>
            </a:fld>
            <a:endParaRPr lang="en-US"/>
          </a:p>
        </p:txBody>
      </p:sp>
    </p:spTree>
    <p:extLst>
      <p:ext uri="{BB962C8B-B14F-4D97-AF65-F5344CB8AC3E}">
        <p14:creationId xmlns:p14="http://schemas.microsoft.com/office/powerpoint/2010/main" val="4026293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66D1E-74C1-835B-A9B7-A0F9D0887C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8A7C0D-A7F8-D25E-5223-6261459CF870}"/>
              </a:ext>
            </a:extLst>
          </p:cNvPr>
          <p:cNvSpPr>
            <a:spLocks noGrp="1"/>
          </p:cNvSpPr>
          <p:nvPr>
            <p:ph type="dt" sz="half" idx="10"/>
          </p:nvPr>
        </p:nvSpPr>
        <p:spPr/>
        <p:txBody>
          <a:bodyPr/>
          <a:lstStyle/>
          <a:p>
            <a:fld id="{5024D90B-67CD-48AD-938B-1EA29D63C084}" type="datetimeFigureOut">
              <a:rPr lang="en-US" smtClean="0"/>
              <a:t>9/17/2026</a:t>
            </a:fld>
            <a:endParaRPr lang="en-US"/>
          </a:p>
        </p:txBody>
      </p:sp>
      <p:sp>
        <p:nvSpPr>
          <p:cNvPr id="4" name="Footer Placeholder 3">
            <a:extLst>
              <a:ext uri="{FF2B5EF4-FFF2-40B4-BE49-F238E27FC236}">
                <a16:creationId xmlns:a16="http://schemas.microsoft.com/office/drawing/2014/main" id="{879398A9-6B65-773F-0EB0-12961542FC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5CFC7D-2189-62AC-12F6-3F5BB3629B42}"/>
              </a:ext>
            </a:extLst>
          </p:cNvPr>
          <p:cNvSpPr>
            <a:spLocks noGrp="1"/>
          </p:cNvSpPr>
          <p:nvPr>
            <p:ph type="sldNum" sz="quarter" idx="12"/>
          </p:nvPr>
        </p:nvSpPr>
        <p:spPr/>
        <p:txBody>
          <a:bodyPr/>
          <a:lstStyle/>
          <a:p>
            <a:fld id="{9AE9C1A3-8864-4F10-8D09-6E1F1EB2A62C}" type="slidenum">
              <a:rPr lang="en-US" smtClean="0"/>
              <a:t>‹#›</a:t>
            </a:fld>
            <a:endParaRPr lang="en-US"/>
          </a:p>
        </p:txBody>
      </p:sp>
    </p:spTree>
    <p:extLst>
      <p:ext uri="{BB962C8B-B14F-4D97-AF65-F5344CB8AC3E}">
        <p14:creationId xmlns:p14="http://schemas.microsoft.com/office/powerpoint/2010/main" val="993801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F19D3E-A851-ECFC-8B3A-8B0748B94553}"/>
              </a:ext>
            </a:extLst>
          </p:cNvPr>
          <p:cNvSpPr>
            <a:spLocks noGrp="1"/>
          </p:cNvSpPr>
          <p:nvPr>
            <p:ph type="dt" sz="half" idx="10"/>
          </p:nvPr>
        </p:nvSpPr>
        <p:spPr/>
        <p:txBody>
          <a:bodyPr/>
          <a:lstStyle/>
          <a:p>
            <a:fld id="{5024D90B-67CD-48AD-938B-1EA29D63C084}" type="datetimeFigureOut">
              <a:rPr lang="en-US" smtClean="0"/>
              <a:t>9/17/2026</a:t>
            </a:fld>
            <a:endParaRPr lang="en-US"/>
          </a:p>
        </p:txBody>
      </p:sp>
      <p:sp>
        <p:nvSpPr>
          <p:cNvPr id="3" name="Footer Placeholder 2">
            <a:extLst>
              <a:ext uri="{FF2B5EF4-FFF2-40B4-BE49-F238E27FC236}">
                <a16:creationId xmlns:a16="http://schemas.microsoft.com/office/drawing/2014/main" id="{43BD9A78-F3C8-2E39-1AD9-CA3075E40F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5E6791-45B4-E3B8-A6FB-A976F9F94D3D}"/>
              </a:ext>
            </a:extLst>
          </p:cNvPr>
          <p:cNvSpPr>
            <a:spLocks noGrp="1"/>
          </p:cNvSpPr>
          <p:nvPr>
            <p:ph type="sldNum" sz="quarter" idx="12"/>
          </p:nvPr>
        </p:nvSpPr>
        <p:spPr/>
        <p:txBody>
          <a:bodyPr/>
          <a:lstStyle/>
          <a:p>
            <a:fld id="{9AE9C1A3-8864-4F10-8D09-6E1F1EB2A62C}" type="slidenum">
              <a:rPr lang="en-US" smtClean="0"/>
              <a:t>‹#›</a:t>
            </a:fld>
            <a:endParaRPr lang="en-US"/>
          </a:p>
        </p:txBody>
      </p:sp>
    </p:spTree>
    <p:extLst>
      <p:ext uri="{BB962C8B-B14F-4D97-AF65-F5344CB8AC3E}">
        <p14:creationId xmlns:p14="http://schemas.microsoft.com/office/powerpoint/2010/main" val="3866647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D0539-91EA-12F3-16D7-9C3FB31F60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1DCCDD-7882-3FF9-E158-3ED5173D41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53EAAD-4799-D484-9DC3-254AA9F928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FCDA58-849E-FC36-FA4B-4482B19211EF}"/>
              </a:ext>
            </a:extLst>
          </p:cNvPr>
          <p:cNvSpPr>
            <a:spLocks noGrp="1"/>
          </p:cNvSpPr>
          <p:nvPr>
            <p:ph type="dt" sz="half" idx="10"/>
          </p:nvPr>
        </p:nvSpPr>
        <p:spPr/>
        <p:txBody>
          <a:bodyPr/>
          <a:lstStyle/>
          <a:p>
            <a:fld id="{5024D90B-67CD-48AD-938B-1EA29D63C084}" type="datetimeFigureOut">
              <a:rPr lang="en-US" smtClean="0"/>
              <a:t>9/17/2026</a:t>
            </a:fld>
            <a:endParaRPr lang="en-US"/>
          </a:p>
        </p:txBody>
      </p:sp>
      <p:sp>
        <p:nvSpPr>
          <p:cNvPr id="6" name="Footer Placeholder 5">
            <a:extLst>
              <a:ext uri="{FF2B5EF4-FFF2-40B4-BE49-F238E27FC236}">
                <a16:creationId xmlns:a16="http://schemas.microsoft.com/office/drawing/2014/main" id="{0433FB35-88B8-1AE0-A6B7-FE8F304E4A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B07A8F-8B5D-6D89-BD74-D89F36C9002C}"/>
              </a:ext>
            </a:extLst>
          </p:cNvPr>
          <p:cNvSpPr>
            <a:spLocks noGrp="1"/>
          </p:cNvSpPr>
          <p:nvPr>
            <p:ph type="sldNum" sz="quarter" idx="12"/>
          </p:nvPr>
        </p:nvSpPr>
        <p:spPr/>
        <p:txBody>
          <a:bodyPr/>
          <a:lstStyle/>
          <a:p>
            <a:fld id="{9AE9C1A3-8864-4F10-8D09-6E1F1EB2A62C}" type="slidenum">
              <a:rPr lang="en-US" smtClean="0"/>
              <a:t>‹#›</a:t>
            </a:fld>
            <a:endParaRPr lang="en-US"/>
          </a:p>
        </p:txBody>
      </p:sp>
    </p:spTree>
    <p:extLst>
      <p:ext uri="{BB962C8B-B14F-4D97-AF65-F5344CB8AC3E}">
        <p14:creationId xmlns:p14="http://schemas.microsoft.com/office/powerpoint/2010/main" val="746697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C7504-48A5-EA6A-99CF-9B6272DF4C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55D3462-D5DD-EB67-2525-3AA8F32C56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5C5ACF-F36A-6E65-ED2B-91A9690ECE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52AC41-C369-18E7-90D0-7D9C0340A0C0}"/>
              </a:ext>
            </a:extLst>
          </p:cNvPr>
          <p:cNvSpPr>
            <a:spLocks noGrp="1"/>
          </p:cNvSpPr>
          <p:nvPr>
            <p:ph type="dt" sz="half" idx="10"/>
          </p:nvPr>
        </p:nvSpPr>
        <p:spPr/>
        <p:txBody>
          <a:bodyPr/>
          <a:lstStyle/>
          <a:p>
            <a:fld id="{5024D90B-67CD-48AD-938B-1EA29D63C084}" type="datetimeFigureOut">
              <a:rPr lang="en-US" smtClean="0"/>
              <a:t>9/17/2026</a:t>
            </a:fld>
            <a:endParaRPr lang="en-US"/>
          </a:p>
        </p:txBody>
      </p:sp>
      <p:sp>
        <p:nvSpPr>
          <p:cNvPr id="6" name="Footer Placeholder 5">
            <a:extLst>
              <a:ext uri="{FF2B5EF4-FFF2-40B4-BE49-F238E27FC236}">
                <a16:creationId xmlns:a16="http://schemas.microsoft.com/office/drawing/2014/main" id="{D209C413-58E2-5010-6083-309C67C47C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B42114-757B-3BC6-926D-735EDC004BBD}"/>
              </a:ext>
            </a:extLst>
          </p:cNvPr>
          <p:cNvSpPr>
            <a:spLocks noGrp="1"/>
          </p:cNvSpPr>
          <p:nvPr>
            <p:ph type="sldNum" sz="quarter" idx="12"/>
          </p:nvPr>
        </p:nvSpPr>
        <p:spPr/>
        <p:txBody>
          <a:bodyPr/>
          <a:lstStyle/>
          <a:p>
            <a:fld id="{9AE9C1A3-8864-4F10-8D09-6E1F1EB2A62C}" type="slidenum">
              <a:rPr lang="en-US" smtClean="0"/>
              <a:t>‹#›</a:t>
            </a:fld>
            <a:endParaRPr lang="en-US"/>
          </a:p>
        </p:txBody>
      </p:sp>
    </p:spTree>
    <p:extLst>
      <p:ext uri="{BB962C8B-B14F-4D97-AF65-F5344CB8AC3E}">
        <p14:creationId xmlns:p14="http://schemas.microsoft.com/office/powerpoint/2010/main" val="714617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BDC9-11FA-86EE-BA80-3B35C33257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7E9A03-3176-42EF-314C-4BD561E8A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A5C242-604A-449C-ABA0-C93E19B1E90F}"/>
              </a:ext>
            </a:extLst>
          </p:cNvPr>
          <p:cNvSpPr>
            <a:spLocks noGrp="1"/>
          </p:cNvSpPr>
          <p:nvPr>
            <p:ph type="dt" sz="half" idx="10"/>
          </p:nvPr>
        </p:nvSpPr>
        <p:spPr/>
        <p:txBody>
          <a:bodyPr/>
          <a:lstStyle/>
          <a:p>
            <a:fld id="{5024D90B-67CD-48AD-938B-1EA29D63C084}" type="datetimeFigureOut">
              <a:rPr lang="en-US" smtClean="0"/>
              <a:t>9/17/2026</a:t>
            </a:fld>
            <a:endParaRPr lang="en-US"/>
          </a:p>
        </p:txBody>
      </p:sp>
      <p:sp>
        <p:nvSpPr>
          <p:cNvPr id="5" name="Footer Placeholder 4">
            <a:extLst>
              <a:ext uri="{FF2B5EF4-FFF2-40B4-BE49-F238E27FC236}">
                <a16:creationId xmlns:a16="http://schemas.microsoft.com/office/drawing/2014/main" id="{10A05D02-8F0D-0224-CA58-D20B22ED7D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327D30-2221-8AB0-A405-08EC32D2BE4C}"/>
              </a:ext>
            </a:extLst>
          </p:cNvPr>
          <p:cNvSpPr>
            <a:spLocks noGrp="1"/>
          </p:cNvSpPr>
          <p:nvPr>
            <p:ph type="sldNum" sz="quarter" idx="12"/>
          </p:nvPr>
        </p:nvSpPr>
        <p:spPr/>
        <p:txBody>
          <a:bodyPr/>
          <a:lstStyle/>
          <a:p>
            <a:fld id="{9AE9C1A3-8864-4F10-8D09-6E1F1EB2A62C}" type="slidenum">
              <a:rPr lang="en-US" smtClean="0"/>
              <a:t>‹#›</a:t>
            </a:fld>
            <a:endParaRPr lang="en-US"/>
          </a:p>
        </p:txBody>
      </p:sp>
    </p:spTree>
    <p:extLst>
      <p:ext uri="{BB962C8B-B14F-4D97-AF65-F5344CB8AC3E}">
        <p14:creationId xmlns:p14="http://schemas.microsoft.com/office/powerpoint/2010/main" val="77361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5F0AB9-494A-27E1-CDB0-A0D96FC7805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8E0722-27CB-FA09-185F-772F869648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3FB9D5-6F18-40A2-58E9-9D10EE065D4D}"/>
              </a:ext>
            </a:extLst>
          </p:cNvPr>
          <p:cNvSpPr>
            <a:spLocks noGrp="1"/>
          </p:cNvSpPr>
          <p:nvPr>
            <p:ph type="dt" sz="half" idx="10"/>
          </p:nvPr>
        </p:nvSpPr>
        <p:spPr/>
        <p:txBody>
          <a:bodyPr/>
          <a:lstStyle/>
          <a:p>
            <a:fld id="{5024D90B-67CD-48AD-938B-1EA29D63C084}" type="datetimeFigureOut">
              <a:rPr lang="en-US" smtClean="0"/>
              <a:t>9/17/2026</a:t>
            </a:fld>
            <a:endParaRPr lang="en-US"/>
          </a:p>
        </p:txBody>
      </p:sp>
      <p:sp>
        <p:nvSpPr>
          <p:cNvPr id="5" name="Footer Placeholder 4">
            <a:extLst>
              <a:ext uri="{FF2B5EF4-FFF2-40B4-BE49-F238E27FC236}">
                <a16:creationId xmlns:a16="http://schemas.microsoft.com/office/drawing/2014/main" id="{F45B731E-421E-699D-FE0B-4E96CD36CA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CA38CD-204B-20F4-0899-2EBB399FF9BF}"/>
              </a:ext>
            </a:extLst>
          </p:cNvPr>
          <p:cNvSpPr>
            <a:spLocks noGrp="1"/>
          </p:cNvSpPr>
          <p:nvPr>
            <p:ph type="sldNum" sz="quarter" idx="12"/>
          </p:nvPr>
        </p:nvSpPr>
        <p:spPr/>
        <p:txBody>
          <a:bodyPr/>
          <a:lstStyle/>
          <a:p>
            <a:fld id="{9AE9C1A3-8864-4F10-8D09-6E1F1EB2A62C}" type="slidenum">
              <a:rPr lang="en-US" smtClean="0"/>
              <a:t>‹#›</a:t>
            </a:fld>
            <a:endParaRPr lang="en-US"/>
          </a:p>
        </p:txBody>
      </p:sp>
    </p:spTree>
    <p:extLst>
      <p:ext uri="{BB962C8B-B14F-4D97-AF65-F5344CB8AC3E}">
        <p14:creationId xmlns:p14="http://schemas.microsoft.com/office/powerpoint/2010/main" val="992409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DA028-3D0F-7431-81F0-694266462983}"/>
              </a:ext>
            </a:extLst>
          </p:cNvPr>
          <p:cNvSpPr>
            <a:spLocks noGrp="1"/>
          </p:cNvSpPr>
          <p:nvPr>
            <p:ph type="title"/>
          </p:nvPr>
        </p:nvSpPr>
        <p:spPr>
          <a:xfrm>
            <a:off x="838200" y="365125"/>
            <a:ext cx="10515600" cy="1325563"/>
          </a:xfrm>
          <a:prstGeom prst="rect">
            <a:avLst/>
          </a:prstGeom>
        </p:spPr>
        <p:txBody>
          <a:bodyPr/>
          <a:lstStyle>
            <a:lvl1pPr algn="l">
              <a:defRPr b="1">
                <a:solidFill>
                  <a:srgbClr val="005687"/>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101E421-BEDA-1838-1971-E040CC481886}"/>
              </a:ext>
            </a:extLst>
          </p:cNvPr>
          <p:cNvSpPr>
            <a:spLocks noGrp="1"/>
          </p:cNvSpPr>
          <p:nvPr>
            <p:ph idx="1"/>
          </p:nvPr>
        </p:nvSpPr>
        <p:spPr>
          <a:xfrm>
            <a:off x="838200" y="1825625"/>
            <a:ext cx="10515600" cy="410368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0" hasCustomPrompt="1"/>
          </p:nvPr>
        </p:nvSpPr>
        <p:spPr>
          <a:xfrm>
            <a:off x="4291013" y="6078538"/>
            <a:ext cx="7335837" cy="633412"/>
          </a:xfrm>
          <a:prstGeom prst="rect">
            <a:avLst/>
          </a:prstGeom>
        </p:spPr>
        <p:txBody>
          <a:bodyPr/>
          <a:lstStyle>
            <a:lvl1pPr marL="0" indent="0">
              <a:buFontTx/>
              <a:buNone/>
              <a:defRPr sz="1200">
                <a:latin typeface="Arial" panose="020B0604020202020204" pitchFamily="34" charset="0"/>
                <a:cs typeface="Arial" panose="020B0604020202020204" pitchFamily="34" charset="0"/>
              </a:defRPr>
            </a:lvl1pPr>
            <a:lvl4pPr marL="1371600" indent="0" algn="l">
              <a:buFontTx/>
              <a:buNone/>
              <a:defRPr sz="1200" i="0">
                <a:latin typeface="Arial" panose="020B0604020202020204" pitchFamily="34" charset="0"/>
                <a:cs typeface="Arial" panose="020B0604020202020204" pitchFamily="34" charset="0"/>
              </a:defRPr>
            </a:lvl4pPr>
          </a:lstStyle>
          <a:p>
            <a:pPr lvl="0"/>
            <a:r>
              <a:rPr lang="en-US"/>
              <a:t>Citations</a:t>
            </a:r>
          </a:p>
        </p:txBody>
      </p:sp>
    </p:spTree>
    <p:extLst>
      <p:ext uri="{BB962C8B-B14F-4D97-AF65-F5344CB8AC3E}">
        <p14:creationId xmlns:p14="http://schemas.microsoft.com/office/powerpoint/2010/main" val="3544753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7FD596-A105-0C30-5A1D-01B02D9593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9B2F040-3195-5AD5-7B7D-06382DA5E2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D546EC-C53D-E4BF-E430-0718C49FE4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024D90B-67CD-48AD-938B-1EA29D63C084}" type="datetimeFigureOut">
              <a:rPr lang="en-US" smtClean="0"/>
              <a:t>9/17/2026</a:t>
            </a:fld>
            <a:endParaRPr lang="en-US"/>
          </a:p>
        </p:txBody>
      </p:sp>
      <p:sp>
        <p:nvSpPr>
          <p:cNvPr id="5" name="Footer Placeholder 4">
            <a:extLst>
              <a:ext uri="{FF2B5EF4-FFF2-40B4-BE49-F238E27FC236}">
                <a16:creationId xmlns:a16="http://schemas.microsoft.com/office/drawing/2014/main" id="{749368CB-354C-3B70-C0B9-10CA992708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7512451-79A8-E644-8DF6-259A4B1867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E9C1A3-8864-4F10-8D09-6E1F1EB2A62C}" type="slidenum">
              <a:rPr lang="en-US" smtClean="0"/>
              <a:t>‹#›</a:t>
            </a:fld>
            <a:endParaRPr lang="en-US"/>
          </a:p>
        </p:txBody>
      </p:sp>
    </p:spTree>
    <p:extLst>
      <p:ext uri="{BB962C8B-B14F-4D97-AF65-F5344CB8AC3E}">
        <p14:creationId xmlns:p14="http://schemas.microsoft.com/office/powerpoint/2010/main" val="1285374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Oval 15">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F48C190-0665-4A3C-C377-9A8012A89BC5}"/>
              </a:ext>
            </a:extLst>
          </p:cNvPr>
          <p:cNvSpPr>
            <a:spLocks noGrp="1"/>
          </p:cNvSpPr>
          <p:nvPr>
            <p:ph type="ctrTitle"/>
          </p:nvPr>
        </p:nvSpPr>
        <p:spPr>
          <a:xfrm>
            <a:off x="1386865" y="818984"/>
            <a:ext cx="6596245" cy="3268520"/>
          </a:xfrm>
        </p:spPr>
        <p:txBody>
          <a:bodyPr>
            <a:normAutofit/>
          </a:bodyPr>
          <a:lstStyle/>
          <a:p>
            <a:pPr algn="r"/>
            <a:r>
              <a:rPr lang="en-US" sz="4800">
                <a:solidFill>
                  <a:srgbClr val="FFFFFF"/>
                </a:solidFill>
              </a:rPr>
              <a:t>Allergy Documentation and Patient Safety </a:t>
            </a:r>
          </a:p>
        </p:txBody>
      </p:sp>
      <p:sp>
        <p:nvSpPr>
          <p:cNvPr id="18" name="Rectangle 17">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Subtitle 2">
            <a:extLst>
              <a:ext uri="{FF2B5EF4-FFF2-40B4-BE49-F238E27FC236}">
                <a16:creationId xmlns:a16="http://schemas.microsoft.com/office/drawing/2014/main" id="{028B0F49-B104-AE5A-160B-97A1F115FAA1}"/>
              </a:ext>
            </a:extLst>
          </p:cNvPr>
          <p:cNvSpPr>
            <a:spLocks noGrp="1"/>
          </p:cNvSpPr>
          <p:nvPr>
            <p:ph type="subTitle" idx="1"/>
          </p:nvPr>
        </p:nvSpPr>
        <p:spPr>
          <a:xfrm>
            <a:off x="1931874" y="4797188"/>
            <a:ext cx="6051236" cy="1241828"/>
          </a:xfrm>
        </p:spPr>
        <p:txBody>
          <a:bodyPr>
            <a:normAutofit/>
          </a:bodyPr>
          <a:lstStyle/>
          <a:p>
            <a:pPr algn="r"/>
            <a:r>
              <a:rPr lang="en-US" sz="2000">
                <a:solidFill>
                  <a:srgbClr val="FFFFFF"/>
                </a:solidFill>
              </a:rPr>
              <a:t>Dave Khan, MD</a:t>
            </a:r>
          </a:p>
          <a:p>
            <a:pPr algn="r"/>
            <a:r>
              <a:rPr lang="en-US" sz="2000">
                <a:solidFill>
                  <a:srgbClr val="FFFFFF"/>
                </a:solidFill>
              </a:rPr>
              <a:t>Jacqueline Squire, MD</a:t>
            </a:r>
          </a:p>
          <a:p>
            <a:pPr algn="r"/>
            <a:r>
              <a:rPr lang="en-US" sz="2000">
                <a:solidFill>
                  <a:srgbClr val="FFFFFF"/>
                </a:solidFill>
              </a:rPr>
              <a:t>Anna Wolfson, MD</a:t>
            </a:r>
          </a:p>
        </p:txBody>
      </p:sp>
      <p:sp>
        <p:nvSpPr>
          <p:cNvPr id="20" name="Rectangle 19">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7991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CF054-1BE2-9A31-3F11-E20EBCD776BD}"/>
              </a:ext>
            </a:extLst>
          </p:cNvPr>
          <p:cNvSpPr>
            <a:spLocks noGrp="1"/>
          </p:cNvSpPr>
          <p:nvPr>
            <p:ph type="title"/>
          </p:nvPr>
        </p:nvSpPr>
        <p:spPr/>
        <p:txBody>
          <a:bodyPr/>
          <a:lstStyle/>
          <a:p>
            <a:r>
              <a:rPr lang="en-US"/>
              <a:t>Outline</a:t>
            </a:r>
          </a:p>
        </p:txBody>
      </p:sp>
      <p:graphicFrame>
        <p:nvGraphicFramePr>
          <p:cNvPr id="5" name="Content Placeholder 2">
            <a:extLst>
              <a:ext uri="{FF2B5EF4-FFF2-40B4-BE49-F238E27FC236}">
                <a16:creationId xmlns:a16="http://schemas.microsoft.com/office/drawing/2014/main" id="{3C7F37E3-6EC6-C924-2729-6B9D574C985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3373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892EA34-9EA5-E757-5E29-46294E367F59}"/>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Case: Penicillin Allergy Presentation</a:t>
            </a:r>
          </a:p>
        </p:txBody>
      </p:sp>
      <p:sp>
        <p:nvSpPr>
          <p:cNvPr id="3" name="Content Placeholder 2">
            <a:extLst>
              <a:ext uri="{FF2B5EF4-FFF2-40B4-BE49-F238E27FC236}">
                <a16:creationId xmlns:a16="http://schemas.microsoft.com/office/drawing/2014/main" id="{9E3004EB-49BB-521A-E80F-90D54EA4C7A3}"/>
              </a:ext>
            </a:extLst>
          </p:cNvPr>
          <p:cNvSpPr>
            <a:spLocks noGrp="1"/>
          </p:cNvSpPr>
          <p:nvPr>
            <p:ph idx="1"/>
          </p:nvPr>
        </p:nvSpPr>
        <p:spPr>
          <a:xfrm>
            <a:off x="1371599" y="2318197"/>
            <a:ext cx="9724031" cy="3683358"/>
          </a:xfrm>
        </p:spPr>
        <p:txBody>
          <a:bodyPr anchor="ctr">
            <a:normAutofit/>
          </a:bodyPr>
          <a:lstStyle/>
          <a:p>
            <a:pPr marL="0" indent="0">
              <a:buNone/>
            </a:pPr>
            <a:r>
              <a:rPr lang="en-US" sz="2000"/>
              <a:t>52-year-old female presents to discuss her history of penicillin allergy. She is planned for liver transplant and her team would like to be able to use penicillins during the surgery and post-operative course. </a:t>
            </a:r>
          </a:p>
          <a:p>
            <a:pPr marL="0" indent="0">
              <a:buNone/>
            </a:pPr>
            <a:r>
              <a:rPr lang="en-US" sz="2000"/>
              <a:t>She reports that she took a penicillin when she was a child. It may have been </a:t>
            </a:r>
            <a:r>
              <a:rPr lang="en-US" sz="2000" b="1"/>
              <a:t>amoxicillin</a:t>
            </a:r>
            <a:r>
              <a:rPr lang="en-US" sz="2000"/>
              <a:t>. She had a </a:t>
            </a:r>
            <a:r>
              <a:rPr lang="en-US" sz="2000" b="1"/>
              <a:t>rash</a:t>
            </a:r>
            <a:r>
              <a:rPr lang="en-US" sz="2000"/>
              <a:t>. Her mother said it was </a:t>
            </a:r>
            <a:r>
              <a:rPr lang="en-US" sz="2000" b="1"/>
              <a:t>itchy</a:t>
            </a:r>
            <a:r>
              <a:rPr lang="en-US" sz="2000"/>
              <a:t> and </a:t>
            </a:r>
            <a:r>
              <a:rPr lang="en-US" sz="2000" b="1"/>
              <a:t>red</a:t>
            </a:r>
            <a:r>
              <a:rPr lang="en-US" sz="2000"/>
              <a:t>. She has been </a:t>
            </a:r>
            <a:r>
              <a:rPr lang="en-US" sz="2000" b="1"/>
              <a:t>avoiding</a:t>
            </a:r>
            <a:r>
              <a:rPr lang="en-US" sz="2000"/>
              <a:t> it since. It was prescribed at the time for </a:t>
            </a:r>
            <a:r>
              <a:rPr lang="en-US" sz="2000" b="1"/>
              <a:t>strep throat</a:t>
            </a:r>
            <a:r>
              <a:rPr lang="en-US" sz="2000"/>
              <a:t>. She </a:t>
            </a:r>
            <a:r>
              <a:rPr lang="en-US" sz="2000" b="1"/>
              <a:t>did not seek emergency care</a:t>
            </a:r>
            <a:r>
              <a:rPr lang="en-US" sz="2000"/>
              <a:t> and the rash resolved within </a:t>
            </a:r>
            <a:r>
              <a:rPr lang="en-US" sz="2000" b="1"/>
              <a:t>a few days</a:t>
            </a:r>
            <a:r>
              <a:rPr lang="en-US" sz="2000"/>
              <a:t>. </a:t>
            </a:r>
            <a:r>
              <a:rPr lang="en-US" sz="2000" b="1"/>
              <a:t>No systemic symptoms </a:t>
            </a:r>
            <a:r>
              <a:rPr lang="en-US" sz="2000"/>
              <a:t>as part of the reaction. </a:t>
            </a:r>
          </a:p>
        </p:txBody>
      </p:sp>
    </p:spTree>
    <p:extLst>
      <p:ext uri="{BB962C8B-B14F-4D97-AF65-F5344CB8AC3E}">
        <p14:creationId xmlns:p14="http://schemas.microsoft.com/office/powerpoint/2010/main" val="3320039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Oval 19">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826396" y="586855"/>
            <a:ext cx="4230100" cy="3387497"/>
          </a:xfrm>
        </p:spPr>
        <p:txBody>
          <a:bodyPr vert="horz" lIns="91440" tIns="45720" rIns="91440" bIns="45720" rtlCol="0" anchor="b">
            <a:normAutofit/>
          </a:bodyPr>
          <a:lstStyle/>
          <a:p>
            <a:pPr algn="r"/>
            <a:r>
              <a:rPr lang="en-US" sz="4000" b="0" kern="1200">
                <a:solidFill>
                  <a:srgbClr val="FFFFFF"/>
                </a:solidFill>
                <a:latin typeface="+mj-lt"/>
                <a:ea typeface="+mj-ea"/>
                <a:cs typeface="+mj-cs"/>
              </a:rPr>
              <a:t>Drug Allergy History</a:t>
            </a:r>
            <a:endParaRPr lang="en-US" sz="4000" b="0" i="1" kern="1200">
              <a:solidFill>
                <a:srgbClr val="FFFFFF"/>
              </a:solidFill>
              <a:latin typeface="+mj-lt"/>
              <a:ea typeface="+mj-ea"/>
              <a:cs typeface="+mj-cs"/>
            </a:endParaRPr>
          </a:p>
        </p:txBody>
      </p:sp>
      <p:sp>
        <p:nvSpPr>
          <p:cNvPr id="5" name="Content Placeholder 2">
            <a:extLst>
              <a:ext uri="{FF2B5EF4-FFF2-40B4-BE49-F238E27FC236}">
                <a16:creationId xmlns:a16="http://schemas.microsoft.com/office/drawing/2014/main" id="{4C91CFB8-3CA9-9674-B326-A951C28F7C58}"/>
              </a:ext>
            </a:extLst>
          </p:cNvPr>
          <p:cNvSpPr txBox="1">
            <a:spLocks noGrp="1"/>
          </p:cNvSpPr>
          <p:nvPr>
            <p:ph idx="1"/>
          </p:nvPr>
        </p:nvSpPr>
        <p:spPr bwMode="auto">
          <a:xfrm>
            <a:off x="6503158" y="649480"/>
            <a:ext cx="4862447" cy="554604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marL="342900" indent="-342900">
              <a:buClr>
                <a:srgbClr val="003366"/>
              </a:buClr>
              <a:buSzPct val="85000"/>
              <a:buFont typeface="Times" pitchFamily="2" charset="0"/>
              <a:buChar char="•"/>
              <a:defRPr sz="2800">
                <a:solidFill>
                  <a:schemeClr val="tx1"/>
                </a:solidFill>
                <a:latin typeface="Palatino Linotype" panose="02040502050505030304" pitchFamily="18" charset="0"/>
                <a:cs typeface="Arial" panose="020B0604020202020204" pitchFamily="34" charset="0"/>
              </a:defRPr>
            </a:lvl1pPr>
            <a:lvl2pPr marL="742950" indent="-285750">
              <a:buClr>
                <a:srgbClr val="003366"/>
              </a:buClr>
              <a:buSzPct val="85000"/>
              <a:buChar char="–"/>
              <a:defRPr sz="2800">
                <a:solidFill>
                  <a:schemeClr val="tx1"/>
                </a:solidFill>
                <a:latin typeface="Palatino Linotype" panose="02040502050505030304" pitchFamily="18" charset="0"/>
                <a:cs typeface="Arial" panose="020B0604020202020204" pitchFamily="34" charset="0"/>
              </a:defRPr>
            </a:lvl2pPr>
            <a:lvl3pPr marL="1143000" indent="-228600">
              <a:buClr>
                <a:srgbClr val="003366"/>
              </a:buClr>
              <a:buSzPct val="85000"/>
              <a:buFont typeface="Times" pitchFamily="2" charset="0"/>
              <a:buChar char="•"/>
              <a:defRPr sz="2800">
                <a:solidFill>
                  <a:schemeClr val="tx1"/>
                </a:solidFill>
                <a:latin typeface="Palatino Linotype" panose="02040502050505030304" pitchFamily="18" charset="0"/>
                <a:cs typeface="Arial" panose="020B0604020202020204" pitchFamily="34" charset="0"/>
              </a:defRPr>
            </a:lvl3pPr>
            <a:lvl4pPr marL="1600200" indent="-228600">
              <a:buClr>
                <a:srgbClr val="003366"/>
              </a:buClr>
              <a:buChar char="–"/>
              <a:defRPr sz="2800">
                <a:solidFill>
                  <a:schemeClr val="tx1"/>
                </a:solidFill>
                <a:latin typeface="Palatino Linotype" panose="02040502050505030304" pitchFamily="18" charset="0"/>
                <a:cs typeface="Arial" panose="020B0604020202020204" pitchFamily="34" charset="0"/>
              </a:defRPr>
            </a:lvl4pPr>
            <a:lvl5pPr marL="2057400" indent="-228600">
              <a:buClr>
                <a:srgbClr val="003366"/>
              </a:buClr>
              <a:buChar char="»"/>
              <a:defRPr sz="2800">
                <a:solidFill>
                  <a:schemeClr val="tx1"/>
                </a:solidFill>
                <a:latin typeface="Palatino Linotype" panose="02040502050505030304" pitchFamily="18" charset="0"/>
                <a:cs typeface="Arial" panose="020B0604020202020204" pitchFamily="34" charset="0"/>
              </a:defRPr>
            </a:lvl5pPr>
            <a:lvl6pPr marL="2514600" indent="-228600" eaLnBrk="0" fontAlgn="base" hangingPunct="0">
              <a:spcBef>
                <a:spcPct val="0"/>
              </a:spcBef>
              <a:spcAft>
                <a:spcPct val="0"/>
              </a:spcAft>
              <a:buClr>
                <a:srgbClr val="003366"/>
              </a:buClr>
              <a:buChar char="»"/>
              <a:defRPr sz="2800">
                <a:solidFill>
                  <a:schemeClr val="tx1"/>
                </a:solidFill>
                <a:latin typeface="Palatino Linotype" panose="02040502050505030304" pitchFamily="18" charset="0"/>
                <a:cs typeface="Arial" panose="020B0604020202020204" pitchFamily="34" charset="0"/>
              </a:defRPr>
            </a:lvl6pPr>
            <a:lvl7pPr marL="2971800" indent="-228600" eaLnBrk="0" fontAlgn="base" hangingPunct="0">
              <a:spcBef>
                <a:spcPct val="0"/>
              </a:spcBef>
              <a:spcAft>
                <a:spcPct val="0"/>
              </a:spcAft>
              <a:buClr>
                <a:srgbClr val="003366"/>
              </a:buClr>
              <a:buChar char="»"/>
              <a:defRPr sz="2800">
                <a:solidFill>
                  <a:schemeClr val="tx1"/>
                </a:solidFill>
                <a:latin typeface="Palatino Linotype" panose="02040502050505030304" pitchFamily="18" charset="0"/>
                <a:cs typeface="Arial" panose="020B0604020202020204" pitchFamily="34" charset="0"/>
              </a:defRPr>
            </a:lvl7pPr>
            <a:lvl8pPr marL="3429000" indent="-228600" eaLnBrk="0" fontAlgn="base" hangingPunct="0">
              <a:spcBef>
                <a:spcPct val="0"/>
              </a:spcBef>
              <a:spcAft>
                <a:spcPct val="0"/>
              </a:spcAft>
              <a:buClr>
                <a:srgbClr val="003366"/>
              </a:buClr>
              <a:buChar char="»"/>
              <a:defRPr sz="2800">
                <a:solidFill>
                  <a:schemeClr val="tx1"/>
                </a:solidFill>
                <a:latin typeface="Palatino Linotype" panose="02040502050505030304" pitchFamily="18" charset="0"/>
                <a:cs typeface="Arial" panose="020B0604020202020204" pitchFamily="34" charset="0"/>
              </a:defRPr>
            </a:lvl8pPr>
            <a:lvl9pPr marL="3886200" indent="-228600" eaLnBrk="0" fontAlgn="base" hangingPunct="0">
              <a:spcBef>
                <a:spcPct val="0"/>
              </a:spcBef>
              <a:spcAft>
                <a:spcPct val="0"/>
              </a:spcAft>
              <a:buClr>
                <a:srgbClr val="003366"/>
              </a:buClr>
              <a:buChar char="»"/>
              <a:defRPr sz="2800">
                <a:solidFill>
                  <a:schemeClr val="tx1"/>
                </a:solidFill>
                <a:latin typeface="Palatino Linotype" panose="02040502050505030304" pitchFamily="18" charset="0"/>
                <a:cs typeface="Arial" panose="020B0604020202020204" pitchFamily="34" charset="0"/>
              </a:defRPr>
            </a:lvl9pPr>
          </a:lstStyle>
          <a:p>
            <a:pPr indent="-228600">
              <a:spcBef>
                <a:spcPct val="20000"/>
              </a:spcBef>
              <a:buClrTx/>
              <a:buSzTx/>
              <a:buFont typeface="Arial" panose="020B0604020202020204" pitchFamily="34" charset="0"/>
              <a:buChar char="•"/>
            </a:pPr>
            <a:r>
              <a:rPr lang="en-US" altLang="en-US" sz="2000">
                <a:latin typeface="+mn-lt"/>
                <a:cs typeface="+mn-cs"/>
              </a:rPr>
              <a:t>Approximate date of reaction</a:t>
            </a:r>
          </a:p>
          <a:p>
            <a:pPr indent="-228600">
              <a:spcBef>
                <a:spcPct val="20000"/>
              </a:spcBef>
              <a:buClrTx/>
              <a:buSzTx/>
              <a:buFont typeface="Arial" panose="020B0604020202020204" pitchFamily="34" charset="0"/>
              <a:buChar char="•"/>
            </a:pPr>
            <a:r>
              <a:rPr lang="en-US" altLang="en-US" sz="2000">
                <a:latin typeface="+mn-lt"/>
                <a:cs typeface="+mn-cs"/>
              </a:rPr>
              <a:t>Drug, dose, and route</a:t>
            </a:r>
          </a:p>
          <a:p>
            <a:pPr indent="-228600">
              <a:spcBef>
                <a:spcPct val="20000"/>
              </a:spcBef>
              <a:buClrTx/>
              <a:buSzTx/>
              <a:buFont typeface="Arial" panose="020B0604020202020204" pitchFamily="34" charset="0"/>
              <a:buChar char="•"/>
            </a:pPr>
            <a:r>
              <a:rPr lang="en-US" altLang="en-US" sz="2000">
                <a:latin typeface="+mn-lt"/>
                <a:cs typeface="+mn-cs"/>
              </a:rPr>
              <a:t>Reaction details</a:t>
            </a:r>
          </a:p>
          <a:p>
            <a:pPr lvl="2">
              <a:spcBef>
                <a:spcPct val="20000"/>
              </a:spcBef>
              <a:buClrTx/>
              <a:buSzTx/>
              <a:buFont typeface="Arial" panose="020B0604020202020204" pitchFamily="34" charset="0"/>
              <a:buChar char="•"/>
            </a:pPr>
            <a:r>
              <a:rPr lang="en-US" altLang="en-US" sz="2000">
                <a:latin typeface="+mn-lt"/>
                <a:cs typeface="+mn-cs"/>
              </a:rPr>
              <a:t>Doses/days into course</a:t>
            </a:r>
          </a:p>
          <a:p>
            <a:pPr lvl="2">
              <a:spcBef>
                <a:spcPct val="20000"/>
              </a:spcBef>
              <a:buClrTx/>
              <a:buSzTx/>
              <a:buFont typeface="Arial" panose="020B0604020202020204" pitchFamily="34" charset="0"/>
              <a:buChar char="•"/>
            </a:pPr>
            <a:r>
              <a:rPr lang="en-US" altLang="en-US" sz="2000">
                <a:latin typeface="+mn-lt"/>
                <a:cs typeface="+mn-cs"/>
              </a:rPr>
              <a:t>Co-administered drugs</a:t>
            </a:r>
          </a:p>
          <a:p>
            <a:pPr lvl="2">
              <a:spcBef>
                <a:spcPct val="20000"/>
              </a:spcBef>
              <a:buClrTx/>
              <a:buSzTx/>
              <a:buFont typeface="Arial" panose="020B0604020202020204" pitchFamily="34" charset="0"/>
              <a:buChar char="•"/>
            </a:pPr>
            <a:r>
              <a:rPr lang="en-US" altLang="en-US" sz="2000">
                <a:latin typeface="+mn-lt"/>
                <a:cs typeface="+mn-cs"/>
              </a:rPr>
              <a:t>Coincident infections</a:t>
            </a:r>
          </a:p>
          <a:p>
            <a:pPr lvl="2">
              <a:spcBef>
                <a:spcPct val="20000"/>
              </a:spcBef>
              <a:buClrTx/>
              <a:buSzTx/>
              <a:buFont typeface="Arial" panose="020B0604020202020204" pitchFamily="34" charset="0"/>
              <a:buChar char="•"/>
            </a:pPr>
            <a:r>
              <a:rPr lang="en-US" altLang="en-US" sz="2000">
                <a:latin typeface="+mn-lt"/>
                <a:cs typeface="+mn-cs"/>
              </a:rPr>
              <a:t>Symptoms, exam, labs (tryptase, complement, CMP, CBC/d), pathology, photos, EHR review</a:t>
            </a:r>
          </a:p>
          <a:p>
            <a:pPr lvl="2">
              <a:spcBef>
                <a:spcPct val="20000"/>
              </a:spcBef>
              <a:buClrTx/>
              <a:buSzTx/>
              <a:buFont typeface="Arial" panose="020B0604020202020204" pitchFamily="34" charset="0"/>
              <a:buChar char="•"/>
            </a:pPr>
            <a:r>
              <a:rPr lang="en-US" altLang="en-US" sz="2000">
                <a:latin typeface="+mn-lt"/>
                <a:cs typeface="+mn-cs"/>
              </a:rPr>
              <a:t>Treatment </a:t>
            </a:r>
          </a:p>
          <a:p>
            <a:pPr lvl="3">
              <a:spcBef>
                <a:spcPct val="20000"/>
              </a:spcBef>
              <a:buClrTx/>
              <a:buFont typeface="Arial" panose="020B0604020202020204" pitchFamily="34" charset="0"/>
              <a:buChar char="•"/>
            </a:pPr>
            <a:r>
              <a:rPr lang="en-US" altLang="en-US" sz="2000">
                <a:latin typeface="+mn-lt"/>
                <a:cs typeface="+mn-cs"/>
              </a:rPr>
              <a:t>Home, office visit, ED, hospitalization</a:t>
            </a:r>
          </a:p>
          <a:p>
            <a:pPr lvl="3">
              <a:spcBef>
                <a:spcPct val="20000"/>
              </a:spcBef>
              <a:buClrTx/>
              <a:buFont typeface="Arial" panose="020B0604020202020204" pitchFamily="34" charset="0"/>
              <a:buChar char="•"/>
            </a:pPr>
            <a:r>
              <a:rPr lang="en-US" altLang="en-US" sz="2000">
                <a:latin typeface="+mn-lt"/>
                <a:cs typeface="+mn-cs"/>
              </a:rPr>
              <a:t>Epinephrine, steroids, antihistamines</a:t>
            </a:r>
          </a:p>
          <a:p>
            <a:pPr indent="-228600">
              <a:spcBef>
                <a:spcPct val="20000"/>
              </a:spcBef>
              <a:buClrTx/>
              <a:buSzTx/>
              <a:buFont typeface="Arial" panose="020B0604020202020204" pitchFamily="34" charset="0"/>
              <a:buChar char="•"/>
            </a:pPr>
            <a:r>
              <a:rPr lang="en-US" altLang="en-US" sz="2000">
                <a:latin typeface="+mn-lt"/>
                <a:cs typeface="+mn-cs"/>
              </a:rPr>
              <a:t>Exposures since</a:t>
            </a:r>
          </a:p>
        </p:txBody>
      </p:sp>
    </p:spTree>
    <p:extLst>
      <p:ext uri="{BB962C8B-B14F-4D97-AF65-F5344CB8AC3E}">
        <p14:creationId xmlns:p14="http://schemas.microsoft.com/office/powerpoint/2010/main" val="1877566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878" name="Rectangle 7987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9880" name="Rectangle 7987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9882" name="Rectangle 7988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9884" name="Rectangle 7988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9886" name="Rectangle 7988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9873" name="Title 1">
            <a:extLst>
              <a:ext uri="{FF2B5EF4-FFF2-40B4-BE49-F238E27FC236}">
                <a16:creationId xmlns:a16="http://schemas.microsoft.com/office/drawing/2014/main" id="{B3D3FC5E-9EB3-1702-E7DF-86E17EE15CE2}"/>
              </a:ext>
            </a:extLst>
          </p:cNvPr>
          <p:cNvSpPr>
            <a:spLocks noGrp="1" noChangeArrowheads="1"/>
          </p:cNvSpPr>
          <p:nvPr>
            <p:ph type="title"/>
          </p:nvPr>
        </p:nvSpPr>
        <p:spPr>
          <a:xfrm>
            <a:off x="1371599" y="294538"/>
            <a:ext cx="9895951" cy="1033669"/>
          </a:xfrm>
        </p:spPr>
        <p:txBody>
          <a:bodyPr>
            <a:normAutofit/>
          </a:bodyPr>
          <a:lstStyle/>
          <a:p>
            <a:r>
              <a:rPr lang="en-US" sz="4000">
                <a:solidFill>
                  <a:srgbClr val="FFFFFF"/>
                </a:solidFill>
              </a:rPr>
              <a:t>Question 1</a:t>
            </a:r>
            <a:endParaRPr lang="en-US" altLang="en-US" sz="4000">
              <a:solidFill>
                <a:srgbClr val="FFFFFF"/>
              </a:solidFill>
            </a:endParaRPr>
          </a:p>
        </p:txBody>
      </p:sp>
      <p:sp>
        <p:nvSpPr>
          <p:cNvPr id="3" name="Content Placeholder 2">
            <a:extLst>
              <a:ext uri="{FF2B5EF4-FFF2-40B4-BE49-F238E27FC236}">
                <a16:creationId xmlns:a16="http://schemas.microsoft.com/office/drawing/2014/main" id="{C0CCED01-B905-CF8B-5F50-7EF23C487AB4}"/>
              </a:ext>
            </a:extLst>
          </p:cNvPr>
          <p:cNvSpPr>
            <a:spLocks noGrp="1"/>
          </p:cNvSpPr>
          <p:nvPr>
            <p:ph idx="1"/>
          </p:nvPr>
        </p:nvSpPr>
        <p:spPr>
          <a:xfrm>
            <a:off x="1371599" y="2318197"/>
            <a:ext cx="9724031" cy="3683358"/>
          </a:xfrm>
        </p:spPr>
        <p:txBody>
          <a:bodyPr anchor="ctr">
            <a:normAutofit/>
          </a:bodyPr>
          <a:lstStyle/>
          <a:p>
            <a:pPr marL="0" indent="0">
              <a:buNone/>
              <a:defRPr/>
            </a:pPr>
            <a:r>
              <a:rPr lang="en-US" sz="2000">
                <a:latin typeface="Arial" panose="020B0604020202020204" pitchFamily="34" charset="0"/>
              </a:rPr>
              <a:t>A 45-year-old woman comes to your clinic to discuss her drug allergies. She has 40 listed allergies, from a variety of drug classes. The listed reaction is “hives” or “rashes” for the majority of medications. When obtaining her history, which of the following should be the focus: </a:t>
            </a:r>
          </a:p>
          <a:p>
            <a:pPr marL="514350" indent="-514350">
              <a:buFont typeface="Times" pitchFamily="2" charset="0"/>
              <a:buAutoNum type="alphaUcParenR"/>
              <a:defRPr/>
            </a:pPr>
            <a:r>
              <a:rPr lang="en-US" sz="2000">
                <a:latin typeface="Arial" panose="020B0604020202020204" pitchFamily="34" charset="0"/>
              </a:rPr>
              <a:t>Whether she also vomited during her reactions</a:t>
            </a:r>
          </a:p>
          <a:p>
            <a:pPr marL="514350" indent="-514350">
              <a:buFont typeface="Times" pitchFamily="2" charset="0"/>
              <a:buAutoNum type="alphaUcParenR"/>
              <a:defRPr/>
            </a:pPr>
            <a:r>
              <a:rPr lang="en-US" sz="2000">
                <a:latin typeface="Arial" panose="020B0604020202020204" pitchFamily="34" charset="0"/>
              </a:rPr>
              <a:t>The location on her body of the rashes/hives</a:t>
            </a:r>
          </a:p>
          <a:p>
            <a:pPr marL="514350" indent="-514350">
              <a:buFont typeface="Times" pitchFamily="2" charset="0"/>
              <a:buAutoNum type="alphaUcParenR"/>
              <a:defRPr/>
            </a:pPr>
            <a:r>
              <a:rPr lang="en-US" sz="2000">
                <a:latin typeface="Arial" panose="020B0604020202020204" pitchFamily="34" charset="0"/>
              </a:rPr>
              <a:t>A history of hives unrelated to medications</a:t>
            </a:r>
          </a:p>
          <a:p>
            <a:pPr marL="514350" indent="-514350">
              <a:buFont typeface="Times" pitchFamily="2" charset="0"/>
              <a:buAutoNum type="alphaUcParenR"/>
              <a:defRPr/>
            </a:pPr>
            <a:r>
              <a:rPr lang="en-US" sz="2000">
                <a:latin typeface="Arial" panose="020B0604020202020204" pitchFamily="34" charset="0"/>
              </a:rPr>
              <a:t>Whether she has also had angioedema</a:t>
            </a:r>
          </a:p>
          <a:p>
            <a:pPr marL="514350" indent="-514350">
              <a:buFont typeface="Times" pitchFamily="2" charset="0"/>
              <a:buAutoNum type="alphaUcParenR"/>
              <a:defRPr/>
            </a:pPr>
            <a:endParaRPr lang="en-US"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6402"/>
            <a:ext cx="12191998" cy="1590742"/>
          </a:xfrm>
          <a:prstGeom prst="rect">
            <a:avLst/>
          </a:prstGeom>
          <a:gradFill>
            <a:gsLst>
              <a:gs pos="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70175"/>
            <a:ext cx="12185331" cy="1590742"/>
          </a:xfrm>
          <a:prstGeom prst="rect">
            <a:avLst/>
          </a:prstGeom>
          <a:gradFill>
            <a:gsLst>
              <a:gs pos="0">
                <a:schemeClr val="accent1">
                  <a:alpha val="0"/>
                </a:schemeClr>
              </a:gs>
              <a:gs pos="100000">
                <a:schemeClr val="accent1">
                  <a:lumMod val="5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265546"/>
            <a:ext cx="4076698" cy="1590742"/>
          </a:xfrm>
          <a:prstGeom prst="rect">
            <a:avLst/>
          </a:prstGeom>
          <a:gradFill>
            <a:gsLst>
              <a:gs pos="0">
                <a:schemeClr val="accent1">
                  <a:lumMod val="50000"/>
                </a:schemeClr>
              </a:gs>
              <a:gs pos="100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335" y="5263483"/>
            <a:ext cx="12192000" cy="1597433"/>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9B815C0-1994-C886-39DF-21331E4C5683}"/>
              </a:ext>
            </a:extLst>
          </p:cNvPr>
          <p:cNvSpPr>
            <a:spLocks noGrp="1"/>
          </p:cNvSpPr>
          <p:nvPr>
            <p:ph type="title"/>
          </p:nvPr>
        </p:nvSpPr>
        <p:spPr>
          <a:xfrm>
            <a:off x="1371599" y="5510253"/>
            <a:ext cx="9895951" cy="1033669"/>
          </a:xfrm>
        </p:spPr>
        <p:txBody>
          <a:bodyPr vert="horz" lIns="91440" tIns="45720" rIns="91440" bIns="45720" rtlCol="0" anchor="ctr">
            <a:normAutofit/>
          </a:bodyPr>
          <a:lstStyle/>
          <a:p>
            <a:r>
              <a:rPr lang="en-US" sz="4000" b="0" kern="1200">
                <a:solidFill>
                  <a:srgbClr val="FFFFFF"/>
                </a:solidFill>
                <a:latin typeface="+mj-lt"/>
                <a:ea typeface="+mj-ea"/>
                <a:cs typeface="+mj-cs"/>
              </a:rPr>
              <a:t>Drug Allergy History: Documentation</a:t>
            </a:r>
          </a:p>
        </p:txBody>
      </p:sp>
      <p:pic>
        <p:nvPicPr>
          <p:cNvPr id="5" name="Picture 4" descr="Graphical user interface, text, application, email&#10;&#10;Description automatically generated">
            <a:extLst>
              <a:ext uri="{FF2B5EF4-FFF2-40B4-BE49-F238E27FC236}">
                <a16:creationId xmlns:a16="http://schemas.microsoft.com/office/drawing/2014/main" id="{E794B1AC-34D5-B339-A3D7-57744E2675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8" r="65956" b="2907"/>
          <a:stretch/>
        </p:blipFill>
        <p:spPr bwMode="auto">
          <a:xfrm>
            <a:off x="3074801" y="402570"/>
            <a:ext cx="6042397" cy="321527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FD24979-BB33-EF55-CA23-8671993F8B1F}"/>
              </a:ext>
            </a:extLst>
          </p:cNvPr>
          <p:cNvSpPr>
            <a:spLocks noGrp="1"/>
          </p:cNvSpPr>
          <p:nvPr>
            <p:ph idx="1"/>
          </p:nvPr>
        </p:nvSpPr>
        <p:spPr>
          <a:xfrm>
            <a:off x="1940256" y="3833199"/>
            <a:ext cx="8332826" cy="1119982"/>
          </a:xfrm>
        </p:spPr>
        <p:txBody>
          <a:bodyPr vert="horz" lIns="91440" tIns="45720" rIns="91440" bIns="45720" rtlCol="0" anchor="ctr">
            <a:normAutofit/>
          </a:bodyPr>
          <a:lstStyle/>
          <a:p>
            <a:r>
              <a:rPr lang="en-US" sz="2000">
                <a:latin typeface="+mn-lt"/>
                <a:cs typeface="+mn-cs"/>
              </a:rPr>
              <a:t>In the note: all the details</a:t>
            </a:r>
          </a:p>
          <a:p>
            <a:r>
              <a:rPr lang="en-US" sz="2000">
                <a:latin typeface="+mn-lt"/>
                <a:cs typeface="+mn-cs"/>
              </a:rPr>
              <a:t>In the listing: symptoms (coded), date (coded)</a:t>
            </a:r>
          </a:p>
        </p:txBody>
      </p:sp>
    </p:spTree>
    <p:extLst>
      <p:ext uri="{BB962C8B-B14F-4D97-AF65-F5344CB8AC3E}">
        <p14:creationId xmlns:p14="http://schemas.microsoft.com/office/powerpoint/2010/main" val="2012253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1C417D7-9980-3014-D20F-5D00536A0830}"/>
              </a:ext>
            </a:extLst>
          </p:cNvPr>
          <p:cNvSpPr>
            <a:spLocks noGrp="1"/>
          </p:cNvSpPr>
          <p:nvPr>
            <p:ph type="title"/>
          </p:nvPr>
        </p:nvSpPr>
        <p:spPr>
          <a:xfrm>
            <a:off x="225190" y="321126"/>
            <a:ext cx="5929422" cy="1640180"/>
          </a:xfrm>
        </p:spPr>
        <p:txBody>
          <a:bodyPr vert="horz" lIns="91440" tIns="45720" rIns="91440" bIns="45720" rtlCol="0" anchor="b">
            <a:normAutofit/>
          </a:bodyPr>
          <a:lstStyle/>
          <a:p>
            <a:r>
              <a:rPr lang="en-US" sz="4000" b="0" kern="1200">
                <a:solidFill>
                  <a:schemeClr val="tx1"/>
                </a:solidFill>
                <a:latin typeface="+mj-lt"/>
                <a:ea typeface="+mj-ea"/>
                <a:cs typeface="+mj-cs"/>
              </a:rPr>
              <a:t>What should be in the Allergy Listing in the  EMR?</a:t>
            </a:r>
          </a:p>
        </p:txBody>
      </p:sp>
      <p:sp>
        <p:nvSpPr>
          <p:cNvPr id="7" name="Content Placeholder 6">
            <a:extLst>
              <a:ext uri="{FF2B5EF4-FFF2-40B4-BE49-F238E27FC236}">
                <a16:creationId xmlns:a16="http://schemas.microsoft.com/office/drawing/2014/main" id="{10211449-A511-B2EC-496E-1565044A2B97}"/>
              </a:ext>
            </a:extLst>
          </p:cNvPr>
          <p:cNvSpPr>
            <a:spLocks noGrp="1"/>
          </p:cNvSpPr>
          <p:nvPr>
            <p:ph sz="half" idx="2"/>
          </p:nvPr>
        </p:nvSpPr>
        <p:spPr>
          <a:xfrm>
            <a:off x="1149717" y="2423821"/>
            <a:ext cx="5929422" cy="3519780"/>
          </a:xfrm>
        </p:spPr>
        <p:txBody>
          <a:bodyPr vert="horz" lIns="91440" tIns="45720" rIns="91440" bIns="45720" rtlCol="0">
            <a:normAutofit/>
          </a:bodyPr>
          <a:lstStyle/>
          <a:p>
            <a:r>
              <a:rPr lang="en-US" sz="2000"/>
              <a:t>65 year old new patient presents to discuss allergic rhinitis.</a:t>
            </a:r>
          </a:p>
          <a:p>
            <a:r>
              <a:rPr lang="en-US" sz="2000"/>
              <a:t>This is his allergy listing. </a:t>
            </a:r>
          </a:p>
          <a:p>
            <a:r>
              <a:rPr lang="en-US" sz="2000"/>
              <a:t>What should be deleted?</a:t>
            </a:r>
          </a:p>
          <a:p>
            <a:r>
              <a:rPr lang="en-US" sz="2000"/>
              <a:t>What never should have been added? </a:t>
            </a:r>
          </a:p>
        </p:txBody>
      </p:sp>
      <p:pic>
        <p:nvPicPr>
          <p:cNvPr id="6" name="Content Placeholder 5">
            <a:extLst>
              <a:ext uri="{FF2B5EF4-FFF2-40B4-BE49-F238E27FC236}">
                <a16:creationId xmlns:a16="http://schemas.microsoft.com/office/drawing/2014/main" id="{BCB5A470-0945-4C64-6C13-AB233702A312}"/>
              </a:ext>
            </a:extLst>
          </p:cNvPr>
          <p:cNvPicPr>
            <a:picLocks noGrp="1" noChangeAspect="1"/>
          </p:cNvPicPr>
          <p:nvPr>
            <p:ph sz="half" idx="1"/>
          </p:nvPr>
        </p:nvPicPr>
        <p:blipFill>
          <a:blip r:embed="rId2"/>
          <a:stretch>
            <a:fillRect/>
          </a:stretch>
        </p:blipFill>
        <p:spPr>
          <a:xfrm>
            <a:off x="6379801" y="499397"/>
            <a:ext cx="5812197" cy="4257434"/>
          </a:xfrm>
          <a:prstGeom prst="rect">
            <a:avLst/>
          </a:prstGeom>
        </p:spPr>
      </p:pic>
      <p:sp>
        <p:nvSpPr>
          <p:cNvPr id="14" name="Rectangle 13">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6707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itle 4">
            <a:extLst>
              <a:ext uri="{FF2B5EF4-FFF2-40B4-BE49-F238E27FC236}">
                <a16:creationId xmlns:a16="http://schemas.microsoft.com/office/drawing/2014/main" id="{52D5B865-6FFB-EBE3-DAFA-2FD5E1DB91AC}"/>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Question 2</a:t>
            </a:r>
          </a:p>
        </p:txBody>
      </p:sp>
      <p:sp>
        <p:nvSpPr>
          <p:cNvPr id="6" name="Content Placeholder 5">
            <a:extLst>
              <a:ext uri="{FF2B5EF4-FFF2-40B4-BE49-F238E27FC236}">
                <a16:creationId xmlns:a16="http://schemas.microsoft.com/office/drawing/2014/main" id="{1900F1A9-FC63-556F-BE6D-8C02C618C924}"/>
              </a:ext>
            </a:extLst>
          </p:cNvPr>
          <p:cNvSpPr>
            <a:spLocks noGrp="1"/>
          </p:cNvSpPr>
          <p:nvPr>
            <p:ph idx="1"/>
          </p:nvPr>
        </p:nvSpPr>
        <p:spPr>
          <a:xfrm>
            <a:off x="1371599" y="2318197"/>
            <a:ext cx="9724031" cy="3683358"/>
          </a:xfrm>
        </p:spPr>
        <p:txBody>
          <a:bodyPr anchor="ctr">
            <a:normAutofit/>
          </a:bodyPr>
          <a:lstStyle/>
          <a:p>
            <a:pPr marL="0" indent="0">
              <a:buNone/>
            </a:pPr>
            <a:r>
              <a:rPr lang="en-US" sz="2000"/>
              <a:t>What should be deleted from the allergy listing?</a:t>
            </a:r>
          </a:p>
          <a:p>
            <a:pPr marL="514350" indent="-514350">
              <a:buAutoNum type="alphaUcPeriod"/>
            </a:pPr>
            <a:r>
              <a:rPr lang="en-US" sz="2000"/>
              <a:t>Animal dander, cat dander, dust mite, mold, pollen</a:t>
            </a:r>
          </a:p>
          <a:p>
            <a:pPr marL="514350" indent="-514350">
              <a:buAutoNum type="alphaUcPeriod"/>
            </a:pPr>
            <a:r>
              <a:rPr lang="en-US" sz="2000"/>
              <a:t>Lactose intolerance </a:t>
            </a:r>
          </a:p>
          <a:p>
            <a:pPr marL="514350" indent="-514350">
              <a:buAutoNum type="alphaUcPeriod"/>
            </a:pPr>
            <a:r>
              <a:rPr lang="en-US" sz="2000"/>
              <a:t>Montelukast</a:t>
            </a:r>
          </a:p>
          <a:p>
            <a:pPr marL="514350" indent="-514350">
              <a:buAutoNum type="alphaUcPeriod"/>
            </a:pPr>
            <a:r>
              <a:rPr lang="en-US" sz="2000"/>
              <a:t>Pineapple</a:t>
            </a:r>
          </a:p>
        </p:txBody>
      </p:sp>
    </p:spTree>
    <p:extLst>
      <p:ext uri="{BB962C8B-B14F-4D97-AF65-F5344CB8AC3E}">
        <p14:creationId xmlns:p14="http://schemas.microsoft.com/office/powerpoint/2010/main" val="2240781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69283"/>
            <a:ext cx="12191998" cy="1590742"/>
          </a:xfrm>
          <a:prstGeom prst="rect">
            <a:avLst/>
          </a:prstGeom>
          <a:gradFill>
            <a:gsLst>
              <a:gs pos="0">
                <a:srgbClr val="000000"/>
              </a:gs>
              <a:gs pos="54000">
                <a:schemeClr val="accent1">
                  <a:lumMod val="5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6610" y="5269283"/>
            <a:ext cx="12208610" cy="1590742"/>
          </a:xfrm>
          <a:prstGeom prst="rect">
            <a:avLst/>
          </a:prstGeom>
          <a:gradFill>
            <a:gsLst>
              <a:gs pos="18000">
                <a:schemeClr val="accent1">
                  <a:lumMod val="75000"/>
                  <a:alpha val="0"/>
                </a:schemeClr>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98694" y="5267258"/>
            <a:ext cx="4093306" cy="1590742"/>
          </a:xfrm>
          <a:prstGeom prst="rect">
            <a:avLst/>
          </a:prstGeom>
          <a:gradFill>
            <a:gsLst>
              <a:gs pos="23000">
                <a:schemeClr val="accent1">
                  <a:lumMod val="50000"/>
                  <a:alpha val="61000"/>
                </a:schemeClr>
              </a:gs>
              <a:gs pos="100000">
                <a:schemeClr val="accent1">
                  <a:lumMod val="50000"/>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9" y="5267258"/>
            <a:ext cx="12198669" cy="1131515"/>
          </a:xfrm>
          <a:prstGeom prst="rect">
            <a:avLst/>
          </a:prstGeom>
          <a:gradFill>
            <a:gsLst>
              <a:gs pos="18000">
                <a:schemeClr val="accent1">
                  <a:alpha val="0"/>
                </a:schemeClr>
              </a:gs>
              <a:gs pos="100000">
                <a:schemeClr val="accent1">
                  <a:lumMod val="60000"/>
                  <a:lumOff val="40000"/>
                  <a:alpha val="5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B3FA1AAC-C1ED-4F77-BFA4-BE80FC0AC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607" y="5278400"/>
            <a:ext cx="7736926" cy="1590741"/>
          </a:xfrm>
          <a:prstGeom prst="rect">
            <a:avLst/>
          </a:prstGeom>
          <a:gradFill>
            <a:gsLst>
              <a:gs pos="50000">
                <a:schemeClr val="accent1">
                  <a:alpha val="0"/>
                </a:schemeClr>
              </a:gs>
              <a:gs pos="100000">
                <a:schemeClr val="accent1">
                  <a:lumMod val="75000"/>
                  <a:alpha val="41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D39782C-46EC-1646-63A6-71465A133F41}"/>
              </a:ext>
            </a:extLst>
          </p:cNvPr>
          <p:cNvSpPr>
            <a:spLocks noGrp="1"/>
          </p:cNvSpPr>
          <p:nvPr>
            <p:ph type="title"/>
          </p:nvPr>
        </p:nvSpPr>
        <p:spPr>
          <a:xfrm>
            <a:off x="1388209" y="5554639"/>
            <a:ext cx="9654076" cy="982473"/>
          </a:xfrm>
        </p:spPr>
        <p:txBody>
          <a:bodyPr>
            <a:normAutofit fontScale="90000"/>
          </a:bodyPr>
          <a:lstStyle/>
          <a:p>
            <a:r>
              <a:rPr lang="en-US">
                <a:solidFill>
                  <a:schemeClr val="bg1"/>
                </a:solidFill>
                <a:cs typeface="Arial" panose="020B0604020202020204" pitchFamily="34" charset="0"/>
              </a:rPr>
              <a:t>Delete Allergies from the EHR</a:t>
            </a:r>
            <a:br>
              <a:rPr lang="en-US" sz="4000">
                <a:solidFill>
                  <a:schemeClr val="tx2">
                    <a:lumMod val="90000"/>
                    <a:lumOff val="10000"/>
                  </a:schemeClr>
                </a:solidFill>
                <a:latin typeface="Arial" panose="020B0604020202020204" pitchFamily="34" charset="0"/>
                <a:cs typeface="Arial" panose="020B0604020202020204" pitchFamily="34" charset="0"/>
              </a:rPr>
            </a:br>
            <a:endParaRPr lang="en-US" sz="4000">
              <a:solidFill>
                <a:srgbClr val="FFFFFF"/>
              </a:solidFill>
            </a:endParaRPr>
          </a:p>
        </p:txBody>
      </p:sp>
      <p:sp>
        <p:nvSpPr>
          <p:cNvPr id="3" name="Content Placeholder 2">
            <a:extLst>
              <a:ext uri="{FF2B5EF4-FFF2-40B4-BE49-F238E27FC236}">
                <a16:creationId xmlns:a16="http://schemas.microsoft.com/office/drawing/2014/main" id="{F937F7D1-8914-37AB-022E-18F04EF6E3D3}"/>
              </a:ext>
            </a:extLst>
          </p:cNvPr>
          <p:cNvSpPr>
            <a:spLocks noGrp="1"/>
          </p:cNvSpPr>
          <p:nvPr>
            <p:ph idx="1"/>
          </p:nvPr>
        </p:nvSpPr>
        <p:spPr>
          <a:xfrm>
            <a:off x="398859" y="320888"/>
            <a:ext cx="5582216" cy="3837904"/>
          </a:xfrm>
        </p:spPr>
        <p:txBody>
          <a:bodyPr anchor="ctr">
            <a:normAutofit/>
          </a:bodyPr>
          <a:lstStyle/>
          <a:p>
            <a:r>
              <a:rPr lang="en-US">
                <a:latin typeface="Arial" panose="020B0604020202020204" pitchFamily="34" charset="0"/>
                <a:cs typeface="Arial" panose="020B0604020202020204" pitchFamily="34" charset="0"/>
              </a:rPr>
              <a:t>Make a comment in the box about rationale for deletion:</a:t>
            </a:r>
          </a:p>
          <a:p>
            <a:pPr lvl="1"/>
            <a:r>
              <a:rPr lang="en-US">
                <a:latin typeface="Arial" panose="020B0604020202020204" pitchFamily="34" charset="0"/>
                <a:cs typeface="Arial" panose="020B0604020202020204" pitchFamily="34" charset="0"/>
              </a:rPr>
              <a:t>Duplicate</a:t>
            </a:r>
          </a:p>
          <a:p>
            <a:pPr lvl="1"/>
            <a:r>
              <a:rPr lang="en-US">
                <a:latin typeface="Arial" panose="020B0604020202020204" pitchFamily="34" charset="0"/>
                <a:cs typeface="Arial" panose="020B0604020202020204" pitchFamily="34" charset="0"/>
              </a:rPr>
              <a:t>Environmental allergen</a:t>
            </a:r>
          </a:p>
          <a:p>
            <a:pPr lvl="1"/>
            <a:r>
              <a:rPr lang="en-US">
                <a:latin typeface="Arial" panose="020B0604020202020204" pitchFamily="34" charset="0"/>
                <a:cs typeface="Arial" panose="020B0604020202020204" pitchFamily="34" charset="0"/>
              </a:rPr>
              <a:t>Tolerated drug or food</a:t>
            </a:r>
          </a:p>
          <a:p>
            <a:r>
              <a:rPr lang="en-US">
                <a:latin typeface="Arial" panose="020B0604020202020204" pitchFamily="34" charset="0"/>
                <a:cs typeface="Arial" panose="020B0604020202020204" pitchFamily="34" charset="0"/>
              </a:rPr>
              <a:t>Make comments about pertinent related allergens,</a:t>
            </a:r>
          </a:p>
          <a:p>
            <a:pPr lvl="1"/>
            <a:r>
              <a:rPr lang="en-US">
                <a:latin typeface="Arial" panose="020B0604020202020204" pitchFamily="34" charset="0"/>
                <a:cs typeface="Arial" panose="020B0604020202020204" pitchFamily="34" charset="0"/>
              </a:rPr>
              <a:t>E.g. Penicillin-allergic </a:t>
            </a:r>
          </a:p>
          <a:p>
            <a:pPr marL="457200" lvl="1" indent="0">
              <a:buNone/>
            </a:pPr>
            <a:r>
              <a:rPr lang="en-US">
                <a:latin typeface="Arial" panose="020B0604020202020204" pitchFamily="34" charset="0"/>
                <a:cs typeface="Arial" panose="020B0604020202020204" pitchFamily="34" charset="0"/>
              </a:rPr>
              <a:t>patient, add “tolerated cephalexin”</a:t>
            </a:r>
          </a:p>
          <a:p>
            <a:endParaRPr lang="en-US" sz="2000"/>
          </a:p>
        </p:txBody>
      </p:sp>
      <p:pic>
        <p:nvPicPr>
          <p:cNvPr id="4" name="Picture 5" descr="DeleteReason.JPG">
            <a:extLst>
              <a:ext uri="{FF2B5EF4-FFF2-40B4-BE49-F238E27FC236}">
                <a16:creationId xmlns:a16="http://schemas.microsoft.com/office/drawing/2014/main" id="{79759C5E-4971-8EDF-217F-B81A261331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6224" y="2810877"/>
            <a:ext cx="2586563" cy="2313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2" descr="DeleteReason2.JPG">
            <a:extLst>
              <a:ext uri="{FF2B5EF4-FFF2-40B4-BE49-F238E27FC236}">
                <a16:creationId xmlns:a16="http://schemas.microsoft.com/office/drawing/2014/main" id="{4F6E205A-66FC-E211-F3AE-0E33C815FF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8336" y="2993715"/>
            <a:ext cx="3015892" cy="1762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Graphical user interface, text, application, email&#10;&#10;Description automatically generated">
            <a:extLst>
              <a:ext uri="{FF2B5EF4-FFF2-40B4-BE49-F238E27FC236}">
                <a16:creationId xmlns:a16="http://schemas.microsoft.com/office/drawing/2014/main" id="{C5F5774D-CAFD-D9E6-CCAB-075DA34C78F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8" r="65956" b="2907"/>
          <a:stretch/>
        </p:blipFill>
        <p:spPr bwMode="auto">
          <a:xfrm>
            <a:off x="7273202" y="133352"/>
            <a:ext cx="3276925" cy="1739128"/>
          </a:xfrm>
          <a:prstGeom prst="rect">
            <a:avLst/>
          </a:prstGeom>
          <a:noFill/>
          <a:ln w="317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42838F5B-FAED-9085-D324-378750B71D71}"/>
              </a:ext>
            </a:extLst>
          </p:cNvPr>
          <p:cNvCxnSpPr>
            <a:cxnSpLocks/>
          </p:cNvCxnSpPr>
          <p:nvPr/>
        </p:nvCxnSpPr>
        <p:spPr>
          <a:xfrm>
            <a:off x="8342787" y="3962553"/>
            <a:ext cx="640419" cy="0"/>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6303E9D7-29B4-3FCF-EC79-903E659B7A6D}"/>
              </a:ext>
            </a:extLst>
          </p:cNvPr>
          <p:cNvSpPr/>
          <p:nvPr/>
        </p:nvSpPr>
        <p:spPr>
          <a:xfrm>
            <a:off x="8117935" y="1546095"/>
            <a:ext cx="968602" cy="45973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49067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itle 4">
            <a:extLst>
              <a:ext uri="{FF2B5EF4-FFF2-40B4-BE49-F238E27FC236}">
                <a16:creationId xmlns:a16="http://schemas.microsoft.com/office/drawing/2014/main" id="{8EADFC31-0339-E76E-9094-31AAF78FF5DF}"/>
              </a:ext>
            </a:extLst>
          </p:cNvPr>
          <p:cNvSpPr>
            <a:spLocks noGrp="1"/>
          </p:cNvSpPr>
          <p:nvPr>
            <p:ph type="title"/>
          </p:nvPr>
        </p:nvSpPr>
        <p:spPr>
          <a:xfrm>
            <a:off x="99804" y="63379"/>
            <a:ext cx="5754896" cy="1232021"/>
          </a:xfrm>
        </p:spPr>
        <p:txBody>
          <a:bodyPr anchor="b">
            <a:normAutofit/>
          </a:bodyPr>
          <a:lstStyle/>
          <a:p>
            <a:r>
              <a:rPr lang="en-US" sz="4000"/>
              <a:t>Current EHR Documentation</a:t>
            </a:r>
          </a:p>
        </p:txBody>
      </p:sp>
      <p:pic>
        <p:nvPicPr>
          <p:cNvPr id="8" name="Picture 7">
            <a:extLst>
              <a:ext uri="{FF2B5EF4-FFF2-40B4-BE49-F238E27FC236}">
                <a16:creationId xmlns:a16="http://schemas.microsoft.com/office/drawing/2014/main" id="{38DC72AD-4D89-6447-EAD2-B04282D673CC}"/>
              </a:ext>
            </a:extLst>
          </p:cNvPr>
          <p:cNvPicPr>
            <a:picLocks noChangeAspect="1"/>
          </p:cNvPicPr>
          <p:nvPr/>
        </p:nvPicPr>
        <p:blipFill>
          <a:blip r:embed="rId3"/>
          <a:stretch>
            <a:fillRect/>
          </a:stretch>
        </p:blipFill>
        <p:spPr>
          <a:xfrm>
            <a:off x="5211071" y="2007173"/>
            <a:ext cx="6780393" cy="2796912"/>
          </a:xfrm>
          <a:prstGeom prst="rect">
            <a:avLst/>
          </a:prstGeom>
        </p:spPr>
      </p:pic>
      <p:sp>
        <p:nvSpPr>
          <p:cNvPr id="6" name="Content Placeholder 5">
            <a:extLst>
              <a:ext uri="{FF2B5EF4-FFF2-40B4-BE49-F238E27FC236}">
                <a16:creationId xmlns:a16="http://schemas.microsoft.com/office/drawing/2014/main" id="{2696AB13-E2C2-1A46-A5A7-3C0C1A67C918}"/>
              </a:ext>
            </a:extLst>
          </p:cNvPr>
          <p:cNvSpPr>
            <a:spLocks noGrp="1"/>
          </p:cNvSpPr>
          <p:nvPr>
            <p:ph idx="1"/>
          </p:nvPr>
        </p:nvSpPr>
        <p:spPr>
          <a:xfrm>
            <a:off x="200536" y="1295400"/>
            <a:ext cx="7109848" cy="3501573"/>
          </a:xfrm>
        </p:spPr>
        <p:txBody>
          <a:bodyPr anchor="t">
            <a:noAutofit/>
          </a:bodyPr>
          <a:lstStyle/>
          <a:p>
            <a:r>
              <a:rPr lang="en-US" sz="2000"/>
              <a:t>4 Coded EHR Domains</a:t>
            </a:r>
          </a:p>
          <a:p>
            <a:pPr lvl="1"/>
            <a:r>
              <a:rPr lang="en-US" sz="2000"/>
              <a:t>Reactions: drop down options</a:t>
            </a:r>
          </a:p>
          <a:p>
            <a:pPr lvl="2"/>
            <a:r>
              <a:rPr lang="en-US"/>
              <a:t>Often &gt;70-90 options</a:t>
            </a:r>
          </a:p>
          <a:p>
            <a:pPr lvl="1"/>
            <a:r>
              <a:rPr lang="en-US" sz="2000"/>
              <a:t>Reaction Type</a:t>
            </a:r>
          </a:p>
          <a:p>
            <a:pPr lvl="2"/>
            <a:r>
              <a:rPr lang="en-US"/>
              <a:t>Allergy/Hypersensitivity</a:t>
            </a:r>
          </a:p>
          <a:p>
            <a:pPr lvl="2"/>
            <a:r>
              <a:rPr lang="en-US"/>
              <a:t>Intolerance</a:t>
            </a:r>
          </a:p>
          <a:p>
            <a:pPr lvl="2"/>
            <a:r>
              <a:rPr lang="en-US"/>
              <a:t>Adverse Effects</a:t>
            </a:r>
          </a:p>
          <a:p>
            <a:pPr lvl="2"/>
            <a:r>
              <a:rPr lang="en-US"/>
              <a:t>Contraindication</a:t>
            </a:r>
          </a:p>
          <a:p>
            <a:pPr lvl="2"/>
            <a:r>
              <a:rPr lang="en-US"/>
              <a:t>Unspecified</a:t>
            </a:r>
          </a:p>
          <a:p>
            <a:pPr lvl="1"/>
            <a:r>
              <a:rPr lang="en-US" sz="2000"/>
              <a:t>Severity</a:t>
            </a:r>
          </a:p>
          <a:p>
            <a:pPr lvl="2"/>
            <a:r>
              <a:rPr lang="en-US"/>
              <a:t>Low</a:t>
            </a:r>
          </a:p>
          <a:p>
            <a:pPr lvl="2"/>
            <a:r>
              <a:rPr lang="en-US"/>
              <a:t>Medium</a:t>
            </a:r>
          </a:p>
          <a:p>
            <a:pPr lvl="2"/>
            <a:r>
              <a:rPr lang="en-US"/>
              <a:t>High</a:t>
            </a:r>
          </a:p>
          <a:p>
            <a:pPr lvl="1"/>
            <a:r>
              <a:rPr lang="en-US" sz="2000"/>
              <a:t>Date Noted</a:t>
            </a:r>
          </a:p>
          <a:p>
            <a:r>
              <a:rPr lang="en-US" sz="2000"/>
              <a:t>Free Text Comment</a:t>
            </a:r>
          </a:p>
        </p:txBody>
      </p:sp>
      <p:sp>
        <p:nvSpPr>
          <p:cNvPr id="15" name="Rectangle 14">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17670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550E2E2-2312-24FA-2745-CB1342FB2C99}"/>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What is Transferred Between EMRs?</a:t>
            </a:r>
          </a:p>
        </p:txBody>
      </p:sp>
      <p:sp>
        <p:nvSpPr>
          <p:cNvPr id="3" name="Content Placeholder 2">
            <a:extLst>
              <a:ext uri="{FF2B5EF4-FFF2-40B4-BE49-F238E27FC236}">
                <a16:creationId xmlns:a16="http://schemas.microsoft.com/office/drawing/2014/main" id="{99AFA077-846A-A270-0A5A-661539375262}"/>
              </a:ext>
            </a:extLst>
          </p:cNvPr>
          <p:cNvSpPr>
            <a:spLocks noGrp="1"/>
          </p:cNvSpPr>
          <p:nvPr>
            <p:ph idx="1"/>
          </p:nvPr>
        </p:nvSpPr>
        <p:spPr>
          <a:xfrm>
            <a:off x="1371599" y="2318197"/>
            <a:ext cx="9724031" cy="3683358"/>
          </a:xfrm>
        </p:spPr>
        <p:txBody>
          <a:bodyPr anchor="ctr">
            <a:normAutofit/>
          </a:bodyPr>
          <a:lstStyle/>
          <a:p>
            <a:r>
              <a:rPr lang="en-US" sz="2000"/>
              <a:t>Coded domains</a:t>
            </a:r>
          </a:p>
          <a:p>
            <a:pPr lvl="1"/>
            <a:r>
              <a:rPr lang="en-US" sz="2000"/>
              <a:t>Free Text does not generally transfer</a:t>
            </a:r>
          </a:p>
          <a:p>
            <a:r>
              <a:rPr lang="en-US" sz="2000" err="1"/>
              <a:t>Delabeling</a:t>
            </a:r>
            <a:r>
              <a:rPr lang="en-US" sz="2000"/>
              <a:t> is NOT reliably transferred</a:t>
            </a:r>
          </a:p>
          <a:p>
            <a:pPr lvl="1"/>
            <a:r>
              <a:rPr lang="en-US" sz="2000"/>
              <a:t>Primarily relies on patient-facilitated communications</a:t>
            </a:r>
          </a:p>
        </p:txBody>
      </p:sp>
    </p:spTree>
    <p:extLst>
      <p:ext uri="{BB962C8B-B14F-4D97-AF65-F5344CB8AC3E}">
        <p14:creationId xmlns:p14="http://schemas.microsoft.com/office/powerpoint/2010/main" val="1622521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03CF596-587E-6B58-BE40-9D00F9DD9576}"/>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How to Improve Documentation?</a:t>
            </a:r>
          </a:p>
        </p:txBody>
      </p:sp>
      <p:sp>
        <p:nvSpPr>
          <p:cNvPr id="3" name="Content Placeholder 2">
            <a:extLst>
              <a:ext uri="{FF2B5EF4-FFF2-40B4-BE49-F238E27FC236}">
                <a16:creationId xmlns:a16="http://schemas.microsoft.com/office/drawing/2014/main" id="{896A87A1-9195-6A4B-62BE-2DA5639C2DC2}"/>
              </a:ext>
            </a:extLst>
          </p:cNvPr>
          <p:cNvSpPr>
            <a:spLocks noGrp="1"/>
          </p:cNvSpPr>
          <p:nvPr>
            <p:ph idx="1"/>
          </p:nvPr>
        </p:nvSpPr>
        <p:spPr>
          <a:xfrm>
            <a:off x="1371599" y="2318197"/>
            <a:ext cx="9724031" cy="3683358"/>
          </a:xfrm>
        </p:spPr>
        <p:txBody>
          <a:bodyPr anchor="ctr">
            <a:normAutofit/>
          </a:bodyPr>
          <a:lstStyle/>
          <a:p>
            <a:r>
              <a:rPr lang="en-US" sz="1700"/>
              <a:t>Automatization of Allergy category</a:t>
            </a:r>
          </a:p>
          <a:p>
            <a:pPr lvl="1"/>
            <a:r>
              <a:rPr lang="en-US" sz="1700"/>
              <a:t>Anaphylaxis = high severity, GI upset = low severity</a:t>
            </a:r>
          </a:p>
          <a:p>
            <a:r>
              <a:rPr lang="en-US" sz="1700"/>
              <a:t>Addition of Free Text</a:t>
            </a:r>
          </a:p>
          <a:p>
            <a:pPr lvl="1"/>
            <a:r>
              <a:rPr lang="en-US" sz="1700"/>
              <a:t>Interval drug class tolerance</a:t>
            </a:r>
          </a:p>
          <a:p>
            <a:pPr lvl="1"/>
            <a:r>
              <a:rPr lang="en-US" sz="1700"/>
              <a:t>Testing results</a:t>
            </a:r>
          </a:p>
          <a:p>
            <a:r>
              <a:rPr lang="en-US" sz="1700"/>
              <a:t>Drug allergy history tool (DAHT)</a:t>
            </a:r>
          </a:p>
          <a:p>
            <a:pPr lvl="1"/>
            <a:r>
              <a:rPr lang="en-US" sz="1700"/>
              <a:t>Standardized patient-facing instrument developed by the US Drug Allergy Registry Consortium</a:t>
            </a:r>
          </a:p>
          <a:p>
            <a:r>
              <a:rPr lang="en-US" sz="1700"/>
              <a:t>Rename EHR section from “Allergies” to “Alerts”</a:t>
            </a:r>
          </a:p>
          <a:p>
            <a:pPr lvl="1"/>
            <a:r>
              <a:rPr lang="en-US" sz="1700"/>
              <a:t>AAAAI Position Statement published December 2024</a:t>
            </a:r>
          </a:p>
          <a:p>
            <a:pPr lvl="1"/>
            <a:r>
              <a:rPr lang="en-US" sz="1700"/>
              <a:t>Recommended to not include pollen, dander, mold allergies in EHR</a:t>
            </a:r>
          </a:p>
          <a:p>
            <a:pPr marL="0" indent="0">
              <a:buNone/>
            </a:pPr>
            <a:endParaRPr lang="en-US" sz="1700"/>
          </a:p>
        </p:txBody>
      </p:sp>
    </p:spTree>
    <p:extLst>
      <p:ext uri="{BB962C8B-B14F-4D97-AF65-F5344CB8AC3E}">
        <p14:creationId xmlns:p14="http://schemas.microsoft.com/office/powerpoint/2010/main" val="2306447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itle 4">
            <a:extLst>
              <a:ext uri="{FF2B5EF4-FFF2-40B4-BE49-F238E27FC236}">
                <a16:creationId xmlns:a16="http://schemas.microsoft.com/office/drawing/2014/main" id="{327094C7-CFD3-ADCE-71FD-8E4DDF81A108}"/>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Relabeling</a:t>
            </a:r>
          </a:p>
        </p:txBody>
      </p:sp>
      <p:sp>
        <p:nvSpPr>
          <p:cNvPr id="6" name="Content Placeholder 5">
            <a:extLst>
              <a:ext uri="{FF2B5EF4-FFF2-40B4-BE49-F238E27FC236}">
                <a16:creationId xmlns:a16="http://schemas.microsoft.com/office/drawing/2014/main" id="{F7BF4422-8C66-5706-E396-19312609BF98}"/>
              </a:ext>
            </a:extLst>
          </p:cNvPr>
          <p:cNvSpPr>
            <a:spLocks noGrp="1"/>
          </p:cNvSpPr>
          <p:nvPr>
            <p:ph idx="1"/>
          </p:nvPr>
        </p:nvSpPr>
        <p:spPr>
          <a:xfrm>
            <a:off x="1371599" y="2318197"/>
            <a:ext cx="9724031" cy="3683358"/>
          </a:xfrm>
        </p:spPr>
        <p:txBody>
          <a:bodyPr anchor="ctr">
            <a:normAutofit/>
          </a:bodyPr>
          <a:lstStyle/>
          <a:p>
            <a:r>
              <a:rPr lang="en-US" sz="2000"/>
              <a:t>Relabeling rates reportedly range from 5% to over 50%</a:t>
            </a:r>
          </a:p>
          <a:p>
            <a:pPr lvl="1"/>
            <a:r>
              <a:rPr lang="en-US" sz="2000"/>
              <a:t>US multi-hospital system reported 36% redocumented allergy within 1 year</a:t>
            </a:r>
          </a:p>
          <a:p>
            <a:pPr lvl="1"/>
            <a:r>
              <a:rPr lang="en-US" sz="2000"/>
              <a:t>Israeli ambulatory cohort reported 51% still carried label after negative challenge within 56 months</a:t>
            </a:r>
          </a:p>
          <a:p>
            <a:r>
              <a:rPr lang="en-US" sz="2000"/>
              <a:t>Often attributed to charting error or limits in updating EHRs</a:t>
            </a:r>
          </a:p>
          <a:p>
            <a:r>
              <a:rPr lang="en-US" sz="2000"/>
              <a:t>Recent study by Shi et al: 17% relabeled, with 100% of those deemed inappropriate</a:t>
            </a:r>
          </a:p>
          <a:p>
            <a:pPr lvl="1"/>
            <a:r>
              <a:rPr lang="en-US" sz="2000"/>
              <a:t>No subsequent reactions within median relabeling time of 154 days</a:t>
            </a:r>
          </a:p>
          <a:p>
            <a:pPr lvl="1"/>
            <a:r>
              <a:rPr lang="en-US" sz="2000"/>
              <a:t>Occurred despite document negative DPT, formal </a:t>
            </a:r>
            <a:r>
              <a:rPr lang="en-US" sz="2000" err="1"/>
              <a:t>delabeling</a:t>
            </a:r>
            <a:r>
              <a:rPr lang="en-US" sz="2000"/>
              <a:t> in unified EHR, individualized nurse counseling, and written reference letter for future care</a:t>
            </a:r>
          </a:p>
        </p:txBody>
      </p:sp>
      <p:sp>
        <p:nvSpPr>
          <p:cNvPr id="4" name="TextBox 3">
            <a:extLst>
              <a:ext uri="{FF2B5EF4-FFF2-40B4-BE49-F238E27FC236}">
                <a16:creationId xmlns:a16="http://schemas.microsoft.com/office/drawing/2014/main" id="{A419CD67-20EF-FCAA-32AA-FA7E0FAE6C43}"/>
              </a:ext>
            </a:extLst>
          </p:cNvPr>
          <p:cNvSpPr txBox="1"/>
          <p:nvPr/>
        </p:nvSpPr>
        <p:spPr>
          <a:xfrm>
            <a:off x="9327045" y="6136875"/>
            <a:ext cx="2864951"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Rimawi RH, J Hosp Med, 2013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prstClr val="black"/>
                </a:solidFill>
                <a:effectLst/>
                <a:uLnTx/>
                <a:uFillTx/>
                <a:latin typeface="Aptos" panose="02110004020202020204"/>
                <a:ea typeface="+mn-ea"/>
                <a:cs typeface="+mn-cs"/>
              </a:rPr>
              <a:t>Lachover</a:t>
            </a: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-Roth I, JACI In </a:t>
            </a:r>
            <a:r>
              <a:rPr kumimoji="0" lang="en-US" sz="1400" b="0" i="0" u="none" strike="noStrike" kern="1200" cap="none" spc="0" normalizeH="0" baseline="0" noProof="0" err="1">
                <a:ln>
                  <a:noFill/>
                </a:ln>
                <a:solidFill>
                  <a:prstClr val="black"/>
                </a:solidFill>
                <a:effectLst/>
                <a:uLnTx/>
                <a:uFillTx/>
                <a:latin typeface="Aptos" panose="02110004020202020204"/>
                <a:ea typeface="+mn-ea"/>
                <a:cs typeface="+mn-cs"/>
              </a:rPr>
              <a:t>Pract</a:t>
            </a: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 2019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Shi W, Ann Allergy Asthma,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15771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0DE2A46-D0FA-ADC8-21D8-D52DCAE5A639}"/>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When should you label an entire class of drugs as an allergy? </a:t>
            </a:r>
          </a:p>
        </p:txBody>
      </p:sp>
      <p:pic>
        <p:nvPicPr>
          <p:cNvPr id="5" name="Content Placeholder 4">
            <a:extLst>
              <a:ext uri="{FF2B5EF4-FFF2-40B4-BE49-F238E27FC236}">
                <a16:creationId xmlns:a16="http://schemas.microsoft.com/office/drawing/2014/main" id="{A5649C45-EED5-C649-D7D4-FB5B6DEC3F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46280" y="872539"/>
            <a:ext cx="3615776" cy="5092641"/>
          </a:xfrm>
          <a:prstGeom prst="rect">
            <a:avLst/>
          </a:prstGeom>
        </p:spPr>
      </p:pic>
    </p:spTree>
    <p:extLst>
      <p:ext uri="{BB962C8B-B14F-4D97-AF65-F5344CB8AC3E}">
        <p14:creationId xmlns:p14="http://schemas.microsoft.com/office/powerpoint/2010/main" val="744379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 name="Rectangle 34">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 name="Rectangle 36">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Picture 8">
            <a:extLst>
              <a:ext uri="{FF2B5EF4-FFF2-40B4-BE49-F238E27FC236}">
                <a16:creationId xmlns:a16="http://schemas.microsoft.com/office/drawing/2014/main" id="{6A5436DC-3216-121F-6FD3-2039B19A811C}"/>
              </a:ext>
            </a:extLst>
          </p:cNvPr>
          <p:cNvPicPr>
            <a:picLocks noChangeAspect="1"/>
          </p:cNvPicPr>
          <p:nvPr/>
        </p:nvPicPr>
        <p:blipFill>
          <a:blip r:embed="rId2" cstate="screen">
            <a:extLst>
              <a:ext uri="{28A0092B-C50C-407E-A947-70E740481C1C}">
                <a14:useLocalDpi xmlns:a14="http://schemas.microsoft.com/office/drawing/2010/main"/>
              </a:ext>
            </a:extLst>
          </a:blip>
          <a:srcRect t="9338" r="-2" b="10191"/>
          <a:stretch>
            <a:fillRect/>
          </a:stretch>
        </p:blipFill>
        <p:spPr>
          <a:xfrm>
            <a:off x="4038599" y="10"/>
            <a:ext cx="8160026" cy="6875809"/>
          </a:xfrm>
          <a:prstGeom prst="rect">
            <a:avLst/>
          </a:prstGeom>
        </p:spPr>
      </p:pic>
      <p:sp>
        <p:nvSpPr>
          <p:cNvPr id="39" name="Freeform: Shape 38">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itle 6">
            <a:extLst>
              <a:ext uri="{FF2B5EF4-FFF2-40B4-BE49-F238E27FC236}">
                <a16:creationId xmlns:a16="http://schemas.microsoft.com/office/drawing/2014/main" id="{63A108D3-E0CA-6673-E8C3-54C85A914A67}"/>
              </a:ext>
            </a:extLst>
          </p:cNvPr>
          <p:cNvSpPr>
            <a:spLocks noGrp="1"/>
          </p:cNvSpPr>
          <p:nvPr>
            <p:ph type="title"/>
          </p:nvPr>
        </p:nvSpPr>
        <p:spPr>
          <a:xfrm>
            <a:off x="534473" y="2950387"/>
            <a:ext cx="3052293" cy="3531403"/>
          </a:xfrm>
        </p:spPr>
        <p:txBody>
          <a:bodyPr vert="horz" lIns="91440" tIns="45720" rIns="91440" bIns="45720" rtlCol="0" anchor="t">
            <a:normAutofit/>
          </a:bodyPr>
          <a:lstStyle/>
          <a:p>
            <a:pPr algn="r"/>
            <a:r>
              <a:rPr lang="en-US" sz="2800">
                <a:solidFill>
                  <a:srgbClr val="FFFFFF"/>
                </a:solidFill>
              </a:rPr>
              <a:t>Antibiotics and a Few Classes of Other Medications Are the Most Common Reported Drug Allergies</a:t>
            </a:r>
            <a:br>
              <a:rPr lang="en-US" sz="2800">
                <a:solidFill>
                  <a:srgbClr val="FFFFFF"/>
                </a:solidFill>
              </a:rPr>
            </a:br>
            <a:endParaRPr lang="en-US" sz="2800">
              <a:solidFill>
                <a:srgbClr val="FFFFFF"/>
              </a:solidFill>
            </a:endParaRPr>
          </a:p>
        </p:txBody>
      </p:sp>
      <p:sp>
        <p:nvSpPr>
          <p:cNvPr id="12" name="Rectangle 11">
            <a:extLst>
              <a:ext uri="{FF2B5EF4-FFF2-40B4-BE49-F238E27FC236}">
                <a16:creationId xmlns:a16="http://schemas.microsoft.com/office/drawing/2014/main" id="{8B20AD2B-E866-3AEE-23F5-02C333B2B94B}"/>
              </a:ext>
            </a:extLst>
          </p:cNvPr>
          <p:cNvSpPr/>
          <p:nvPr/>
        </p:nvSpPr>
        <p:spPr>
          <a:xfrm>
            <a:off x="4143840" y="316252"/>
            <a:ext cx="3904322" cy="1696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0FBA2203-0C11-8B65-B281-B252925EF1D6}"/>
              </a:ext>
            </a:extLst>
          </p:cNvPr>
          <p:cNvSpPr/>
          <p:nvPr/>
        </p:nvSpPr>
        <p:spPr>
          <a:xfrm>
            <a:off x="4038598" y="6706137"/>
            <a:ext cx="4009563" cy="1696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22238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FAD64C6-6A7D-0DAD-374E-5D626A048979}"/>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Drug Allergy Heavy Hitters</a:t>
            </a:r>
          </a:p>
        </p:txBody>
      </p:sp>
      <p:pic>
        <p:nvPicPr>
          <p:cNvPr id="4" name="Picture 3">
            <a:extLst>
              <a:ext uri="{FF2B5EF4-FFF2-40B4-BE49-F238E27FC236}">
                <a16:creationId xmlns:a16="http://schemas.microsoft.com/office/drawing/2014/main" id="{89D354C0-7131-B112-C31C-6BBDA6F1EB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70342" y="1966293"/>
            <a:ext cx="7451315" cy="4452160"/>
          </a:xfrm>
          <a:prstGeom prst="rect">
            <a:avLst/>
          </a:prstGeom>
        </p:spPr>
      </p:pic>
    </p:spTree>
    <p:extLst>
      <p:ext uri="{BB962C8B-B14F-4D97-AF65-F5344CB8AC3E}">
        <p14:creationId xmlns:p14="http://schemas.microsoft.com/office/powerpoint/2010/main" val="2093809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Oval 20">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2">
            <a:extLst>
              <a:ext uri="{FF2B5EF4-FFF2-40B4-BE49-F238E27FC236}">
                <a16:creationId xmlns:a16="http://schemas.microsoft.com/office/drawing/2014/main" id="{799CA019-F933-A727-53C5-B738F218EE53}"/>
              </a:ext>
            </a:extLst>
          </p:cNvPr>
          <p:cNvSpPr>
            <a:spLocks noGrp="1"/>
          </p:cNvSpPr>
          <p:nvPr>
            <p:ph type="ctrTitle"/>
          </p:nvPr>
        </p:nvSpPr>
        <p:spPr>
          <a:xfrm>
            <a:off x="4162567" y="818984"/>
            <a:ext cx="6714699" cy="3178689"/>
          </a:xfrm>
        </p:spPr>
        <p:txBody>
          <a:bodyPr>
            <a:normAutofit/>
          </a:bodyPr>
          <a:lstStyle/>
          <a:p>
            <a:pPr algn="l"/>
            <a:r>
              <a:rPr lang="en-US" sz="4800">
                <a:solidFill>
                  <a:srgbClr val="FFFFFF"/>
                </a:solidFill>
              </a:rPr>
              <a:t>Most Drug Allergy Labels Should be Drug Specific</a:t>
            </a:r>
          </a:p>
        </p:txBody>
      </p:sp>
      <p:sp>
        <p:nvSpPr>
          <p:cNvPr id="23" name="Rectangle 22">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Subtitle 3">
            <a:extLst>
              <a:ext uri="{FF2B5EF4-FFF2-40B4-BE49-F238E27FC236}">
                <a16:creationId xmlns:a16="http://schemas.microsoft.com/office/drawing/2014/main" id="{7A7F5F34-7561-149D-B0B3-459A6239F673}"/>
              </a:ext>
            </a:extLst>
          </p:cNvPr>
          <p:cNvSpPr>
            <a:spLocks noGrp="1"/>
          </p:cNvSpPr>
          <p:nvPr>
            <p:ph type="subTitle" idx="1"/>
          </p:nvPr>
        </p:nvSpPr>
        <p:spPr>
          <a:xfrm>
            <a:off x="4285397" y="4960961"/>
            <a:ext cx="7055893" cy="1078054"/>
          </a:xfrm>
        </p:spPr>
        <p:txBody>
          <a:bodyPr>
            <a:normAutofit/>
          </a:bodyPr>
          <a:lstStyle/>
          <a:p>
            <a:pPr algn="l"/>
            <a:r>
              <a:rPr lang="en-US">
                <a:solidFill>
                  <a:srgbClr val="FFFFFF"/>
                </a:solidFill>
              </a:rPr>
              <a:t>Few Exceptions</a:t>
            </a:r>
          </a:p>
        </p:txBody>
      </p:sp>
    </p:spTree>
    <p:extLst>
      <p:ext uri="{BB962C8B-B14F-4D97-AF65-F5344CB8AC3E}">
        <p14:creationId xmlns:p14="http://schemas.microsoft.com/office/powerpoint/2010/main" val="2901668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090" name="Rectangle 4608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6092" name="Rectangle 4609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6094" name="Rectangle 4609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6096" name="Rectangle 4609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6098" name="Freeform: Shape 4609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6100" name="Rectangle 4609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6082" name="Rectangle 6"/>
          <p:cNvSpPr>
            <a:spLocks noGrp="1" noChangeArrowheads="1"/>
          </p:cNvSpPr>
          <p:nvPr>
            <p:ph type="title"/>
          </p:nvPr>
        </p:nvSpPr>
        <p:spPr>
          <a:xfrm>
            <a:off x="466722" y="586855"/>
            <a:ext cx="3201366" cy="3387497"/>
          </a:xfrm>
        </p:spPr>
        <p:txBody>
          <a:bodyPr anchor="b">
            <a:normAutofit/>
          </a:bodyPr>
          <a:lstStyle/>
          <a:p>
            <a:pPr algn="r" eaLnBrk="1" hangingPunct="1"/>
            <a:r>
              <a:rPr lang="en-US" sz="3100">
                <a:solidFill>
                  <a:srgbClr val="FFFFFF"/>
                </a:solidFill>
                <a:latin typeface="Tahoma" charset="0"/>
                <a:ea typeface="ＭＳ Ｐゴシック" charset="0"/>
                <a:cs typeface="ＭＳ Ｐゴシック" charset="0"/>
              </a:rPr>
              <a:t>ACE-I-induced Angioedema</a:t>
            </a:r>
            <a:br>
              <a:rPr lang="en-US" sz="3100">
                <a:solidFill>
                  <a:srgbClr val="FFFFFF"/>
                </a:solidFill>
                <a:latin typeface="Tahoma" charset="0"/>
                <a:ea typeface="ＭＳ Ｐゴシック" charset="0"/>
                <a:cs typeface="ＭＳ Ｐゴシック" charset="0"/>
              </a:rPr>
            </a:br>
            <a:br>
              <a:rPr lang="en-US" sz="3100">
                <a:solidFill>
                  <a:srgbClr val="FFFFFF"/>
                </a:solidFill>
                <a:latin typeface="Tahoma" charset="0"/>
                <a:ea typeface="ＭＳ Ｐゴシック" charset="0"/>
                <a:cs typeface="ＭＳ Ｐゴシック" charset="0"/>
              </a:rPr>
            </a:br>
            <a:br>
              <a:rPr lang="en-US" sz="3100">
                <a:solidFill>
                  <a:srgbClr val="FFFFFF"/>
                </a:solidFill>
                <a:latin typeface="Tahoma" charset="0"/>
                <a:ea typeface="ＭＳ Ｐゴシック" charset="0"/>
                <a:cs typeface="ＭＳ Ｐゴシック" charset="0"/>
              </a:rPr>
            </a:br>
            <a:r>
              <a:rPr lang="en-US" sz="3100">
                <a:solidFill>
                  <a:srgbClr val="FFFFFF"/>
                </a:solidFill>
                <a:latin typeface="Tahoma" charset="0"/>
                <a:ea typeface="ＭＳ Ｐゴシック" charset="0"/>
                <a:cs typeface="ＭＳ Ｐゴシック" charset="0"/>
              </a:rPr>
              <a:t>Important drug class allergy label phenotype</a:t>
            </a:r>
          </a:p>
        </p:txBody>
      </p:sp>
      <p:pic>
        <p:nvPicPr>
          <p:cNvPr id="46083" name="Picture 5" descr="ACE-AE"/>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a:xfrm>
            <a:off x="5012996" y="956421"/>
            <a:ext cx="6200778" cy="4650584"/>
          </a:xfrm>
          <a:prstGeom prst="rect">
            <a:avLst/>
          </a:prstGeom>
          <a:noFill/>
        </p:spPr>
      </p:pic>
      <p:sp>
        <p:nvSpPr>
          <p:cNvPr id="46081" name="Rectangle 218"/>
          <p:cNvSpPr>
            <a:spLocks noGrp="1" noChangeArrowheads="1"/>
          </p:cNvSpPr>
          <p:nvPr>
            <p:ph type="sldNum" sz="quarter" idx="10"/>
          </p:nvPr>
        </p:nvSpPr>
        <p:spPr>
          <a:xfrm>
            <a:off x="11704320" y="6455664"/>
            <a:ext cx="448056" cy="365125"/>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a:bodyPr>
          <a:lstStyle>
            <a:lvl1pPr>
              <a:defRPr sz="2400">
                <a:solidFill>
                  <a:schemeClr val="tx1"/>
                </a:solidFill>
                <a:latin typeface="Tahoma" charset="0"/>
                <a:ea typeface="ＭＳ Ｐゴシック" charset="0"/>
                <a:cs typeface="ＭＳ Ｐゴシック" charset="0"/>
              </a:defRPr>
            </a:lvl1pPr>
            <a:lvl2pPr marL="742950" indent="-285750">
              <a:defRPr sz="2400">
                <a:solidFill>
                  <a:schemeClr val="tx1"/>
                </a:solidFill>
                <a:latin typeface="Tahoma" charset="0"/>
                <a:ea typeface="ＭＳ Ｐゴシック" charset="0"/>
              </a:defRPr>
            </a:lvl2pPr>
            <a:lvl3pPr marL="1143000" indent="-228600">
              <a:defRPr sz="2400">
                <a:solidFill>
                  <a:schemeClr val="tx1"/>
                </a:solidFill>
                <a:latin typeface="Tahoma" charset="0"/>
                <a:ea typeface="ＭＳ Ｐゴシック" charset="0"/>
              </a:defRPr>
            </a:lvl3pPr>
            <a:lvl4pPr marL="1600200" indent="-228600">
              <a:defRPr sz="2400">
                <a:solidFill>
                  <a:schemeClr val="tx1"/>
                </a:solidFill>
                <a:latin typeface="Tahoma" charset="0"/>
                <a:ea typeface="ＭＳ Ｐゴシック" charset="0"/>
              </a:defRPr>
            </a:lvl4pPr>
            <a:lvl5pPr marL="2057400" indent="-22860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fld id="{16FBB6C7-1542-2648-86AE-4BD99A0AE7DB}" type="slidenum">
              <a:rPr kumimoji="0" lang="en-US" sz="1100" b="0" i="0" u="none" strike="noStrike" kern="1200" cap="none" spc="0" normalizeH="0" baseline="0" noProof="0">
                <a:ln>
                  <a:noFill/>
                </a:ln>
                <a:solidFill>
                  <a:prstClr val="black">
                    <a:lumMod val="50000"/>
                    <a:lumOff val="50000"/>
                  </a:prstClr>
                </a:solidFill>
                <a:effectLst/>
                <a:uLnTx/>
                <a:uFillTx/>
                <a:latin typeface="Tahoma" charset="0"/>
                <a:ea typeface="ＭＳ Ｐゴシック" charset="0"/>
              </a:rPr>
              <a:pPr marL="0" marR="0" lvl="0" indent="0" algn="l" defTabSz="914400" rtl="0" eaLnBrk="1" fontAlgn="auto" latinLnBrk="0" hangingPunct="1">
                <a:lnSpc>
                  <a:spcPct val="100000"/>
                </a:lnSpc>
                <a:spcBef>
                  <a:spcPts val="0"/>
                </a:spcBef>
                <a:spcAft>
                  <a:spcPts val="600"/>
                </a:spcAft>
                <a:buClrTx/>
                <a:buSzTx/>
                <a:buFontTx/>
                <a:buNone/>
                <a:tabLst/>
                <a:defRPr/>
              </a:pPr>
              <a:t>18</a:t>
            </a:fld>
            <a:endParaRPr kumimoji="0" lang="en-US" sz="1100" b="0" i="0" u="none" strike="noStrike" kern="1200" cap="none" spc="0" normalizeH="0" baseline="0" noProof="0">
              <a:ln>
                <a:noFill/>
              </a:ln>
              <a:solidFill>
                <a:prstClr val="black">
                  <a:lumMod val="50000"/>
                  <a:lumOff val="50000"/>
                </a:prstClr>
              </a:solidFill>
              <a:effectLst/>
              <a:uLnTx/>
              <a:uFillTx/>
              <a:latin typeface="Tahoma" charset="0"/>
              <a:ea typeface="ＭＳ Ｐゴシック"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112" name="Rectangle 4711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7114" name="Rectangle 4711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69283"/>
            <a:ext cx="12191998" cy="1590742"/>
          </a:xfrm>
          <a:prstGeom prst="rect">
            <a:avLst/>
          </a:prstGeom>
          <a:gradFill>
            <a:gsLst>
              <a:gs pos="0">
                <a:srgbClr val="000000"/>
              </a:gs>
              <a:gs pos="54000">
                <a:schemeClr val="accent1">
                  <a:lumMod val="5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7116" name="Rectangle 4711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6610" y="5269283"/>
            <a:ext cx="12208610" cy="1590742"/>
          </a:xfrm>
          <a:prstGeom prst="rect">
            <a:avLst/>
          </a:prstGeom>
          <a:gradFill>
            <a:gsLst>
              <a:gs pos="18000">
                <a:schemeClr val="accent1">
                  <a:lumMod val="75000"/>
                  <a:alpha val="0"/>
                </a:schemeClr>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7118" name="Rectangle 4711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98694" y="5267258"/>
            <a:ext cx="4093306" cy="1590742"/>
          </a:xfrm>
          <a:prstGeom prst="rect">
            <a:avLst/>
          </a:prstGeom>
          <a:gradFill>
            <a:gsLst>
              <a:gs pos="23000">
                <a:schemeClr val="accent1">
                  <a:lumMod val="50000"/>
                  <a:alpha val="61000"/>
                </a:schemeClr>
              </a:gs>
              <a:gs pos="100000">
                <a:schemeClr val="accent1">
                  <a:lumMod val="50000"/>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7120" name="Rectangle 4711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9" y="5267258"/>
            <a:ext cx="12198669" cy="1131515"/>
          </a:xfrm>
          <a:prstGeom prst="rect">
            <a:avLst/>
          </a:prstGeom>
          <a:gradFill>
            <a:gsLst>
              <a:gs pos="18000">
                <a:schemeClr val="accent1">
                  <a:alpha val="0"/>
                </a:schemeClr>
              </a:gs>
              <a:gs pos="100000">
                <a:schemeClr val="accent1">
                  <a:lumMod val="60000"/>
                  <a:lumOff val="40000"/>
                  <a:alpha val="5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7122" name="Rectangle 47121">
            <a:extLst>
              <a:ext uri="{FF2B5EF4-FFF2-40B4-BE49-F238E27FC236}">
                <a16:creationId xmlns:a16="http://schemas.microsoft.com/office/drawing/2014/main" id="{B3FA1AAC-C1ED-4F77-BFA4-BE80FC0AC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607" y="5278400"/>
            <a:ext cx="7736926" cy="1590741"/>
          </a:xfrm>
          <a:prstGeom prst="rect">
            <a:avLst/>
          </a:prstGeom>
          <a:gradFill>
            <a:gsLst>
              <a:gs pos="50000">
                <a:schemeClr val="accent1">
                  <a:alpha val="0"/>
                </a:schemeClr>
              </a:gs>
              <a:gs pos="100000">
                <a:schemeClr val="accent1">
                  <a:lumMod val="75000"/>
                  <a:alpha val="41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7105" name="Rectangle 2"/>
          <p:cNvSpPr>
            <a:spLocks noGrp="1" noChangeArrowheads="1"/>
          </p:cNvSpPr>
          <p:nvPr>
            <p:ph type="title"/>
          </p:nvPr>
        </p:nvSpPr>
        <p:spPr>
          <a:xfrm>
            <a:off x="1388209" y="5554639"/>
            <a:ext cx="9654076" cy="982473"/>
          </a:xfrm>
        </p:spPr>
        <p:txBody>
          <a:bodyPr>
            <a:normAutofit/>
          </a:bodyPr>
          <a:lstStyle/>
          <a:p>
            <a:pPr eaLnBrk="1" hangingPunct="1"/>
            <a:r>
              <a:rPr lang="en-US" sz="4000">
                <a:solidFill>
                  <a:srgbClr val="FFFFFF"/>
                </a:solidFill>
                <a:ea typeface="ＭＳ Ｐゴシック" charset="0"/>
                <a:cs typeface="ＭＳ Ｐゴシック" charset="0"/>
              </a:rPr>
              <a:t>ACE-I Angioedema</a:t>
            </a:r>
          </a:p>
        </p:txBody>
      </p:sp>
      <p:sp>
        <p:nvSpPr>
          <p:cNvPr id="47106" name="Rectangle 3"/>
          <p:cNvSpPr>
            <a:spLocks noGrp="1" noChangeArrowheads="1"/>
          </p:cNvSpPr>
          <p:nvPr>
            <p:ph type="body" idx="1"/>
          </p:nvPr>
        </p:nvSpPr>
        <p:spPr>
          <a:xfrm>
            <a:off x="1388210" y="824249"/>
            <a:ext cx="9654076" cy="3837904"/>
          </a:xfrm>
        </p:spPr>
        <p:txBody>
          <a:bodyPr anchor="ctr">
            <a:normAutofit/>
          </a:bodyPr>
          <a:lstStyle/>
          <a:p>
            <a:pPr eaLnBrk="1" hangingPunct="1"/>
            <a:r>
              <a:rPr lang="en-US" sz="2000" b="1">
                <a:ea typeface="ＭＳ Ｐゴシック" charset="0"/>
                <a:cs typeface="ＭＳ Ｐゴシック" charset="0"/>
              </a:rPr>
              <a:t>Not drug-specific</a:t>
            </a:r>
          </a:p>
          <a:p>
            <a:pPr eaLnBrk="1" hangingPunct="1"/>
            <a:r>
              <a:rPr lang="en-US" sz="2000">
                <a:ea typeface="ＭＳ Ｐゴシック" charset="0"/>
                <a:cs typeface="ＭＳ Ｐゴシック" charset="0"/>
              </a:rPr>
              <a:t>Occurs in 0.1-0.7%</a:t>
            </a:r>
          </a:p>
          <a:p>
            <a:pPr lvl="1" eaLnBrk="1" hangingPunct="1"/>
            <a:r>
              <a:rPr lang="en-US" sz="2000">
                <a:ea typeface="ＭＳ Ｐゴシック" charset="0"/>
              </a:rPr>
              <a:t>more common in African-Americans</a:t>
            </a:r>
          </a:p>
          <a:p>
            <a:pPr eaLnBrk="1" hangingPunct="1"/>
            <a:r>
              <a:rPr lang="en-US" sz="2000">
                <a:ea typeface="ＭＳ Ｐゴシック" charset="0"/>
                <a:cs typeface="ＭＳ Ｐゴシック" charset="0"/>
              </a:rPr>
              <a:t>Angioedema above neck most common</a:t>
            </a:r>
          </a:p>
          <a:p>
            <a:pPr lvl="1" eaLnBrk="1" hangingPunct="1"/>
            <a:r>
              <a:rPr lang="en-US" sz="2000">
                <a:ea typeface="ＭＳ Ｐゴシック" charset="0"/>
                <a:cs typeface="ＭＳ Ｐゴシック" charset="0"/>
              </a:rPr>
              <a:t>Rarely associated with urticaria</a:t>
            </a:r>
          </a:p>
          <a:p>
            <a:pPr eaLnBrk="1" hangingPunct="1"/>
            <a:r>
              <a:rPr lang="en-US" sz="2000">
                <a:ea typeface="ＭＳ Ｐゴシック" charset="0"/>
                <a:cs typeface="ＭＳ Ｐゴシック" charset="0"/>
              </a:rPr>
              <a:t>Usually delayed in onset</a:t>
            </a:r>
          </a:p>
          <a:p>
            <a:pPr lvl="1" eaLnBrk="1" hangingPunct="1"/>
            <a:r>
              <a:rPr lang="en-US" sz="2000">
                <a:ea typeface="ＭＳ Ｐゴシック" charset="0"/>
              </a:rPr>
              <a:t>Mean 1.8 yrs (Malde 2007) </a:t>
            </a:r>
          </a:p>
          <a:p>
            <a:pPr eaLnBrk="1" hangingPunct="1"/>
            <a:r>
              <a:rPr lang="en-US" sz="2000">
                <a:ea typeface="ＭＳ Ｐゴシック" charset="0"/>
                <a:cs typeface="ＭＳ Ｐゴシック" charset="0"/>
              </a:rPr>
              <a:t>Likely des-Arg bradykinin induced</a:t>
            </a:r>
          </a:p>
          <a:p>
            <a:pPr lvl="1" eaLnBrk="1" hangingPunct="1"/>
            <a:r>
              <a:rPr lang="en-US" sz="2000">
                <a:ea typeface="ＭＳ Ｐゴシック" charset="0"/>
              </a:rPr>
              <a:t>ACE (kinase II) activates bradykinin and angiotensin I</a:t>
            </a:r>
          </a:p>
          <a:p>
            <a:pPr eaLnBrk="1" hangingPunct="1"/>
            <a:r>
              <a:rPr lang="en-US" sz="2000">
                <a:ea typeface="ＭＳ Ｐゴシック" charset="0"/>
                <a:cs typeface="ＭＳ Ｐゴシック" charset="0"/>
              </a:rPr>
              <a:t>Usually tolerate ARBs</a:t>
            </a:r>
          </a:p>
        </p:txBody>
      </p:sp>
      <p:sp>
        <p:nvSpPr>
          <p:cNvPr id="47107" name="Slide Number Placeholder 1"/>
          <p:cNvSpPr>
            <a:spLocks noGrp="1"/>
          </p:cNvSpPr>
          <p:nvPr>
            <p:ph type="sldNum" sz="quarter" idx="10"/>
          </p:nvPr>
        </p:nvSpPr>
        <p:spPr>
          <a:xfrm>
            <a:off x="11704320" y="6455431"/>
            <a:ext cx="445913" cy="365125"/>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a:bodyPr>
          <a:lstStyle>
            <a:lvl1pPr>
              <a:defRPr sz="2400">
                <a:solidFill>
                  <a:schemeClr val="tx1"/>
                </a:solidFill>
                <a:latin typeface="Tahoma" charset="0"/>
                <a:ea typeface="ＭＳ Ｐゴシック" charset="0"/>
                <a:cs typeface="ＭＳ Ｐゴシック" charset="0"/>
              </a:defRPr>
            </a:lvl1pPr>
            <a:lvl2pPr marL="742950" indent="-285750">
              <a:defRPr sz="2400">
                <a:solidFill>
                  <a:schemeClr val="tx1"/>
                </a:solidFill>
                <a:latin typeface="Tahoma" charset="0"/>
                <a:ea typeface="ＭＳ Ｐゴシック" charset="0"/>
              </a:defRPr>
            </a:lvl2pPr>
            <a:lvl3pPr marL="1143000" indent="-228600">
              <a:defRPr sz="2400">
                <a:solidFill>
                  <a:schemeClr val="tx1"/>
                </a:solidFill>
                <a:latin typeface="Tahoma" charset="0"/>
                <a:ea typeface="ＭＳ Ｐゴシック" charset="0"/>
              </a:defRPr>
            </a:lvl3pPr>
            <a:lvl4pPr marL="1600200" indent="-228600">
              <a:defRPr sz="2400">
                <a:solidFill>
                  <a:schemeClr val="tx1"/>
                </a:solidFill>
                <a:latin typeface="Tahoma" charset="0"/>
                <a:ea typeface="ＭＳ Ｐゴシック" charset="0"/>
              </a:defRPr>
            </a:lvl4pPr>
            <a:lvl5pPr marL="2057400" indent="-22860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fld id="{5CDEBCB7-2CD0-B846-B9D8-B9E5E2909A11}" type="slidenum">
              <a:rPr kumimoji="0" lang="en-US" sz="1100" b="0" i="0" u="none" strike="noStrike" kern="1200" cap="none" spc="0" normalizeH="0" baseline="0" noProof="0">
                <a:ln>
                  <a:noFill/>
                </a:ln>
                <a:solidFill>
                  <a:srgbClr val="FFFFFF"/>
                </a:solidFill>
                <a:effectLst/>
                <a:uLnTx/>
                <a:uFillTx/>
                <a:latin typeface="Tahoma" charset="0"/>
                <a:ea typeface="ＭＳ Ｐゴシック" charset="0"/>
              </a:rPr>
              <a:pPr marL="0" marR="0" lvl="0" indent="0" algn="l" defTabSz="914400" rtl="0" eaLnBrk="1" fontAlgn="auto" latinLnBrk="0" hangingPunct="1">
                <a:lnSpc>
                  <a:spcPct val="100000"/>
                </a:lnSpc>
                <a:spcBef>
                  <a:spcPts val="0"/>
                </a:spcBef>
                <a:spcAft>
                  <a:spcPts val="600"/>
                </a:spcAft>
                <a:buClrTx/>
                <a:buSzTx/>
                <a:buFontTx/>
                <a:buNone/>
                <a:tabLst/>
                <a:defRPr/>
              </a:pPr>
              <a:t>19</a:t>
            </a:fld>
            <a:endParaRPr kumimoji="0" lang="en-US" sz="1100" b="0" i="0" u="none" strike="noStrike" kern="1200" cap="none" spc="0" normalizeH="0" baseline="0" noProof="0">
              <a:ln>
                <a:noFill/>
              </a:ln>
              <a:solidFill>
                <a:srgbClr val="FFFFFF"/>
              </a:solidFill>
              <a:effectLst/>
              <a:uLnTx/>
              <a:uFillTx/>
              <a:latin typeface="Tahoma" charset="0"/>
              <a:ea typeface="ＭＳ Ｐゴシック"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9C8D46-54D8-4DF1-99A2-E651C7B132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0"/>
            <a:ext cx="12191999" cy="6858000"/>
          </a:xfrm>
          <a:prstGeom prst="rect">
            <a:avLst/>
          </a:prstGeom>
          <a:gradFill>
            <a:gsLst>
              <a:gs pos="0">
                <a:schemeClr val="accent1">
                  <a:lumMod val="50000"/>
                </a:schemeClr>
              </a:gs>
              <a:gs pos="100000">
                <a:srgbClr val="000000"/>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DE12BF4D-F47A-41C1-85FC-652E412D3B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8591">
            <a:off x="7897613" y="684022"/>
            <a:ext cx="5330585" cy="5218721"/>
          </a:xfrm>
          <a:custGeom>
            <a:avLst/>
            <a:gdLst>
              <a:gd name="connsiteX0" fmla="*/ 4721855 w 5330585"/>
              <a:gd name="connsiteY0" fmla="*/ 4361426 h 5218721"/>
              <a:gd name="connsiteX1" fmla="*/ 3457542 w 5330585"/>
              <a:gd name="connsiteY1" fmla="*/ 5211667 h 5218721"/>
              <a:gd name="connsiteX2" fmla="*/ 3430109 w 5330585"/>
              <a:gd name="connsiteY2" fmla="*/ 5218721 h 5218721"/>
              <a:gd name="connsiteX3" fmla="*/ 0 w 5330585"/>
              <a:gd name="connsiteY3" fmla="*/ 2647363 h 5218721"/>
              <a:gd name="connsiteX4" fmla="*/ 12834 w 5330585"/>
              <a:gd name="connsiteY4" fmla="*/ 2393199 h 5218721"/>
              <a:gd name="connsiteX5" fmla="*/ 2664828 w 5330585"/>
              <a:gd name="connsiteY5" fmla="*/ 0 h 5218721"/>
              <a:gd name="connsiteX6" fmla="*/ 5330585 w 5330585"/>
              <a:gd name="connsiteY6" fmla="*/ 2665757 h 5218721"/>
              <a:gd name="connsiteX7" fmla="*/ 4721855 w 5330585"/>
              <a:gd name="connsiteY7" fmla="*/ 4361426 h 521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0585" h="5218721">
                <a:moveTo>
                  <a:pt x="4721855" y="4361426"/>
                </a:moveTo>
                <a:cubicBezTo>
                  <a:pt x="4395896" y="4756397"/>
                  <a:pt x="3958379" y="5055891"/>
                  <a:pt x="3457542" y="5211667"/>
                </a:cubicBezTo>
                <a:lnTo>
                  <a:pt x="3430109" y="5218721"/>
                </a:lnTo>
                <a:lnTo>
                  <a:pt x="0" y="2647363"/>
                </a:lnTo>
                <a:lnTo>
                  <a:pt x="12834" y="2393199"/>
                </a:lnTo>
                <a:cubicBezTo>
                  <a:pt x="149347" y="1048975"/>
                  <a:pt x="1284587" y="0"/>
                  <a:pt x="2664828" y="0"/>
                </a:cubicBezTo>
                <a:cubicBezTo>
                  <a:pt x="4137085" y="0"/>
                  <a:pt x="5330585" y="1193500"/>
                  <a:pt x="5330585" y="2665757"/>
                </a:cubicBezTo>
                <a:cubicBezTo>
                  <a:pt x="5330585" y="3309870"/>
                  <a:pt x="5102142" y="3900626"/>
                  <a:pt x="4721855" y="4361426"/>
                </a:cubicBezTo>
                <a:close/>
              </a:path>
            </a:pathLst>
          </a:custGeom>
          <a:gradFill>
            <a:gsLst>
              <a:gs pos="16000">
                <a:srgbClr val="000000">
                  <a:alpha val="41000"/>
                </a:srgbClr>
              </a:gs>
              <a:gs pos="85000">
                <a:schemeClr val="accent1">
                  <a:alpha val="25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AAF055B3-1F95-4ABA-BFE4-A58320A82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65981" cy="4480890"/>
          </a:xfrm>
          <a:prstGeom prst="rect">
            <a:avLst/>
          </a:prstGeom>
          <a:gradFill>
            <a:gsLst>
              <a:gs pos="0">
                <a:schemeClr val="accent1">
                  <a:lumMod val="75000"/>
                  <a:alpha val="50000"/>
                </a:schemeClr>
              </a:gs>
              <a:gs pos="99000">
                <a:srgbClr val="000000">
                  <a:alpha val="34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65FBF53F-BBBA-4974-AD72-0E8CD294E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2622" y="-2"/>
            <a:ext cx="12179371" cy="6400796"/>
          </a:xfrm>
          <a:prstGeom prst="rect">
            <a:avLst/>
          </a:prstGeom>
          <a:gradFill>
            <a:gsLst>
              <a:gs pos="45000">
                <a:schemeClr val="accent1">
                  <a:lumMod val="75000"/>
                  <a:alpha val="0"/>
                </a:schemeClr>
              </a:gs>
              <a:gs pos="99000">
                <a:srgbClr val="000000">
                  <a:alpha val="68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CEC0D3FF-1C61-9BEF-EF74-A6489C68CC16}"/>
              </a:ext>
            </a:extLst>
          </p:cNvPr>
          <p:cNvSpPr>
            <a:spLocks noGrp="1"/>
          </p:cNvSpPr>
          <p:nvPr>
            <p:ph type="ctrTitle"/>
          </p:nvPr>
        </p:nvSpPr>
        <p:spPr>
          <a:xfrm>
            <a:off x="4221803" y="1201002"/>
            <a:ext cx="7208197" cy="2779619"/>
          </a:xfrm>
        </p:spPr>
        <p:txBody>
          <a:bodyPr anchor="b">
            <a:normAutofit/>
          </a:bodyPr>
          <a:lstStyle/>
          <a:p>
            <a:pPr algn="l"/>
            <a:r>
              <a:rPr lang="en-US" sz="4800">
                <a:solidFill>
                  <a:srgbClr val="FFFFFF"/>
                </a:solidFill>
              </a:rPr>
              <a:t>NSAID Allergy</a:t>
            </a:r>
          </a:p>
        </p:txBody>
      </p:sp>
      <p:sp>
        <p:nvSpPr>
          <p:cNvPr id="3" name="Subtitle 2">
            <a:extLst>
              <a:ext uri="{FF2B5EF4-FFF2-40B4-BE49-F238E27FC236}">
                <a16:creationId xmlns:a16="http://schemas.microsoft.com/office/drawing/2014/main" id="{74DEC603-CEE1-E7CE-7E14-17DBAC36EE5A}"/>
              </a:ext>
            </a:extLst>
          </p:cNvPr>
          <p:cNvSpPr>
            <a:spLocks noGrp="1"/>
          </p:cNvSpPr>
          <p:nvPr>
            <p:ph type="subTitle" idx="1"/>
          </p:nvPr>
        </p:nvSpPr>
        <p:spPr>
          <a:xfrm>
            <a:off x="4221803" y="4940490"/>
            <a:ext cx="7208197" cy="1265112"/>
          </a:xfrm>
        </p:spPr>
        <p:txBody>
          <a:bodyPr>
            <a:normAutofit/>
          </a:bodyPr>
          <a:lstStyle/>
          <a:p>
            <a:pPr algn="l"/>
            <a:r>
              <a:rPr lang="en-US">
                <a:solidFill>
                  <a:srgbClr val="FFFFFF"/>
                </a:solidFill>
              </a:rPr>
              <a:t>Phenotype Indicates a Class Allergy Label</a:t>
            </a:r>
          </a:p>
        </p:txBody>
      </p:sp>
      <p:sp>
        <p:nvSpPr>
          <p:cNvPr id="18" name="Rectangle 17">
            <a:extLst>
              <a:ext uri="{FF2B5EF4-FFF2-40B4-BE49-F238E27FC236}">
                <a16:creationId xmlns:a16="http://schemas.microsoft.com/office/drawing/2014/main" id="{5A2875D7-3769-4291-959E-9FAD764A7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461" y="0"/>
            <a:ext cx="3214360" cy="6858000"/>
          </a:xfrm>
          <a:prstGeom prst="rect">
            <a:avLst/>
          </a:prstGeom>
          <a:gradFill>
            <a:gsLst>
              <a:gs pos="0">
                <a:srgbClr val="000000">
                  <a:alpha val="41000"/>
                </a:srgbClr>
              </a:gs>
              <a:gs pos="86000">
                <a:schemeClr val="accent1">
                  <a:alpha val="3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4125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794805" y="985907"/>
          <a:ext cx="10602393" cy="4843009"/>
        </p:xfrm>
        <a:graphic>
          <a:graphicData uri="http://schemas.openxmlformats.org/drawingml/2006/table">
            <a:tbl>
              <a:tblPr firstRow="1" bandRow="1">
                <a:tableStyleId>{6E25E649-3F16-4E02-A733-19D2CDBF48F0}</a:tableStyleId>
              </a:tblPr>
              <a:tblGrid>
                <a:gridCol w="2524478">
                  <a:extLst>
                    <a:ext uri="{9D8B030D-6E8A-4147-A177-3AD203B41FA5}">
                      <a16:colId xmlns:a16="http://schemas.microsoft.com/office/drawing/2014/main" val="20000"/>
                    </a:ext>
                  </a:extLst>
                </a:gridCol>
                <a:gridCol w="1148219">
                  <a:extLst>
                    <a:ext uri="{9D8B030D-6E8A-4147-A177-3AD203B41FA5}">
                      <a16:colId xmlns:a16="http://schemas.microsoft.com/office/drawing/2014/main" val="20001"/>
                    </a:ext>
                  </a:extLst>
                </a:gridCol>
                <a:gridCol w="1117042">
                  <a:extLst>
                    <a:ext uri="{9D8B030D-6E8A-4147-A177-3AD203B41FA5}">
                      <a16:colId xmlns:a16="http://schemas.microsoft.com/office/drawing/2014/main" val="20002"/>
                    </a:ext>
                  </a:extLst>
                </a:gridCol>
                <a:gridCol w="3063402">
                  <a:extLst>
                    <a:ext uri="{9D8B030D-6E8A-4147-A177-3AD203B41FA5}">
                      <a16:colId xmlns:a16="http://schemas.microsoft.com/office/drawing/2014/main" val="20003"/>
                    </a:ext>
                  </a:extLst>
                </a:gridCol>
                <a:gridCol w="1413969">
                  <a:extLst>
                    <a:ext uri="{9D8B030D-6E8A-4147-A177-3AD203B41FA5}">
                      <a16:colId xmlns:a16="http://schemas.microsoft.com/office/drawing/2014/main" val="20004"/>
                    </a:ext>
                  </a:extLst>
                </a:gridCol>
                <a:gridCol w="1335283">
                  <a:extLst>
                    <a:ext uri="{9D8B030D-6E8A-4147-A177-3AD203B41FA5}">
                      <a16:colId xmlns:a16="http://schemas.microsoft.com/office/drawing/2014/main" val="20005"/>
                    </a:ext>
                  </a:extLst>
                </a:gridCol>
              </a:tblGrid>
              <a:tr h="433277">
                <a:tc gridSpan="6">
                  <a:txBody>
                    <a:bodyPr/>
                    <a:lstStyle/>
                    <a:p>
                      <a:pPr algn="ctr"/>
                      <a:r>
                        <a:rPr lang="en-US" sz="1900"/>
                        <a:t>Aspirin/NSAID Hypersensitivity Phenotypes</a:t>
                      </a:r>
                    </a:p>
                  </a:txBody>
                  <a:tcPr marL="85515" marR="85515" marT="57010" marB="57010"/>
                </a:tc>
                <a:tc hMerge="1">
                  <a:txBody>
                    <a:bodyPr/>
                    <a:lstStyle/>
                    <a:p>
                      <a:endParaRPr lang="en-US" sz="1400"/>
                    </a:p>
                  </a:txBody>
                  <a:tcPr/>
                </a:tc>
                <a:tc hMerge="1">
                  <a:txBody>
                    <a:bodyPr/>
                    <a:lstStyle/>
                    <a:p>
                      <a:endParaRPr lang="en-US" sz="1400"/>
                    </a:p>
                  </a:txBody>
                  <a:tcPr/>
                </a:tc>
                <a:tc hMerge="1">
                  <a:txBody>
                    <a:bodyPr/>
                    <a:lstStyle/>
                    <a:p>
                      <a:endParaRPr lang="en-US" sz="1400"/>
                    </a:p>
                  </a:txBody>
                  <a:tcPr/>
                </a:tc>
                <a:tc hMerge="1">
                  <a:txBody>
                    <a:bodyPr/>
                    <a:lstStyle/>
                    <a:p>
                      <a:endParaRPr lang="en-US" sz="1400"/>
                    </a:p>
                  </a:txBody>
                  <a:tcPr/>
                </a:tc>
                <a:tc hMerge="1">
                  <a:txBody>
                    <a:bodyPr/>
                    <a:lstStyle/>
                    <a:p>
                      <a:endParaRPr lang="en-US" sz="1400"/>
                    </a:p>
                  </a:txBody>
                  <a:tcPr/>
                </a:tc>
                <a:extLst>
                  <a:ext uri="{0D108BD9-81ED-4DB2-BD59-A6C34878D82A}">
                    <a16:rowId xmlns:a16="http://schemas.microsoft.com/office/drawing/2014/main" val="10000"/>
                  </a:ext>
                </a:extLst>
              </a:tr>
              <a:tr h="1103146">
                <a:tc>
                  <a:txBody>
                    <a:bodyPr/>
                    <a:lstStyle/>
                    <a:p>
                      <a:pPr algn="ctr"/>
                      <a:r>
                        <a:rPr lang="en-US" sz="1400" b="1"/>
                        <a:t>Hypersensitivity Reaction</a:t>
                      </a:r>
                    </a:p>
                  </a:txBody>
                  <a:tcPr marL="85515" marR="85515" marT="57010" marB="57010"/>
                </a:tc>
                <a:tc>
                  <a:txBody>
                    <a:bodyPr/>
                    <a:lstStyle/>
                    <a:p>
                      <a:pPr algn="ctr"/>
                      <a:r>
                        <a:rPr lang="en-US" sz="1400" b="1"/>
                        <a:t>Cross-Reactivity</a:t>
                      </a:r>
                    </a:p>
                  </a:txBody>
                  <a:tcPr marL="85515" marR="85515" marT="57010" marB="5701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a:t>Onset</a:t>
                      </a:r>
                    </a:p>
                    <a:p>
                      <a:pPr algn="ctr"/>
                      <a:endParaRPr lang="en-US" sz="1400" b="1"/>
                    </a:p>
                  </a:txBody>
                  <a:tcPr marL="85515" marR="85515" marT="57010" marB="5701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a:t>Clinical</a:t>
                      </a:r>
                      <a:r>
                        <a:rPr lang="en-US" sz="1400" b="1" baseline="0"/>
                        <a:t> Features</a:t>
                      </a:r>
                      <a:endParaRPr lang="en-US" sz="1400" b="1"/>
                    </a:p>
                    <a:p>
                      <a:pPr algn="ctr"/>
                      <a:endParaRPr lang="en-US" sz="1400" b="1"/>
                    </a:p>
                  </a:txBody>
                  <a:tcPr marL="85515" marR="85515" marT="57010" marB="5701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a:t>Underlying Disease</a:t>
                      </a:r>
                    </a:p>
                    <a:p>
                      <a:pPr marL="0" marR="0" indent="0" algn="ctr" defTabSz="457200" rtl="0" eaLnBrk="1" fontAlgn="auto" latinLnBrk="0" hangingPunct="1">
                        <a:lnSpc>
                          <a:spcPct val="100000"/>
                        </a:lnSpc>
                        <a:spcBef>
                          <a:spcPts val="0"/>
                        </a:spcBef>
                        <a:spcAft>
                          <a:spcPts val="0"/>
                        </a:spcAft>
                        <a:buClrTx/>
                        <a:buSzTx/>
                        <a:buFontTx/>
                        <a:buNone/>
                        <a:tabLst/>
                        <a:defRPr/>
                      </a:pPr>
                      <a:r>
                        <a:rPr lang="en-US" sz="1000" b="1"/>
                        <a:t>Exacerbated=Y</a:t>
                      </a:r>
                    </a:p>
                    <a:p>
                      <a:pPr marL="0" marR="0" indent="0" algn="ctr" defTabSz="457200" rtl="0" eaLnBrk="1" fontAlgn="auto" latinLnBrk="0" hangingPunct="1">
                        <a:lnSpc>
                          <a:spcPct val="100000"/>
                        </a:lnSpc>
                        <a:spcBef>
                          <a:spcPts val="0"/>
                        </a:spcBef>
                        <a:spcAft>
                          <a:spcPts val="0"/>
                        </a:spcAft>
                        <a:buClrTx/>
                        <a:buSzTx/>
                        <a:buFontTx/>
                        <a:buNone/>
                        <a:tabLst/>
                        <a:defRPr/>
                      </a:pPr>
                      <a:r>
                        <a:rPr lang="en-US" sz="1000" b="1"/>
                        <a:t>Induced=N</a:t>
                      </a:r>
                    </a:p>
                    <a:p>
                      <a:pPr algn="ctr"/>
                      <a:endParaRPr lang="en-US" sz="1400" b="1"/>
                    </a:p>
                  </a:txBody>
                  <a:tcPr marL="85515" marR="85515" marT="57010" marB="57010"/>
                </a:tc>
                <a:tc>
                  <a:txBody>
                    <a:bodyPr/>
                    <a:lstStyle/>
                    <a:p>
                      <a:pPr algn="ctr"/>
                      <a:r>
                        <a:rPr lang="en-US" sz="1400" b="1"/>
                        <a:t>Mechanism</a:t>
                      </a:r>
                    </a:p>
                  </a:txBody>
                  <a:tcPr marL="85515" marR="85515" marT="57010" marB="57010"/>
                </a:tc>
                <a:extLst>
                  <a:ext uri="{0D108BD9-81ED-4DB2-BD59-A6C34878D82A}">
                    <a16:rowId xmlns:a16="http://schemas.microsoft.com/office/drawing/2014/main" val="10001"/>
                  </a:ext>
                </a:extLst>
              </a:tr>
              <a:tr h="789590">
                <a:tc>
                  <a:txBody>
                    <a:bodyPr/>
                    <a:lstStyle/>
                    <a:p>
                      <a:pPr algn="ctr"/>
                      <a:r>
                        <a:rPr lang="en-US" sz="1400"/>
                        <a:t>Aspirin/NSAID Exacerbated Respiratory</a:t>
                      </a:r>
                      <a:r>
                        <a:rPr lang="en-US" sz="1400" baseline="0"/>
                        <a:t> Disease</a:t>
                      </a:r>
                    </a:p>
                    <a:p>
                      <a:pPr algn="ctr"/>
                      <a:r>
                        <a:rPr lang="en-US" sz="1400" baseline="0"/>
                        <a:t>(AERD/NERD)</a:t>
                      </a:r>
                      <a:endParaRPr lang="en-US" sz="1400"/>
                    </a:p>
                  </a:txBody>
                  <a:tcPr marL="85515" marR="85515" marT="57010" marB="57010"/>
                </a:tc>
                <a:tc>
                  <a:txBody>
                    <a:bodyPr/>
                    <a:lstStyle/>
                    <a:p>
                      <a:pPr algn="ctr"/>
                      <a:r>
                        <a:rPr lang="en-US" sz="1400"/>
                        <a:t>Yes</a:t>
                      </a:r>
                    </a:p>
                  </a:txBody>
                  <a:tcPr marL="85515" marR="85515" marT="57010" marB="57010"/>
                </a:tc>
                <a:tc>
                  <a:txBody>
                    <a:bodyPr/>
                    <a:lstStyle/>
                    <a:p>
                      <a:pPr algn="ctr"/>
                      <a:r>
                        <a:rPr lang="en-US" sz="1400"/>
                        <a:t>Immediate</a:t>
                      </a:r>
                    </a:p>
                  </a:txBody>
                  <a:tcPr marL="85515" marR="85515" marT="57010" marB="57010"/>
                </a:tc>
                <a:tc>
                  <a:txBody>
                    <a:bodyPr/>
                    <a:lstStyle/>
                    <a:p>
                      <a:pPr algn="ctr"/>
                      <a:r>
                        <a:rPr lang="en-US" sz="1400" err="1"/>
                        <a:t>Naso</a:t>
                      </a:r>
                      <a:r>
                        <a:rPr lang="en-US" sz="1400"/>
                        <a:t>-ocular</a:t>
                      </a:r>
                    </a:p>
                    <a:p>
                      <a:pPr algn="ctr"/>
                      <a:r>
                        <a:rPr lang="en-US" sz="1400"/>
                        <a:t>Respiratory</a:t>
                      </a:r>
                    </a:p>
                    <a:p>
                      <a:pPr algn="ctr"/>
                      <a:r>
                        <a:rPr lang="en-US" sz="1400"/>
                        <a:t>(GI,</a:t>
                      </a:r>
                      <a:r>
                        <a:rPr lang="en-US" sz="1400" baseline="0"/>
                        <a:t> skin less often)</a:t>
                      </a:r>
                      <a:endParaRPr lang="en-US" sz="1400"/>
                    </a:p>
                  </a:txBody>
                  <a:tcPr marL="85515" marR="85515" marT="57010" marB="57010"/>
                </a:tc>
                <a:tc>
                  <a:txBody>
                    <a:bodyPr/>
                    <a:lstStyle/>
                    <a:p>
                      <a:pPr algn="ctr"/>
                      <a:r>
                        <a:rPr lang="en-US" sz="1400"/>
                        <a:t>Asthma, nasal polyps</a:t>
                      </a:r>
                    </a:p>
                  </a:txBody>
                  <a:tcPr marL="85515" marR="85515" marT="57010" marB="57010"/>
                </a:tc>
                <a:tc>
                  <a:txBody>
                    <a:bodyPr/>
                    <a:lstStyle/>
                    <a:p>
                      <a:pPr algn="ctr"/>
                      <a:r>
                        <a:rPr lang="en-US" sz="1400"/>
                        <a:t>COX-1 Inhibition</a:t>
                      </a:r>
                    </a:p>
                  </a:txBody>
                  <a:tcPr marL="85515" marR="85515" marT="57010" marB="57010"/>
                </a:tc>
                <a:extLst>
                  <a:ext uri="{0D108BD9-81ED-4DB2-BD59-A6C34878D82A}">
                    <a16:rowId xmlns:a16="http://schemas.microsoft.com/office/drawing/2014/main" val="10002"/>
                  </a:ext>
                </a:extLst>
              </a:tr>
              <a:tr h="789590">
                <a:tc>
                  <a:txBody>
                    <a:bodyPr/>
                    <a:lstStyle/>
                    <a:p>
                      <a:pPr algn="ctr"/>
                      <a:r>
                        <a:rPr lang="en-US" sz="1400"/>
                        <a:t>Aspirin/NSAID Exacerbated Cutaneous Disease</a:t>
                      </a:r>
                    </a:p>
                    <a:p>
                      <a:pPr algn="ctr"/>
                      <a:r>
                        <a:rPr lang="en-US" sz="1400"/>
                        <a:t>(AECD/NECD)</a:t>
                      </a:r>
                    </a:p>
                  </a:txBody>
                  <a:tcPr marL="85515" marR="85515" marT="57010" marB="57010"/>
                </a:tc>
                <a:tc>
                  <a:txBody>
                    <a:bodyPr/>
                    <a:lstStyle/>
                    <a:p>
                      <a:pPr algn="ctr"/>
                      <a:r>
                        <a:rPr lang="en-US" sz="1400"/>
                        <a:t>Yes</a:t>
                      </a:r>
                    </a:p>
                  </a:txBody>
                  <a:tcPr marL="85515" marR="85515" marT="57010" marB="57010"/>
                </a:tc>
                <a:tc>
                  <a:txBody>
                    <a:bodyPr/>
                    <a:lstStyle/>
                    <a:p>
                      <a:pPr algn="ctr"/>
                      <a:r>
                        <a:rPr lang="en-US" sz="1400"/>
                        <a:t>Immediate</a:t>
                      </a:r>
                    </a:p>
                  </a:txBody>
                  <a:tcPr marL="85515" marR="85515" marT="57010" marB="57010"/>
                </a:tc>
                <a:tc>
                  <a:txBody>
                    <a:bodyPr/>
                    <a:lstStyle/>
                    <a:p>
                      <a:pPr algn="ctr"/>
                      <a:r>
                        <a:rPr lang="en-US" sz="1400"/>
                        <a:t>Urticaria/Angioedema</a:t>
                      </a:r>
                    </a:p>
                  </a:txBody>
                  <a:tcPr marL="85515" marR="85515" marT="57010" marB="57010"/>
                </a:tc>
                <a:tc>
                  <a:txBody>
                    <a:bodyPr/>
                    <a:lstStyle/>
                    <a:p>
                      <a:pPr algn="ctr"/>
                      <a:r>
                        <a:rPr lang="en-US" sz="1400"/>
                        <a:t>Chronic</a:t>
                      </a:r>
                      <a:r>
                        <a:rPr lang="en-US" sz="1400" baseline="0"/>
                        <a:t> urticaria</a:t>
                      </a:r>
                      <a:endParaRPr lang="en-US" sz="1400"/>
                    </a:p>
                  </a:txBody>
                  <a:tcPr marL="85515" marR="85515" marT="57010" marB="57010"/>
                </a:tc>
                <a:tc>
                  <a:txBody>
                    <a:bodyPr/>
                    <a:lstStyle/>
                    <a:p>
                      <a:pPr algn="ctr"/>
                      <a:r>
                        <a:rPr lang="en-US" sz="1400"/>
                        <a:t>COX-1 Inhibition</a:t>
                      </a:r>
                    </a:p>
                  </a:txBody>
                  <a:tcPr marL="85515" marR="85515" marT="57010" marB="57010"/>
                </a:tc>
                <a:extLst>
                  <a:ext uri="{0D108BD9-81ED-4DB2-BD59-A6C34878D82A}">
                    <a16:rowId xmlns:a16="http://schemas.microsoft.com/office/drawing/2014/main" val="10003"/>
                  </a:ext>
                </a:extLst>
              </a:tr>
              <a:tr h="575802">
                <a:tc>
                  <a:txBody>
                    <a:bodyPr/>
                    <a:lstStyle/>
                    <a:p>
                      <a:pPr algn="ctr"/>
                      <a:r>
                        <a:rPr lang="en-US" sz="1400" baseline="0"/>
                        <a:t>NSAID-Induced Urticaria/AE</a:t>
                      </a:r>
                      <a:endParaRPr lang="en-US" sz="1400"/>
                    </a:p>
                  </a:txBody>
                  <a:tcPr marL="85515" marR="85515" marT="57010" marB="57010"/>
                </a:tc>
                <a:tc>
                  <a:txBody>
                    <a:bodyPr/>
                    <a:lstStyle/>
                    <a:p>
                      <a:pPr algn="ctr"/>
                      <a:r>
                        <a:rPr lang="en-US" sz="1400"/>
                        <a:t>Yes</a:t>
                      </a:r>
                    </a:p>
                  </a:txBody>
                  <a:tcPr marL="85515" marR="85515" marT="57010" marB="57010"/>
                </a:tc>
                <a:tc>
                  <a:txBody>
                    <a:bodyPr/>
                    <a:lstStyle/>
                    <a:p>
                      <a:pPr algn="ctr"/>
                      <a:r>
                        <a:rPr lang="en-US" sz="1400"/>
                        <a:t>Immediate</a:t>
                      </a:r>
                    </a:p>
                  </a:txBody>
                  <a:tcPr marL="85515" marR="85515" marT="57010" marB="57010"/>
                </a:tc>
                <a:tc>
                  <a:txBody>
                    <a:bodyPr/>
                    <a:lstStyle/>
                    <a:p>
                      <a:pPr algn="ctr"/>
                      <a:r>
                        <a:rPr lang="en-US" sz="1400"/>
                        <a:t>Urticaria/Angioedema</a:t>
                      </a:r>
                    </a:p>
                  </a:txBody>
                  <a:tcPr marL="85515" marR="85515" marT="57010" marB="57010"/>
                </a:tc>
                <a:tc>
                  <a:txBody>
                    <a:bodyPr/>
                    <a:lstStyle/>
                    <a:p>
                      <a:pPr algn="ctr"/>
                      <a:r>
                        <a:rPr lang="en-US" sz="1400"/>
                        <a:t>None</a:t>
                      </a:r>
                    </a:p>
                  </a:txBody>
                  <a:tcPr marL="85515" marR="85515" marT="57010" marB="57010"/>
                </a:tc>
                <a:tc>
                  <a:txBody>
                    <a:bodyPr/>
                    <a:lstStyle/>
                    <a:p>
                      <a:pPr algn="ctr"/>
                      <a:r>
                        <a:rPr lang="en-US" sz="1400"/>
                        <a:t>COX-1 Inhibition ?</a:t>
                      </a:r>
                    </a:p>
                  </a:txBody>
                  <a:tcPr marL="85515" marR="85515" marT="57010" marB="57010"/>
                </a:tc>
                <a:extLst>
                  <a:ext uri="{0D108BD9-81ED-4DB2-BD59-A6C34878D82A}">
                    <a16:rowId xmlns:a16="http://schemas.microsoft.com/office/drawing/2014/main" val="10004"/>
                  </a:ext>
                </a:extLst>
              </a:tr>
              <a:tr h="575802">
                <a:tc>
                  <a:txBody>
                    <a:bodyPr/>
                    <a:lstStyle/>
                    <a:p>
                      <a:pPr algn="ctr"/>
                      <a:r>
                        <a:rPr lang="en-US" sz="1400"/>
                        <a:t>Single NSAID Induced Urticaria/AE/Anaphylaxis</a:t>
                      </a:r>
                    </a:p>
                  </a:txBody>
                  <a:tcPr marL="85515" marR="85515" marT="57010" marB="57010"/>
                </a:tc>
                <a:tc>
                  <a:txBody>
                    <a:bodyPr/>
                    <a:lstStyle/>
                    <a:p>
                      <a:pPr algn="ctr"/>
                      <a:r>
                        <a:rPr lang="en-US" sz="1400"/>
                        <a:t>No</a:t>
                      </a:r>
                    </a:p>
                  </a:txBody>
                  <a:tcPr marL="85515" marR="85515" marT="57010" marB="57010"/>
                </a:tc>
                <a:tc>
                  <a:txBody>
                    <a:bodyPr/>
                    <a:lstStyle/>
                    <a:p>
                      <a:pPr algn="ctr"/>
                      <a:r>
                        <a:rPr lang="en-US" sz="1400"/>
                        <a:t>Immediate</a:t>
                      </a:r>
                    </a:p>
                  </a:txBody>
                  <a:tcPr marL="85515" marR="85515" marT="57010" marB="5701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a:t>Urticaria/Angioedema</a:t>
                      </a:r>
                    </a:p>
                    <a:p>
                      <a:pPr algn="ctr"/>
                      <a:r>
                        <a:rPr lang="en-US" sz="1400"/>
                        <a:t>Anaphylaxis</a:t>
                      </a:r>
                    </a:p>
                  </a:txBody>
                  <a:tcPr marL="85515" marR="85515" marT="57010" marB="57010"/>
                </a:tc>
                <a:tc>
                  <a:txBody>
                    <a:bodyPr/>
                    <a:lstStyle/>
                    <a:p>
                      <a:pPr algn="ctr"/>
                      <a:r>
                        <a:rPr lang="en-US" sz="1400"/>
                        <a:t>None</a:t>
                      </a:r>
                    </a:p>
                  </a:txBody>
                  <a:tcPr marL="85515" marR="85515" marT="57010" marB="57010"/>
                </a:tc>
                <a:tc>
                  <a:txBody>
                    <a:bodyPr/>
                    <a:lstStyle/>
                    <a:p>
                      <a:pPr algn="ctr"/>
                      <a:r>
                        <a:rPr lang="en-US" sz="1400"/>
                        <a:t>IgE mediated ?</a:t>
                      </a:r>
                    </a:p>
                  </a:txBody>
                  <a:tcPr marL="85515" marR="85515" marT="57010" marB="57010"/>
                </a:tc>
                <a:extLst>
                  <a:ext uri="{0D108BD9-81ED-4DB2-BD59-A6C34878D82A}">
                    <a16:rowId xmlns:a16="http://schemas.microsoft.com/office/drawing/2014/main" val="10005"/>
                  </a:ext>
                </a:extLst>
              </a:tr>
              <a:tr h="575802">
                <a:tc>
                  <a:txBody>
                    <a:bodyPr/>
                    <a:lstStyle/>
                    <a:p>
                      <a:pPr algn="ctr"/>
                      <a:r>
                        <a:rPr lang="en-US" sz="1400"/>
                        <a:t>Variable</a:t>
                      </a:r>
                    </a:p>
                  </a:txBody>
                  <a:tcPr marL="85515" marR="85515" marT="57010" marB="57010"/>
                </a:tc>
                <a:tc>
                  <a:txBody>
                    <a:bodyPr/>
                    <a:lstStyle/>
                    <a:p>
                      <a:pPr algn="ctr"/>
                      <a:r>
                        <a:rPr lang="en-US" sz="1400"/>
                        <a:t>Usually No</a:t>
                      </a:r>
                    </a:p>
                  </a:txBody>
                  <a:tcPr marL="85515" marR="85515" marT="57010" marB="57010"/>
                </a:tc>
                <a:tc>
                  <a:txBody>
                    <a:bodyPr/>
                    <a:lstStyle/>
                    <a:p>
                      <a:pPr algn="ctr"/>
                      <a:r>
                        <a:rPr lang="en-US" sz="1400"/>
                        <a:t>Delayed</a:t>
                      </a:r>
                    </a:p>
                  </a:txBody>
                  <a:tcPr marL="85515" marR="85515" marT="57010" marB="57010"/>
                </a:tc>
                <a:tc>
                  <a:txBody>
                    <a:bodyPr/>
                    <a:lstStyle/>
                    <a:p>
                      <a:pPr algn="ctr"/>
                      <a:r>
                        <a:rPr lang="en-US" sz="1400"/>
                        <a:t>FDE, SJS/TEN, MP exanthem, HP,</a:t>
                      </a:r>
                      <a:r>
                        <a:rPr lang="en-US" sz="1400" baseline="0"/>
                        <a:t> aseptic meningitis</a:t>
                      </a:r>
                      <a:endParaRPr lang="en-US" sz="1400"/>
                    </a:p>
                  </a:txBody>
                  <a:tcPr marL="85515" marR="85515" marT="57010" marB="57010"/>
                </a:tc>
                <a:tc>
                  <a:txBody>
                    <a:bodyPr/>
                    <a:lstStyle/>
                    <a:p>
                      <a:pPr algn="ctr"/>
                      <a:r>
                        <a:rPr lang="en-US" sz="1400"/>
                        <a:t>None</a:t>
                      </a:r>
                    </a:p>
                  </a:txBody>
                  <a:tcPr marL="85515" marR="85515" marT="57010" marB="57010"/>
                </a:tc>
                <a:tc>
                  <a:txBody>
                    <a:bodyPr/>
                    <a:lstStyle/>
                    <a:p>
                      <a:pPr algn="ctr"/>
                      <a:r>
                        <a:rPr lang="en-US" sz="1400"/>
                        <a:t>T cell mediated ?</a:t>
                      </a:r>
                    </a:p>
                  </a:txBody>
                  <a:tcPr marL="85515" marR="85515" marT="57010" marB="57010"/>
                </a:tc>
                <a:extLst>
                  <a:ext uri="{0D108BD9-81ED-4DB2-BD59-A6C34878D82A}">
                    <a16:rowId xmlns:a16="http://schemas.microsoft.com/office/drawing/2014/main" val="10006"/>
                  </a:ext>
                </a:extLst>
              </a:tr>
            </a:tbl>
          </a:graphicData>
        </a:graphic>
      </p:graphicFrame>
      <p:sp>
        <p:nvSpPr>
          <p:cNvPr id="2" name="Rectangle 1">
            <a:extLst>
              <a:ext uri="{FF2B5EF4-FFF2-40B4-BE49-F238E27FC236}">
                <a16:creationId xmlns:a16="http://schemas.microsoft.com/office/drawing/2014/main" id="{4DCD970A-9CB1-BF2F-84BE-CAAF1A5512E5}"/>
              </a:ext>
            </a:extLst>
          </p:cNvPr>
          <p:cNvSpPr/>
          <p:nvPr/>
        </p:nvSpPr>
        <p:spPr>
          <a:xfrm>
            <a:off x="794805" y="2564091"/>
            <a:ext cx="3371842" cy="69758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Rectangle 2">
            <a:extLst>
              <a:ext uri="{FF2B5EF4-FFF2-40B4-BE49-F238E27FC236}">
                <a16:creationId xmlns:a16="http://schemas.microsoft.com/office/drawing/2014/main" id="{2C1021C8-68CF-435F-6B26-8DC8C26F4D83}"/>
              </a:ext>
            </a:extLst>
          </p:cNvPr>
          <p:cNvSpPr/>
          <p:nvPr/>
        </p:nvSpPr>
        <p:spPr>
          <a:xfrm>
            <a:off x="6096000" y="2564091"/>
            <a:ext cx="5169031" cy="697583"/>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32349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FF1D2-C625-C60D-642D-4263D4F7BC29}"/>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C7158D-B38A-32F2-1624-B9FB9012FF9F}"/>
              </a:ext>
            </a:extLst>
          </p:cNvPr>
          <p:cNvGraphicFramePr>
            <a:graphicFrameLocks noGrp="1"/>
          </p:cNvGraphicFramePr>
          <p:nvPr/>
        </p:nvGraphicFramePr>
        <p:xfrm>
          <a:off x="794805" y="985907"/>
          <a:ext cx="10602393" cy="4843009"/>
        </p:xfrm>
        <a:graphic>
          <a:graphicData uri="http://schemas.openxmlformats.org/drawingml/2006/table">
            <a:tbl>
              <a:tblPr firstRow="1" bandRow="1">
                <a:tableStyleId>{6E25E649-3F16-4E02-A733-19D2CDBF48F0}</a:tableStyleId>
              </a:tblPr>
              <a:tblGrid>
                <a:gridCol w="2524478">
                  <a:extLst>
                    <a:ext uri="{9D8B030D-6E8A-4147-A177-3AD203B41FA5}">
                      <a16:colId xmlns:a16="http://schemas.microsoft.com/office/drawing/2014/main" val="20000"/>
                    </a:ext>
                  </a:extLst>
                </a:gridCol>
                <a:gridCol w="1148219">
                  <a:extLst>
                    <a:ext uri="{9D8B030D-6E8A-4147-A177-3AD203B41FA5}">
                      <a16:colId xmlns:a16="http://schemas.microsoft.com/office/drawing/2014/main" val="20001"/>
                    </a:ext>
                  </a:extLst>
                </a:gridCol>
                <a:gridCol w="1117042">
                  <a:extLst>
                    <a:ext uri="{9D8B030D-6E8A-4147-A177-3AD203B41FA5}">
                      <a16:colId xmlns:a16="http://schemas.microsoft.com/office/drawing/2014/main" val="20002"/>
                    </a:ext>
                  </a:extLst>
                </a:gridCol>
                <a:gridCol w="3063402">
                  <a:extLst>
                    <a:ext uri="{9D8B030D-6E8A-4147-A177-3AD203B41FA5}">
                      <a16:colId xmlns:a16="http://schemas.microsoft.com/office/drawing/2014/main" val="20003"/>
                    </a:ext>
                  </a:extLst>
                </a:gridCol>
                <a:gridCol w="1413969">
                  <a:extLst>
                    <a:ext uri="{9D8B030D-6E8A-4147-A177-3AD203B41FA5}">
                      <a16:colId xmlns:a16="http://schemas.microsoft.com/office/drawing/2014/main" val="20004"/>
                    </a:ext>
                  </a:extLst>
                </a:gridCol>
                <a:gridCol w="1335283">
                  <a:extLst>
                    <a:ext uri="{9D8B030D-6E8A-4147-A177-3AD203B41FA5}">
                      <a16:colId xmlns:a16="http://schemas.microsoft.com/office/drawing/2014/main" val="20005"/>
                    </a:ext>
                  </a:extLst>
                </a:gridCol>
              </a:tblGrid>
              <a:tr h="433277">
                <a:tc gridSpan="6">
                  <a:txBody>
                    <a:bodyPr/>
                    <a:lstStyle/>
                    <a:p>
                      <a:pPr algn="ctr"/>
                      <a:r>
                        <a:rPr lang="en-US" sz="1900"/>
                        <a:t>Aspirin/NSAID Hypersensitivity Phenotypes</a:t>
                      </a:r>
                    </a:p>
                  </a:txBody>
                  <a:tcPr marL="85515" marR="85515" marT="57010" marB="57010"/>
                </a:tc>
                <a:tc hMerge="1">
                  <a:txBody>
                    <a:bodyPr/>
                    <a:lstStyle/>
                    <a:p>
                      <a:endParaRPr lang="en-US" sz="1400"/>
                    </a:p>
                  </a:txBody>
                  <a:tcPr/>
                </a:tc>
                <a:tc hMerge="1">
                  <a:txBody>
                    <a:bodyPr/>
                    <a:lstStyle/>
                    <a:p>
                      <a:endParaRPr lang="en-US" sz="1400"/>
                    </a:p>
                  </a:txBody>
                  <a:tcPr/>
                </a:tc>
                <a:tc hMerge="1">
                  <a:txBody>
                    <a:bodyPr/>
                    <a:lstStyle/>
                    <a:p>
                      <a:endParaRPr lang="en-US" sz="1400"/>
                    </a:p>
                  </a:txBody>
                  <a:tcPr/>
                </a:tc>
                <a:tc hMerge="1">
                  <a:txBody>
                    <a:bodyPr/>
                    <a:lstStyle/>
                    <a:p>
                      <a:endParaRPr lang="en-US" sz="1400"/>
                    </a:p>
                  </a:txBody>
                  <a:tcPr/>
                </a:tc>
                <a:tc hMerge="1">
                  <a:txBody>
                    <a:bodyPr/>
                    <a:lstStyle/>
                    <a:p>
                      <a:endParaRPr lang="en-US" sz="1400"/>
                    </a:p>
                  </a:txBody>
                  <a:tcPr/>
                </a:tc>
                <a:extLst>
                  <a:ext uri="{0D108BD9-81ED-4DB2-BD59-A6C34878D82A}">
                    <a16:rowId xmlns:a16="http://schemas.microsoft.com/office/drawing/2014/main" val="10000"/>
                  </a:ext>
                </a:extLst>
              </a:tr>
              <a:tr h="1103146">
                <a:tc>
                  <a:txBody>
                    <a:bodyPr/>
                    <a:lstStyle/>
                    <a:p>
                      <a:pPr algn="ctr"/>
                      <a:r>
                        <a:rPr lang="en-US" sz="1400" b="1"/>
                        <a:t>Hypersensitivity Reaction</a:t>
                      </a:r>
                    </a:p>
                  </a:txBody>
                  <a:tcPr marL="85515" marR="85515" marT="57010" marB="57010"/>
                </a:tc>
                <a:tc>
                  <a:txBody>
                    <a:bodyPr/>
                    <a:lstStyle/>
                    <a:p>
                      <a:pPr algn="ctr"/>
                      <a:r>
                        <a:rPr lang="en-US" sz="1400" b="1"/>
                        <a:t>Cross-Reactivity</a:t>
                      </a:r>
                    </a:p>
                  </a:txBody>
                  <a:tcPr marL="85515" marR="85515" marT="57010" marB="5701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a:t>Onset</a:t>
                      </a:r>
                    </a:p>
                    <a:p>
                      <a:pPr algn="ctr"/>
                      <a:endParaRPr lang="en-US" sz="1400" b="1"/>
                    </a:p>
                  </a:txBody>
                  <a:tcPr marL="85515" marR="85515" marT="57010" marB="5701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a:t>Clinical</a:t>
                      </a:r>
                      <a:r>
                        <a:rPr lang="en-US" sz="1400" b="1" baseline="0"/>
                        <a:t> Features</a:t>
                      </a:r>
                      <a:endParaRPr lang="en-US" sz="1400" b="1"/>
                    </a:p>
                    <a:p>
                      <a:pPr algn="ctr"/>
                      <a:endParaRPr lang="en-US" sz="1400" b="1"/>
                    </a:p>
                  </a:txBody>
                  <a:tcPr marL="85515" marR="85515" marT="57010" marB="5701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a:t>Underlying Disease</a:t>
                      </a:r>
                    </a:p>
                    <a:p>
                      <a:pPr marL="0" marR="0" indent="0" algn="ctr" defTabSz="457200" rtl="0" eaLnBrk="1" fontAlgn="auto" latinLnBrk="0" hangingPunct="1">
                        <a:lnSpc>
                          <a:spcPct val="100000"/>
                        </a:lnSpc>
                        <a:spcBef>
                          <a:spcPts val="0"/>
                        </a:spcBef>
                        <a:spcAft>
                          <a:spcPts val="0"/>
                        </a:spcAft>
                        <a:buClrTx/>
                        <a:buSzTx/>
                        <a:buFontTx/>
                        <a:buNone/>
                        <a:tabLst/>
                        <a:defRPr/>
                      </a:pPr>
                      <a:r>
                        <a:rPr lang="en-US" sz="1000" b="1"/>
                        <a:t>Exacerbated=Y</a:t>
                      </a:r>
                    </a:p>
                    <a:p>
                      <a:pPr marL="0" marR="0" indent="0" algn="ctr" defTabSz="457200" rtl="0" eaLnBrk="1" fontAlgn="auto" latinLnBrk="0" hangingPunct="1">
                        <a:lnSpc>
                          <a:spcPct val="100000"/>
                        </a:lnSpc>
                        <a:spcBef>
                          <a:spcPts val="0"/>
                        </a:spcBef>
                        <a:spcAft>
                          <a:spcPts val="0"/>
                        </a:spcAft>
                        <a:buClrTx/>
                        <a:buSzTx/>
                        <a:buFontTx/>
                        <a:buNone/>
                        <a:tabLst/>
                        <a:defRPr/>
                      </a:pPr>
                      <a:r>
                        <a:rPr lang="en-US" sz="1000" b="1"/>
                        <a:t>Induced=N</a:t>
                      </a:r>
                    </a:p>
                    <a:p>
                      <a:pPr algn="ctr"/>
                      <a:endParaRPr lang="en-US" sz="1400" b="1"/>
                    </a:p>
                  </a:txBody>
                  <a:tcPr marL="85515" marR="85515" marT="57010" marB="57010"/>
                </a:tc>
                <a:tc>
                  <a:txBody>
                    <a:bodyPr/>
                    <a:lstStyle/>
                    <a:p>
                      <a:pPr algn="ctr"/>
                      <a:r>
                        <a:rPr lang="en-US" sz="1400" b="1"/>
                        <a:t>Mechanism</a:t>
                      </a:r>
                    </a:p>
                  </a:txBody>
                  <a:tcPr marL="85515" marR="85515" marT="57010" marB="57010"/>
                </a:tc>
                <a:extLst>
                  <a:ext uri="{0D108BD9-81ED-4DB2-BD59-A6C34878D82A}">
                    <a16:rowId xmlns:a16="http://schemas.microsoft.com/office/drawing/2014/main" val="10001"/>
                  </a:ext>
                </a:extLst>
              </a:tr>
              <a:tr h="789590">
                <a:tc>
                  <a:txBody>
                    <a:bodyPr/>
                    <a:lstStyle/>
                    <a:p>
                      <a:pPr algn="ctr"/>
                      <a:r>
                        <a:rPr lang="en-US" sz="1400"/>
                        <a:t>Aspirin/NSAID Exacerbated Respiratory</a:t>
                      </a:r>
                      <a:r>
                        <a:rPr lang="en-US" sz="1400" baseline="0"/>
                        <a:t> Disease</a:t>
                      </a:r>
                    </a:p>
                    <a:p>
                      <a:pPr algn="ctr"/>
                      <a:r>
                        <a:rPr lang="en-US" sz="1400" baseline="0"/>
                        <a:t>(AERD/NERD)</a:t>
                      </a:r>
                      <a:endParaRPr lang="en-US" sz="1400"/>
                    </a:p>
                  </a:txBody>
                  <a:tcPr marL="85515" marR="85515" marT="57010" marB="57010"/>
                </a:tc>
                <a:tc>
                  <a:txBody>
                    <a:bodyPr/>
                    <a:lstStyle/>
                    <a:p>
                      <a:pPr algn="ctr"/>
                      <a:r>
                        <a:rPr lang="en-US" sz="1400"/>
                        <a:t>Yes</a:t>
                      </a:r>
                    </a:p>
                  </a:txBody>
                  <a:tcPr marL="85515" marR="85515" marT="57010" marB="57010"/>
                </a:tc>
                <a:tc>
                  <a:txBody>
                    <a:bodyPr/>
                    <a:lstStyle/>
                    <a:p>
                      <a:pPr algn="ctr"/>
                      <a:r>
                        <a:rPr lang="en-US" sz="1400"/>
                        <a:t>Immediate</a:t>
                      </a:r>
                    </a:p>
                  </a:txBody>
                  <a:tcPr marL="85515" marR="85515" marT="57010" marB="57010"/>
                </a:tc>
                <a:tc>
                  <a:txBody>
                    <a:bodyPr/>
                    <a:lstStyle/>
                    <a:p>
                      <a:pPr algn="ctr"/>
                      <a:r>
                        <a:rPr lang="en-US" sz="1400" err="1"/>
                        <a:t>Naso</a:t>
                      </a:r>
                      <a:r>
                        <a:rPr lang="en-US" sz="1400"/>
                        <a:t>-ocular</a:t>
                      </a:r>
                    </a:p>
                    <a:p>
                      <a:pPr algn="ctr"/>
                      <a:r>
                        <a:rPr lang="en-US" sz="1400"/>
                        <a:t>Respiratory</a:t>
                      </a:r>
                    </a:p>
                    <a:p>
                      <a:pPr algn="ctr"/>
                      <a:r>
                        <a:rPr lang="en-US" sz="1400"/>
                        <a:t>(GI,</a:t>
                      </a:r>
                      <a:r>
                        <a:rPr lang="en-US" sz="1400" baseline="0"/>
                        <a:t> skin less often)</a:t>
                      </a:r>
                      <a:endParaRPr lang="en-US" sz="1400"/>
                    </a:p>
                  </a:txBody>
                  <a:tcPr marL="85515" marR="85515" marT="57010" marB="57010"/>
                </a:tc>
                <a:tc>
                  <a:txBody>
                    <a:bodyPr/>
                    <a:lstStyle/>
                    <a:p>
                      <a:pPr algn="ctr"/>
                      <a:r>
                        <a:rPr lang="en-US" sz="1400"/>
                        <a:t>Asthma, nasal polyps</a:t>
                      </a:r>
                    </a:p>
                  </a:txBody>
                  <a:tcPr marL="85515" marR="85515" marT="57010" marB="57010"/>
                </a:tc>
                <a:tc>
                  <a:txBody>
                    <a:bodyPr/>
                    <a:lstStyle/>
                    <a:p>
                      <a:pPr algn="ctr"/>
                      <a:r>
                        <a:rPr lang="en-US" sz="1400"/>
                        <a:t>COX-1 Inhibition</a:t>
                      </a:r>
                    </a:p>
                  </a:txBody>
                  <a:tcPr marL="85515" marR="85515" marT="57010" marB="57010"/>
                </a:tc>
                <a:extLst>
                  <a:ext uri="{0D108BD9-81ED-4DB2-BD59-A6C34878D82A}">
                    <a16:rowId xmlns:a16="http://schemas.microsoft.com/office/drawing/2014/main" val="10002"/>
                  </a:ext>
                </a:extLst>
              </a:tr>
              <a:tr h="789590">
                <a:tc>
                  <a:txBody>
                    <a:bodyPr/>
                    <a:lstStyle/>
                    <a:p>
                      <a:pPr algn="ctr"/>
                      <a:r>
                        <a:rPr lang="en-US" sz="1400"/>
                        <a:t>Aspirin/NSAID Exacerbated Cutaneous Disease</a:t>
                      </a:r>
                    </a:p>
                    <a:p>
                      <a:pPr algn="ctr"/>
                      <a:r>
                        <a:rPr lang="en-US" sz="1400"/>
                        <a:t>(AECD/NECD)</a:t>
                      </a:r>
                    </a:p>
                  </a:txBody>
                  <a:tcPr marL="85515" marR="85515" marT="57010" marB="57010"/>
                </a:tc>
                <a:tc>
                  <a:txBody>
                    <a:bodyPr/>
                    <a:lstStyle/>
                    <a:p>
                      <a:pPr algn="ctr"/>
                      <a:r>
                        <a:rPr lang="en-US" sz="1400"/>
                        <a:t>Yes</a:t>
                      </a:r>
                    </a:p>
                  </a:txBody>
                  <a:tcPr marL="85515" marR="85515" marT="57010" marB="57010"/>
                </a:tc>
                <a:tc>
                  <a:txBody>
                    <a:bodyPr/>
                    <a:lstStyle/>
                    <a:p>
                      <a:pPr algn="ctr"/>
                      <a:r>
                        <a:rPr lang="en-US" sz="1400"/>
                        <a:t>Immediate</a:t>
                      </a:r>
                    </a:p>
                  </a:txBody>
                  <a:tcPr marL="85515" marR="85515" marT="57010" marB="57010"/>
                </a:tc>
                <a:tc>
                  <a:txBody>
                    <a:bodyPr/>
                    <a:lstStyle/>
                    <a:p>
                      <a:pPr algn="ctr"/>
                      <a:r>
                        <a:rPr lang="en-US" sz="1400"/>
                        <a:t>Urticaria/Angioedema</a:t>
                      </a:r>
                    </a:p>
                  </a:txBody>
                  <a:tcPr marL="85515" marR="85515" marT="57010" marB="57010"/>
                </a:tc>
                <a:tc>
                  <a:txBody>
                    <a:bodyPr/>
                    <a:lstStyle/>
                    <a:p>
                      <a:pPr algn="ctr"/>
                      <a:r>
                        <a:rPr lang="en-US" sz="1400"/>
                        <a:t>Chronic</a:t>
                      </a:r>
                      <a:r>
                        <a:rPr lang="en-US" sz="1400" baseline="0"/>
                        <a:t> urticaria</a:t>
                      </a:r>
                      <a:endParaRPr lang="en-US" sz="1400"/>
                    </a:p>
                  </a:txBody>
                  <a:tcPr marL="85515" marR="85515" marT="57010" marB="57010"/>
                </a:tc>
                <a:tc>
                  <a:txBody>
                    <a:bodyPr/>
                    <a:lstStyle/>
                    <a:p>
                      <a:pPr algn="ctr"/>
                      <a:r>
                        <a:rPr lang="en-US" sz="1400"/>
                        <a:t>COX-1 Inhibition</a:t>
                      </a:r>
                    </a:p>
                  </a:txBody>
                  <a:tcPr marL="85515" marR="85515" marT="57010" marB="57010"/>
                </a:tc>
                <a:extLst>
                  <a:ext uri="{0D108BD9-81ED-4DB2-BD59-A6C34878D82A}">
                    <a16:rowId xmlns:a16="http://schemas.microsoft.com/office/drawing/2014/main" val="10003"/>
                  </a:ext>
                </a:extLst>
              </a:tr>
              <a:tr h="575802">
                <a:tc>
                  <a:txBody>
                    <a:bodyPr/>
                    <a:lstStyle/>
                    <a:p>
                      <a:pPr algn="ctr"/>
                      <a:r>
                        <a:rPr lang="en-US" sz="1400" baseline="0"/>
                        <a:t>NSAID-Induced Urticaria/AE</a:t>
                      </a:r>
                      <a:endParaRPr lang="en-US" sz="1400"/>
                    </a:p>
                  </a:txBody>
                  <a:tcPr marL="85515" marR="85515" marT="57010" marB="57010"/>
                </a:tc>
                <a:tc>
                  <a:txBody>
                    <a:bodyPr/>
                    <a:lstStyle/>
                    <a:p>
                      <a:pPr algn="ctr"/>
                      <a:r>
                        <a:rPr lang="en-US" sz="1400"/>
                        <a:t>Yes</a:t>
                      </a:r>
                    </a:p>
                  </a:txBody>
                  <a:tcPr marL="85515" marR="85515" marT="57010" marB="57010"/>
                </a:tc>
                <a:tc>
                  <a:txBody>
                    <a:bodyPr/>
                    <a:lstStyle/>
                    <a:p>
                      <a:pPr algn="ctr"/>
                      <a:r>
                        <a:rPr lang="en-US" sz="1400"/>
                        <a:t>Immediate</a:t>
                      </a:r>
                    </a:p>
                  </a:txBody>
                  <a:tcPr marL="85515" marR="85515" marT="57010" marB="57010"/>
                </a:tc>
                <a:tc>
                  <a:txBody>
                    <a:bodyPr/>
                    <a:lstStyle/>
                    <a:p>
                      <a:pPr algn="ctr"/>
                      <a:r>
                        <a:rPr lang="en-US" sz="1400"/>
                        <a:t>Urticaria/Angioedema</a:t>
                      </a:r>
                    </a:p>
                  </a:txBody>
                  <a:tcPr marL="85515" marR="85515" marT="57010" marB="57010"/>
                </a:tc>
                <a:tc>
                  <a:txBody>
                    <a:bodyPr/>
                    <a:lstStyle/>
                    <a:p>
                      <a:pPr algn="ctr"/>
                      <a:r>
                        <a:rPr lang="en-US" sz="1400"/>
                        <a:t>None</a:t>
                      </a:r>
                    </a:p>
                  </a:txBody>
                  <a:tcPr marL="85515" marR="85515" marT="57010" marB="57010"/>
                </a:tc>
                <a:tc>
                  <a:txBody>
                    <a:bodyPr/>
                    <a:lstStyle/>
                    <a:p>
                      <a:pPr algn="ctr"/>
                      <a:r>
                        <a:rPr lang="en-US" sz="1400"/>
                        <a:t>COX-1 Inhibition ?</a:t>
                      </a:r>
                    </a:p>
                  </a:txBody>
                  <a:tcPr marL="85515" marR="85515" marT="57010" marB="57010"/>
                </a:tc>
                <a:extLst>
                  <a:ext uri="{0D108BD9-81ED-4DB2-BD59-A6C34878D82A}">
                    <a16:rowId xmlns:a16="http://schemas.microsoft.com/office/drawing/2014/main" val="10004"/>
                  </a:ext>
                </a:extLst>
              </a:tr>
              <a:tr h="575802">
                <a:tc>
                  <a:txBody>
                    <a:bodyPr/>
                    <a:lstStyle/>
                    <a:p>
                      <a:pPr algn="ctr"/>
                      <a:r>
                        <a:rPr lang="en-US" sz="1400"/>
                        <a:t>Single NSAID Induced Urticaria/AE/Anaphylaxis</a:t>
                      </a:r>
                    </a:p>
                  </a:txBody>
                  <a:tcPr marL="85515" marR="85515" marT="57010" marB="57010"/>
                </a:tc>
                <a:tc>
                  <a:txBody>
                    <a:bodyPr/>
                    <a:lstStyle/>
                    <a:p>
                      <a:pPr algn="ctr"/>
                      <a:r>
                        <a:rPr lang="en-US" sz="1400"/>
                        <a:t>No</a:t>
                      </a:r>
                    </a:p>
                  </a:txBody>
                  <a:tcPr marL="85515" marR="85515" marT="57010" marB="57010"/>
                </a:tc>
                <a:tc>
                  <a:txBody>
                    <a:bodyPr/>
                    <a:lstStyle/>
                    <a:p>
                      <a:pPr algn="ctr"/>
                      <a:r>
                        <a:rPr lang="en-US" sz="1400"/>
                        <a:t>Immediate</a:t>
                      </a:r>
                    </a:p>
                  </a:txBody>
                  <a:tcPr marL="85515" marR="85515" marT="57010" marB="5701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a:t>Urticaria/Angioedema</a:t>
                      </a:r>
                    </a:p>
                    <a:p>
                      <a:pPr algn="ctr"/>
                      <a:r>
                        <a:rPr lang="en-US" sz="1400"/>
                        <a:t>Anaphylaxis</a:t>
                      </a:r>
                    </a:p>
                  </a:txBody>
                  <a:tcPr marL="85515" marR="85515" marT="57010" marB="57010"/>
                </a:tc>
                <a:tc>
                  <a:txBody>
                    <a:bodyPr/>
                    <a:lstStyle/>
                    <a:p>
                      <a:pPr algn="ctr"/>
                      <a:r>
                        <a:rPr lang="en-US" sz="1400"/>
                        <a:t>None</a:t>
                      </a:r>
                    </a:p>
                  </a:txBody>
                  <a:tcPr marL="85515" marR="85515" marT="57010" marB="57010"/>
                </a:tc>
                <a:tc>
                  <a:txBody>
                    <a:bodyPr/>
                    <a:lstStyle/>
                    <a:p>
                      <a:pPr algn="ctr"/>
                      <a:r>
                        <a:rPr lang="en-US" sz="1400"/>
                        <a:t>IgE mediated ?</a:t>
                      </a:r>
                    </a:p>
                  </a:txBody>
                  <a:tcPr marL="85515" marR="85515" marT="57010" marB="57010"/>
                </a:tc>
                <a:extLst>
                  <a:ext uri="{0D108BD9-81ED-4DB2-BD59-A6C34878D82A}">
                    <a16:rowId xmlns:a16="http://schemas.microsoft.com/office/drawing/2014/main" val="10005"/>
                  </a:ext>
                </a:extLst>
              </a:tr>
              <a:tr h="575802">
                <a:tc>
                  <a:txBody>
                    <a:bodyPr/>
                    <a:lstStyle/>
                    <a:p>
                      <a:pPr algn="ctr"/>
                      <a:r>
                        <a:rPr lang="en-US" sz="1400"/>
                        <a:t>Variable</a:t>
                      </a:r>
                    </a:p>
                  </a:txBody>
                  <a:tcPr marL="85515" marR="85515" marT="57010" marB="57010"/>
                </a:tc>
                <a:tc>
                  <a:txBody>
                    <a:bodyPr/>
                    <a:lstStyle/>
                    <a:p>
                      <a:pPr algn="ctr"/>
                      <a:r>
                        <a:rPr lang="en-US" sz="1400"/>
                        <a:t>Usually No</a:t>
                      </a:r>
                    </a:p>
                  </a:txBody>
                  <a:tcPr marL="85515" marR="85515" marT="57010" marB="57010"/>
                </a:tc>
                <a:tc>
                  <a:txBody>
                    <a:bodyPr/>
                    <a:lstStyle/>
                    <a:p>
                      <a:pPr algn="ctr"/>
                      <a:r>
                        <a:rPr lang="en-US" sz="1400"/>
                        <a:t>Delayed</a:t>
                      </a:r>
                    </a:p>
                  </a:txBody>
                  <a:tcPr marL="85515" marR="85515" marT="57010" marB="57010"/>
                </a:tc>
                <a:tc>
                  <a:txBody>
                    <a:bodyPr/>
                    <a:lstStyle/>
                    <a:p>
                      <a:pPr algn="ctr"/>
                      <a:r>
                        <a:rPr lang="en-US" sz="1400"/>
                        <a:t>FDE, SJS/TEN, MP exanthem, HP,</a:t>
                      </a:r>
                      <a:r>
                        <a:rPr lang="en-US" sz="1400" baseline="0"/>
                        <a:t> aseptic meningitis</a:t>
                      </a:r>
                      <a:endParaRPr lang="en-US" sz="1400"/>
                    </a:p>
                  </a:txBody>
                  <a:tcPr marL="85515" marR="85515" marT="57010" marB="57010"/>
                </a:tc>
                <a:tc>
                  <a:txBody>
                    <a:bodyPr/>
                    <a:lstStyle/>
                    <a:p>
                      <a:pPr algn="ctr"/>
                      <a:r>
                        <a:rPr lang="en-US" sz="1400"/>
                        <a:t>None</a:t>
                      </a:r>
                    </a:p>
                  </a:txBody>
                  <a:tcPr marL="85515" marR="85515" marT="57010" marB="57010"/>
                </a:tc>
                <a:tc>
                  <a:txBody>
                    <a:bodyPr/>
                    <a:lstStyle/>
                    <a:p>
                      <a:pPr algn="ctr"/>
                      <a:r>
                        <a:rPr lang="en-US" sz="1400"/>
                        <a:t>T cell mediated ?</a:t>
                      </a:r>
                    </a:p>
                  </a:txBody>
                  <a:tcPr marL="85515" marR="85515" marT="57010" marB="57010"/>
                </a:tc>
                <a:extLst>
                  <a:ext uri="{0D108BD9-81ED-4DB2-BD59-A6C34878D82A}">
                    <a16:rowId xmlns:a16="http://schemas.microsoft.com/office/drawing/2014/main" val="10006"/>
                  </a:ext>
                </a:extLst>
              </a:tr>
            </a:tbl>
          </a:graphicData>
        </a:graphic>
      </p:graphicFrame>
      <p:sp>
        <p:nvSpPr>
          <p:cNvPr id="2" name="Rectangle 1">
            <a:extLst>
              <a:ext uri="{FF2B5EF4-FFF2-40B4-BE49-F238E27FC236}">
                <a16:creationId xmlns:a16="http://schemas.microsoft.com/office/drawing/2014/main" id="{0B26FE5D-8A7E-AA10-803D-50BA0A59BF08}"/>
              </a:ext>
            </a:extLst>
          </p:cNvPr>
          <p:cNvSpPr/>
          <p:nvPr/>
        </p:nvSpPr>
        <p:spPr>
          <a:xfrm>
            <a:off x="860793" y="3337089"/>
            <a:ext cx="3371842" cy="69758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Rectangle 2">
            <a:extLst>
              <a:ext uri="{FF2B5EF4-FFF2-40B4-BE49-F238E27FC236}">
                <a16:creationId xmlns:a16="http://schemas.microsoft.com/office/drawing/2014/main" id="{FACEA4B3-37F6-F654-89B2-0B628510ABDB}"/>
              </a:ext>
            </a:extLst>
          </p:cNvPr>
          <p:cNvSpPr/>
          <p:nvPr/>
        </p:nvSpPr>
        <p:spPr>
          <a:xfrm>
            <a:off x="6096000" y="3337089"/>
            <a:ext cx="5169031" cy="697583"/>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4080A8E0-5F8F-7FBA-9E0E-0CF65F29CBE2}"/>
              </a:ext>
            </a:extLst>
          </p:cNvPr>
          <p:cNvSpPr txBox="1"/>
          <p:nvPr/>
        </p:nvSpPr>
        <p:spPr>
          <a:xfrm>
            <a:off x="3439599" y="5918054"/>
            <a:ext cx="531280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panose="02110004020202020204"/>
                <a:ea typeface="+mn-ea"/>
                <a:cs typeface="+mn-cs"/>
              </a:rPr>
              <a:t>Caveat: when disease goes away, can tolerate NSAIDs</a:t>
            </a:r>
          </a:p>
        </p:txBody>
      </p:sp>
    </p:spTree>
    <p:extLst>
      <p:ext uri="{BB962C8B-B14F-4D97-AF65-F5344CB8AC3E}">
        <p14:creationId xmlns:p14="http://schemas.microsoft.com/office/powerpoint/2010/main" val="3892365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2C190-1CC3-29C1-6C1B-2381ADA1DBA8}"/>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7704A82-DAFB-F97D-EB16-2B639F732180}"/>
              </a:ext>
            </a:extLst>
          </p:cNvPr>
          <p:cNvGraphicFramePr>
            <a:graphicFrameLocks noGrp="1"/>
          </p:cNvGraphicFramePr>
          <p:nvPr/>
        </p:nvGraphicFramePr>
        <p:xfrm>
          <a:off x="794805" y="985907"/>
          <a:ext cx="10602393" cy="4843009"/>
        </p:xfrm>
        <a:graphic>
          <a:graphicData uri="http://schemas.openxmlformats.org/drawingml/2006/table">
            <a:tbl>
              <a:tblPr firstRow="1" bandRow="1">
                <a:tableStyleId>{6E25E649-3F16-4E02-A733-19D2CDBF48F0}</a:tableStyleId>
              </a:tblPr>
              <a:tblGrid>
                <a:gridCol w="2524478">
                  <a:extLst>
                    <a:ext uri="{9D8B030D-6E8A-4147-A177-3AD203B41FA5}">
                      <a16:colId xmlns:a16="http://schemas.microsoft.com/office/drawing/2014/main" val="20000"/>
                    </a:ext>
                  </a:extLst>
                </a:gridCol>
                <a:gridCol w="1148219">
                  <a:extLst>
                    <a:ext uri="{9D8B030D-6E8A-4147-A177-3AD203B41FA5}">
                      <a16:colId xmlns:a16="http://schemas.microsoft.com/office/drawing/2014/main" val="20001"/>
                    </a:ext>
                  </a:extLst>
                </a:gridCol>
                <a:gridCol w="1117042">
                  <a:extLst>
                    <a:ext uri="{9D8B030D-6E8A-4147-A177-3AD203B41FA5}">
                      <a16:colId xmlns:a16="http://schemas.microsoft.com/office/drawing/2014/main" val="20002"/>
                    </a:ext>
                  </a:extLst>
                </a:gridCol>
                <a:gridCol w="3063402">
                  <a:extLst>
                    <a:ext uri="{9D8B030D-6E8A-4147-A177-3AD203B41FA5}">
                      <a16:colId xmlns:a16="http://schemas.microsoft.com/office/drawing/2014/main" val="20003"/>
                    </a:ext>
                  </a:extLst>
                </a:gridCol>
                <a:gridCol w="1413969">
                  <a:extLst>
                    <a:ext uri="{9D8B030D-6E8A-4147-A177-3AD203B41FA5}">
                      <a16:colId xmlns:a16="http://schemas.microsoft.com/office/drawing/2014/main" val="20004"/>
                    </a:ext>
                  </a:extLst>
                </a:gridCol>
                <a:gridCol w="1335283">
                  <a:extLst>
                    <a:ext uri="{9D8B030D-6E8A-4147-A177-3AD203B41FA5}">
                      <a16:colId xmlns:a16="http://schemas.microsoft.com/office/drawing/2014/main" val="20005"/>
                    </a:ext>
                  </a:extLst>
                </a:gridCol>
              </a:tblGrid>
              <a:tr h="433277">
                <a:tc gridSpan="6">
                  <a:txBody>
                    <a:bodyPr/>
                    <a:lstStyle/>
                    <a:p>
                      <a:pPr algn="ctr"/>
                      <a:r>
                        <a:rPr lang="en-US" sz="1900"/>
                        <a:t>Aspirin/NSAID Hypersensitivity Phenotypes</a:t>
                      </a:r>
                    </a:p>
                  </a:txBody>
                  <a:tcPr marL="85515" marR="85515" marT="57010" marB="57010"/>
                </a:tc>
                <a:tc hMerge="1">
                  <a:txBody>
                    <a:bodyPr/>
                    <a:lstStyle/>
                    <a:p>
                      <a:endParaRPr lang="en-US" sz="1400"/>
                    </a:p>
                  </a:txBody>
                  <a:tcPr/>
                </a:tc>
                <a:tc hMerge="1">
                  <a:txBody>
                    <a:bodyPr/>
                    <a:lstStyle/>
                    <a:p>
                      <a:endParaRPr lang="en-US" sz="1400"/>
                    </a:p>
                  </a:txBody>
                  <a:tcPr/>
                </a:tc>
                <a:tc hMerge="1">
                  <a:txBody>
                    <a:bodyPr/>
                    <a:lstStyle/>
                    <a:p>
                      <a:endParaRPr lang="en-US" sz="1400"/>
                    </a:p>
                  </a:txBody>
                  <a:tcPr/>
                </a:tc>
                <a:tc hMerge="1">
                  <a:txBody>
                    <a:bodyPr/>
                    <a:lstStyle/>
                    <a:p>
                      <a:endParaRPr lang="en-US" sz="1400"/>
                    </a:p>
                  </a:txBody>
                  <a:tcPr/>
                </a:tc>
                <a:tc hMerge="1">
                  <a:txBody>
                    <a:bodyPr/>
                    <a:lstStyle/>
                    <a:p>
                      <a:endParaRPr lang="en-US" sz="1400"/>
                    </a:p>
                  </a:txBody>
                  <a:tcPr/>
                </a:tc>
                <a:extLst>
                  <a:ext uri="{0D108BD9-81ED-4DB2-BD59-A6C34878D82A}">
                    <a16:rowId xmlns:a16="http://schemas.microsoft.com/office/drawing/2014/main" val="10000"/>
                  </a:ext>
                </a:extLst>
              </a:tr>
              <a:tr h="1103146">
                <a:tc>
                  <a:txBody>
                    <a:bodyPr/>
                    <a:lstStyle/>
                    <a:p>
                      <a:pPr algn="ctr"/>
                      <a:r>
                        <a:rPr lang="en-US" sz="1400" b="1"/>
                        <a:t>Hypersensitivity Reaction</a:t>
                      </a:r>
                    </a:p>
                  </a:txBody>
                  <a:tcPr marL="85515" marR="85515" marT="57010" marB="57010"/>
                </a:tc>
                <a:tc>
                  <a:txBody>
                    <a:bodyPr/>
                    <a:lstStyle/>
                    <a:p>
                      <a:pPr algn="ctr"/>
                      <a:r>
                        <a:rPr lang="en-US" sz="1400" b="1"/>
                        <a:t>Cross-Reactivity</a:t>
                      </a:r>
                    </a:p>
                  </a:txBody>
                  <a:tcPr marL="85515" marR="85515" marT="57010" marB="5701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a:t>Onset</a:t>
                      </a:r>
                    </a:p>
                    <a:p>
                      <a:pPr algn="ctr"/>
                      <a:endParaRPr lang="en-US" sz="1400" b="1"/>
                    </a:p>
                  </a:txBody>
                  <a:tcPr marL="85515" marR="85515" marT="57010" marB="5701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a:t>Clinical</a:t>
                      </a:r>
                      <a:r>
                        <a:rPr lang="en-US" sz="1400" b="1" baseline="0"/>
                        <a:t> Features</a:t>
                      </a:r>
                      <a:endParaRPr lang="en-US" sz="1400" b="1"/>
                    </a:p>
                    <a:p>
                      <a:pPr algn="ctr"/>
                      <a:endParaRPr lang="en-US" sz="1400" b="1"/>
                    </a:p>
                  </a:txBody>
                  <a:tcPr marL="85515" marR="85515" marT="57010" marB="5701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a:t>Underlying Disease</a:t>
                      </a:r>
                    </a:p>
                    <a:p>
                      <a:pPr marL="0" marR="0" indent="0" algn="ctr" defTabSz="457200" rtl="0" eaLnBrk="1" fontAlgn="auto" latinLnBrk="0" hangingPunct="1">
                        <a:lnSpc>
                          <a:spcPct val="100000"/>
                        </a:lnSpc>
                        <a:spcBef>
                          <a:spcPts val="0"/>
                        </a:spcBef>
                        <a:spcAft>
                          <a:spcPts val="0"/>
                        </a:spcAft>
                        <a:buClrTx/>
                        <a:buSzTx/>
                        <a:buFontTx/>
                        <a:buNone/>
                        <a:tabLst/>
                        <a:defRPr/>
                      </a:pPr>
                      <a:r>
                        <a:rPr lang="en-US" sz="1000" b="1"/>
                        <a:t>Exacerbated=Y</a:t>
                      </a:r>
                    </a:p>
                    <a:p>
                      <a:pPr marL="0" marR="0" indent="0" algn="ctr" defTabSz="457200" rtl="0" eaLnBrk="1" fontAlgn="auto" latinLnBrk="0" hangingPunct="1">
                        <a:lnSpc>
                          <a:spcPct val="100000"/>
                        </a:lnSpc>
                        <a:spcBef>
                          <a:spcPts val="0"/>
                        </a:spcBef>
                        <a:spcAft>
                          <a:spcPts val="0"/>
                        </a:spcAft>
                        <a:buClrTx/>
                        <a:buSzTx/>
                        <a:buFontTx/>
                        <a:buNone/>
                        <a:tabLst/>
                        <a:defRPr/>
                      </a:pPr>
                      <a:r>
                        <a:rPr lang="en-US" sz="1000" b="1"/>
                        <a:t>Induced=N</a:t>
                      </a:r>
                    </a:p>
                    <a:p>
                      <a:pPr algn="ctr"/>
                      <a:endParaRPr lang="en-US" sz="1400" b="1"/>
                    </a:p>
                  </a:txBody>
                  <a:tcPr marL="85515" marR="85515" marT="57010" marB="57010"/>
                </a:tc>
                <a:tc>
                  <a:txBody>
                    <a:bodyPr/>
                    <a:lstStyle/>
                    <a:p>
                      <a:pPr algn="ctr"/>
                      <a:r>
                        <a:rPr lang="en-US" sz="1400" b="1"/>
                        <a:t>Mechanism</a:t>
                      </a:r>
                    </a:p>
                  </a:txBody>
                  <a:tcPr marL="85515" marR="85515" marT="57010" marB="57010"/>
                </a:tc>
                <a:extLst>
                  <a:ext uri="{0D108BD9-81ED-4DB2-BD59-A6C34878D82A}">
                    <a16:rowId xmlns:a16="http://schemas.microsoft.com/office/drawing/2014/main" val="10001"/>
                  </a:ext>
                </a:extLst>
              </a:tr>
              <a:tr h="789590">
                <a:tc>
                  <a:txBody>
                    <a:bodyPr/>
                    <a:lstStyle/>
                    <a:p>
                      <a:pPr algn="ctr"/>
                      <a:r>
                        <a:rPr lang="en-US" sz="1400"/>
                        <a:t>Aspirin/NSAID Exacerbated Respiratory</a:t>
                      </a:r>
                      <a:r>
                        <a:rPr lang="en-US" sz="1400" baseline="0"/>
                        <a:t> Disease</a:t>
                      </a:r>
                    </a:p>
                    <a:p>
                      <a:pPr algn="ctr"/>
                      <a:r>
                        <a:rPr lang="en-US" sz="1400" baseline="0"/>
                        <a:t>(AERD/NERD)</a:t>
                      </a:r>
                      <a:endParaRPr lang="en-US" sz="1400"/>
                    </a:p>
                  </a:txBody>
                  <a:tcPr marL="85515" marR="85515" marT="57010" marB="57010"/>
                </a:tc>
                <a:tc>
                  <a:txBody>
                    <a:bodyPr/>
                    <a:lstStyle/>
                    <a:p>
                      <a:pPr algn="ctr"/>
                      <a:r>
                        <a:rPr lang="en-US" sz="1400"/>
                        <a:t>Yes</a:t>
                      </a:r>
                    </a:p>
                  </a:txBody>
                  <a:tcPr marL="85515" marR="85515" marT="57010" marB="57010"/>
                </a:tc>
                <a:tc>
                  <a:txBody>
                    <a:bodyPr/>
                    <a:lstStyle/>
                    <a:p>
                      <a:pPr algn="ctr"/>
                      <a:r>
                        <a:rPr lang="en-US" sz="1400"/>
                        <a:t>Immediate</a:t>
                      </a:r>
                    </a:p>
                  </a:txBody>
                  <a:tcPr marL="85515" marR="85515" marT="57010" marB="57010"/>
                </a:tc>
                <a:tc>
                  <a:txBody>
                    <a:bodyPr/>
                    <a:lstStyle/>
                    <a:p>
                      <a:pPr algn="ctr"/>
                      <a:r>
                        <a:rPr lang="en-US" sz="1400" err="1"/>
                        <a:t>Naso</a:t>
                      </a:r>
                      <a:r>
                        <a:rPr lang="en-US" sz="1400"/>
                        <a:t>-ocular</a:t>
                      </a:r>
                    </a:p>
                    <a:p>
                      <a:pPr algn="ctr"/>
                      <a:r>
                        <a:rPr lang="en-US" sz="1400"/>
                        <a:t>Respiratory</a:t>
                      </a:r>
                    </a:p>
                    <a:p>
                      <a:pPr algn="ctr"/>
                      <a:r>
                        <a:rPr lang="en-US" sz="1400"/>
                        <a:t>(GI,</a:t>
                      </a:r>
                      <a:r>
                        <a:rPr lang="en-US" sz="1400" baseline="0"/>
                        <a:t> skin less often)</a:t>
                      </a:r>
                      <a:endParaRPr lang="en-US" sz="1400"/>
                    </a:p>
                  </a:txBody>
                  <a:tcPr marL="85515" marR="85515" marT="57010" marB="57010"/>
                </a:tc>
                <a:tc>
                  <a:txBody>
                    <a:bodyPr/>
                    <a:lstStyle/>
                    <a:p>
                      <a:pPr algn="ctr"/>
                      <a:r>
                        <a:rPr lang="en-US" sz="1400"/>
                        <a:t>Asthma, nasal polyps</a:t>
                      </a:r>
                    </a:p>
                  </a:txBody>
                  <a:tcPr marL="85515" marR="85515" marT="57010" marB="57010"/>
                </a:tc>
                <a:tc>
                  <a:txBody>
                    <a:bodyPr/>
                    <a:lstStyle/>
                    <a:p>
                      <a:pPr algn="ctr"/>
                      <a:r>
                        <a:rPr lang="en-US" sz="1400"/>
                        <a:t>COX-1 Inhibition</a:t>
                      </a:r>
                    </a:p>
                  </a:txBody>
                  <a:tcPr marL="85515" marR="85515" marT="57010" marB="57010"/>
                </a:tc>
                <a:extLst>
                  <a:ext uri="{0D108BD9-81ED-4DB2-BD59-A6C34878D82A}">
                    <a16:rowId xmlns:a16="http://schemas.microsoft.com/office/drawing/2014/main" val="10002"/>
                  </a:ext>
                </a:extLst>
              </a:tr>
              <a:tr h="789590">
                <a:tc>
                  <a:txBody>
                    <a:bodyPr/>
                    <a:lstStyle/>
                    <a:p>
                      <a:pPr algn="ctr"/>
                      <a:r>
                        <a:rPr lang="en-US" sz="1400"/>
                        <a:t>Aspirin/NSAID Exacerbated Cutaneous Disease</a:t>
                      </a:r>
                    </a:p>
                    <a:p>
                      <a:pPr algn="ctr"/>
                      <a:r>
                        <a:rPr lang="en-US" sz="1400"/>
                        <a:t>(AECD/NECD)</a:t>
                      </a:r>
                    </a:p>
                  </a:txBody>
                  <a:tcPr marL="85515" marR="85515" marT="57010" marB="57010"/>
                </a:tc>
                <a:tc>
                  <a:txBody>
                    <a:bodyPr/>
                    <a:lstStyle/>
                    <a:p>
                      <a:pPr algn="ctr"/>
                      <a:r>
                        <a:rPr lang="en-US" sz="1400"/>
                        <a:t>Yes</a:t>
                      </a:r>
                    </a:p>
                  </a:txBody>
                  <a:tcPr marL="85515" marR="85515" marT="57010" marB="57010"/>
                </a:tc>
                <a:tc>
                  <a:txBody>
                    <a:bodyPr/>
                    <a:lstStyle/>
                    <a:p>
                      <a:pPr algn="ctr"/>
                      <a:r>
                        <a:rPr lang="en-US" sz="1400"/>
                        <a:t>Immediate</a:t>
                      </a:r>
                    </a:p>
                  </a:txBody>
                  <a:tcPr marL="85515" marR="85515" marT="57010" marB="57010"/>
                </a:tc>
                <a:tc>
                  <a:txBody>
                    <a:bodyPr/>
                    <a:lstStyle/>
                    <a:p>
                      <a:pPr algn="ctr"/>
                      <a:r>
                        <a:rPr lang="en-US" sz="1400"/>
                        <a:t>Urticaria/Angioedema</a:t>
                      </a:r>
                    </a:p>
                  </a:txBody>
                  <a:tcPr marL="85515" marR="85515" marT="57010" marB="57010"/>
                </a:tc>
                <a:tc>
                  <a:txBody>
                    <a:bodyPr/>
                    <a:lstStyle/>
                    <a:p>
                      <a:pPr algn="ctr"/>
                      <a:r>
                        <a:rPr lang="en-US" sz="1400"/>
                        <a:t>Chronic</a:t>
                      </a:r>
                      <a:r>
                        <a:rPr lang="en-US" sz="1400" baseline="0"/>
                        <a:t> urticaria</a:t>
                      </a:r>
                      <a:endParaRPr lang="en-US" sz="1400"/>
                    </a:p>
                  </a:txBody>
                  <a:tcPr marL="85515" marR="85515" marT="57010" marB="57010"/>
                </a:tc>
                <a:tc>
                  <a:txBody>
                    <a:bodyPr/>
                    <a:lstStyle/>
                    <a:p>
                      <a:pPr algn="ctr"/>
                      <a:r>
                        <a:rPr lang="en-US" sz="1400"/>
                        <a:t>COX-1 Inhibition</a:t>
                      </a:r>
                    </a:p>
                  </a:txBody>
                  <a:tcPr marL="85515" marR="85515" marT="57010" marB="57010"/>
                </a:tc>
                <a:extLst>
                  <a:ext uri="{0D108BD9-81ED-4DB2-BD59-A6C34878D82A}">
                    <a16:rowId xmlns:a16="http://schemas.microsoft.com/office/drawing/2014/main" val="10003"/>
                  </a:ext>
                </a:extLst>
              </a:tr>
              <a:tr h="575802">
                <a:tc>
                  <a:txBody>
                    <a:bodyPr/>
                    <a:lstStyle/>
                    <a:p>
                      <a:pPr algn="ctr"/>
                      <a:r>
                        <a:rPr lang="en-US" sz="1400" baseline="0"/>
                        <a:t>NSAID-Induced Urticaria/AE</a:t>
                      </a:r>
                      <a:endParaRPr lang="en-US" sz="1400"/>
                    </a:p>
                  </a:txBody>
                  <a:tcPr marL="85515" marR="85515" marT="57010" marB="57010"/>
                </a:tc>
                <a:tc>
                  <a:txBody>
                    <a:bodyPr/>
                    <a:lstStyle/>
                    <a:p>
                      <a:pPr algn="ctr"/>
                      <a:r>
                        <a:rPr lang="en-US" sz="1400"/>
                        <a:t>Yes</a:t>
                      </a:r>
                    </a:p>
                  </a:txBody>
                  <a:tcPr marL="85515" marR="85515" marT="57010" marB="57010"/>
                </a:tc>
                <a:tc>
                  <a:txBody>
                    <a:bodyPr/>
                    <a:lstStyle/>
                    <a:p>
                      <a:pPr algn="ctr"/>
                      <a:r>
                        <a:rPr lang="en-US" sz="1400"/>
                        <a:t>Immediate</a:t>
                      </a:r>
                    </a:p>
                  </a:txBody>
                  <a:tcPr marL="85515" marR="85515" marT="57010" marB="57010"/>
                </a:tc>
                <a:tc>
                  <a:txBody>
                    <a:bodyPr/>
                    <a:lstStyle/>
                    <a:p>
                      <a:pPr algn="ctr"/>
                      <a:r>
                        <a:rPr lang="en-US" sz="1400"/>
                        <a:t>Urticaria/Angioedema</a:t>
                      </a:r>
                    </a:p>
                  </a:txBody>
                  <a:tcPr marL="85515" marR="85515" marT="57010" marB="57010"/>
                </a:tc>
                <a:tc>
                  <a:txBody>
                    <a:bodyPr/>
                    <a:lstStyle/>
                    <a:p>
                      <a:pPr algn="ctr"/>
                      <a:r>
                        <a:rPr lang="en-US" sz="1400"/>
                        <a:t>None</a:t>
                      </a:r>
                    </a:p>
                  </a:txBody>
                  <a:tcPr marL="85515" marR="85515" marT="57010" marB="57010"/>
                </a:tc>
                <a:tc>
                  <a:txBody>
                    <a:bodyPr/>
                    <a:lstStyle/>
                    <a:p>
                      <a:pPr algn="ctr"/>
                      <a:r>
                        <a:rPr lang="en-US" sz="1400"/>
                        <a:t>COX-1 Inhibition ?</a:t>
                      </a:r>
                    </a:p>
                  </a:txBody>
                  <a:tcPr marL="85515" marR="85515" marT="57010" marB="57010"/>
                </a:tc>
                <a:extLst>
                  <a:ext uri="{0D108BD9-81ED-4DB2-BD59-A6C34878D82A}">
                    <a16:rowId xmlns:a16="http://schemas.microsoft.com/office/drawing/2014/main" val="10004"/>
                  </a:ext>
                </a:extLst>
              </a:tr>
              <a:tr h="575802">
                <a:tc>
                  <a:txBody>
                    <a:bodyPr/>
                    <a:lstStyle/>
                    <a:p>
                      <a:pPr algn="ctr"/>
                      <a:r>
                        <a:rPr lang="en-US" sz="1400"/>
                        <a:t>Single NSAID Induced Urticaria/AE/Anaphylaxis</a:t>
                      </a:r>
                    </a:p>
                  </a:txBody>
                  <a:tcPr marL="85515" marR="85515" marT="57010" marB="57010"/>
                </a:tc>
                <a:tc>
                  <a:txBody>
                    <a:bodyPr/>
                    <a:lstStyle/>
                    <a:p>
                      <a:pPr algn="ctr"/>
                      <a:r>
                        <a:rPr lang="en-US" sz="1400"/>
                        <a:t>No</a:t>
                      </a:r>
                    </a:p>
                  </a:txBody>
                  <a:tcPr marL="85515" marR="85515" marT="57010" marB="57010"/>
                </a:tc>
                <a:tc>
                  <a:txBody>
                    <a:bodyPr/>
                    <a:lstStyle/>
                    <a:p>
                      <a:pPr algn="ctr"/>
                      <a:r>
                        <a:rPr lang="en-US" sz="1400"/>
                        <a:t>Immediate</a:t>
                      </a:r>
                    </a:p>
                  </a:txBody>
                  <a:tcPr marL="85515" marR="85515" marT="57010" marB="5701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a:t>Urticaria/Angioedema</a:t>
                      </a:r>
                    </a:p>
                    <a:p>
                      <a:pPr algn="ctr"/>
                      <a:r>
                        <a:rPr lang="en-US" sz="1400"/>
                        <a:t>Anaphylaxis</a:t>
                      </a:r>
                    </a:p>
                  </a:txBody>
                  <a:tcPr marL="85515" marR="85515" marT="57010" marB="57010"/>
                </a:tc>
                <a:tc>
                  <a:txBody>
                    <a:bodyPr/>
                    <a:lstStyle/>
                    <a:p>
                      <a:pPr algn="ctr"/>
                      <a:r>
                        <a:rPr lang="en-US" sz="1400"/>
                        <a:t>None</a:t>
                      </a:r>
                    </a:p>
                  </a:txBody>
                  <a:tcPr marL="85515" marR="85515" marT="57010" marB="57010"/>
                </a:tc>
                <a:tc>
                  <a:txBody>
                    <a:bodyPr/>
                    <a:lstStyle/>
                    <a:p>
                      <a:pPr algn="ctr"/>
                      <a:r>
                        <a:rPr lang="en-US" sz="1400"/>
                        <a:t>IgE mediated ?</a:t>
                      </a:r>
                    </a:p>
                  </a:txBody>
                  <a:tcPr marL="85515" marR="85515" marT="57010" marB="57010"/>
                </a:tc>
                <a:extLst>
                  <a:ext uri="{0D108BD9-81ED-4DB2-BD59-A6C34878D82A}">
                    <a16:rowId xmlns:a16="http://schemas.microsoft.com/office/drawing/2014/main" val="10005"/>
                  </a:ext>
                </a:extLst>
              </a:tr>
              <a:tr h="575802">
                <a:tc>
                  <a:txBody>
                    <a:bodyPr/>
                    <a:lstStyle/>
                    <a:p>
                      <a:pPr algn="ctr"/>
                      <a:r>
                        <a:rPr lang="en-US" sz="1400"/>
                        <a:t>Variable</a:t>
                      </a:r>
                    </a:p>
                  </a:txBody>
                  <a:tcPr marL="85515" marR="85515" marT="57010" marB="57010"/>
                </a:tc>
                <a:tc>
                  <a:txBody>
                    <a:bodyPr/>
                    <a:lstStyle/>
                    <a:p>
                      <a:pPr algn="ctr"/>
                      <a:r>
                        <a:rPr lang="en-US" sz="1400"/>
                        <a:t>Usually No</a:t>
                      </a:r>
                    </a:p>
                  </a:txBody>
                  <a:tcPr marL="85515" marR="85515" marT="57010" marB="57010"/>
                </a:tc>
                <a:tc>
                  <a:txBody>
                    <a:bodyPr/>
                    <a:lstStyle/>
                    <a:p>
                      <a:pPr algn="ctr"/>
                      <a:r>
                        <a:rPr lang="en-US" sz="1400"/>
                        <a:t>Delayed</a:t>
                      </a:r>
                    </a:p>
                  </a:txBody>
                  <a:tcPr marL="85515" marR="85515" marT="57010" marB="57010"/>
                </a:tc>
                <a:tc>
                  <a:txBody>
                    <a:bodyPr/>
                    <a:lstStyle/>
                    <a:p>
                      <a:pPr algn="ctr"/>
                      <a:r>
                        <a:rPr lang="en-US" sz="1400"/>
                        <a:t>FDE, SJS/TEN, MP exanthem, HP,</a:t>
                      </a:r>
                      <a:r>
                        <a:rPr lang="en-US" sz="1400" baseline="0"/>
                        <a:t> aseptic meningitis</a:t>
                      </a:r>
                      <a:endParaRPr lang="en-US" sz="1400"/>
                    </a:p>
                  </a:txBody>
                  <a:tcPr marL="85515" marR="85515" marT="57010" marB="57010"/>
                </a:tc>
                <a:tc>
                  <a:txBody>
                    <a:bodyPr/>
                    <a:lstStyle/>
                    <a:p>
                      <a:pPr algn="ctr"/>
                      <a:r>
                        <a:rPr lang="en-US" sz="1400"/>
                        <a:t>None</a:t>
                      </a:r>
                    </a:p>
                  </a:txBody>
                  <a:tcPr marL="85515" marR="85515" marT="57010" marB="57010"/>
                </a:tc>
                <a:tc>
                  <a:txBody>
                    <a:bodyPr/>
                    <a:lstStyle/>
                    <a:p>
                      <a:pPr algn="ctr"/>
                      <a:r>
                        <a:rPr lang="en-US" sz="1400"/>
                        <a:t>T cell mediated ?</a:t>
                      </a:r>
                    </a:p>
                  </a:txBody>
                  <a:tcPr marL="85515" marR="85515" marT="57010" marB="57010"/>
                </a:tc>
                <a:extLst>
                  <a:ext uri="{0D108BD9-81ED-4DB2-BD59-A6C34878D82A}">
                    <a16:rowId xmlns:a16="http://schemas.microsoft.com/office/drawing/2014/main" val="10006"/>
                  </a:ext>
                </a:extLst>
              </a:tr>
            </a:tbl>
          </a:graphicData>
        </a:graphic>
      </p:graphicFrame>
      <p:sp>
        <p:nvSpPr>
          <p:cNvPr id="2" name="Rectangle 1">
            <a:extLst>
              <a:ext uri="{FF2B5EF4-FFF2-40B4-BE49-F238E27FC236}">
                <a16:creationId xmlns:a16="http://schemas.microsoft.com/office/drawing/2014/main" id="{A0996C3E-12FF-BE96-0B88-E3F419DA2B3F}"/>
              </a:ext>
            </a:extLst>
          </p:cNvPr>
          <p:cNvSpPr/>
          <p:nvPr/>
        </p:nvSpPr>
        <p:spPr>
          <a:xfrm>
            <a:off x="3553904" y="4138367"/>
            <a:ext cx="669303" cy="96153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Rectangle 2">
            <a:extLst>
              <a:ext uri="{FF2B5EF4-FFF2-40B4-BE49-F238E27FC236}">
                <a16:creationId xmlns:a16="http://schemas.microsoft.com/office/drawing/2014/main" id="{C85896B3-3B51-EC0C-57E7-44E5DBBFB876}"/>
              </a:ext>
            </a:extLst>
          </p:cNvPr>
          <p:cNvSpPr/>
          <p:nvPr/>
        </p:nvSpPr>
        <p:spPr>
          <a:xfrm>
            <a:off x="6096000" y="4138367"/>
            <a:ext cx="5301195" cy="1065229"/>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3077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Oval 20">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E9CBE35-2335-B3EB-D4E6-F9026FFBADD0}"/>
              </a:ext>
            </a:extLst>
          </p:cNvPr>
          <p:cNvSpPr>
            <a:spLocks noGrp="1"/>
          </p:cNvSpPr>
          <p:nvPr>
            <p:ph type="ctrTitle"/>
          </p:nvPr>
        </p:nvSpPr>
        <p:spPr>
          <a:xfrm>
            <a:off x="4162567" y="818984"/>
            <a:ext cx="6714699" cy="3178689"/>
          </a:xfrm>
        </p:spPr>
        <p:txBody>
          <a:bodyPr>
            <a:normAutofit/>
          </a:bodyPr>
          <a:lstStyle/>
          <a:p>
            <a:pPr algn="l"/>
            <a:r>
              <a:rPr lang="en-US" sz="4800">
                <a:solidFill>
                  <a:srgbClr val="FFFFFF"/>
                </a:solidFill>
              </a:rPr>
              <a:t>Free Text and Drug Allergy Documentation</a:t>
            </a:r>
          </a:p>
        </p:txBody>
      </p:sp>
      <p:sp>
        <p:nvSpPr>
          <p:cNvPr id="23" name="Rectangle 22">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Subtitle 3">
            <a:extLst>
              <a:ext uri="{FF2B5EF4-FFF2-40B4-BE49-F238E27FC236}">
                <a16:creationId xmlns:a16="http://schemas.microsoft.com/office/drawing/2014/main" id="{A4D434D4-A165-2B8E-3E03-0C27F2F75980}"/>
              </a:ext>
            </a:extLst>
          </p:cNvPr>
          <p:cNvSpPr>
            <a:spLocks noGrp="1"/>
          </p:cNvSpPr>
          <p:nvPr>
            <p:ph type="subTitle" idx="1"/>
          </p:nvPr>
        </p:nvSpPr>
        <p:spPr>
          <a:xfrm>
            <a:off x="4285397" y="4960961"/>
            <a:ext cx="7055893" cy="1078054"/>
          </a:xfrm>
        </p:spPr>
        <p:txBody>
          <a:bodyPr>
            <a:normAutofit/>
          </a:bodyPr>
          <a:lstStyle/>
          <a:p>
            <a:pPr algn="l"/>
            <a:endParaRPr lang="en-US">
              <a:solidFill>
                <a:srgbClr val="FFFFFF"/>
              </a:solidFill>
            </a:endParaRPr>
          </a:p>
        </p:txBody>
      </p:sp>
    </p:spTree>
    <p:extLst>
      <p:ext uri="{BB962C8B-B14F-4D97-AF65-F5344CB8AC3E}">
        <p14:creationId xmlns:p14="http://schemas.microsoft.com/office/powerpoint/2010/main" val="12438089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25418-9C72-4468-3D9D-830F9588DF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497" y="322993"/>
            <a:ext cx="11257005" cy="5051069"/>
          </a:xfrm>
          <a:prstGeom prst="rect">
            <a:avLst/>
          </a:prstGeom>
        </p:spPr>
      </p:pic>
      <p:sp>
        <p:nvSpPr>
          <p:cNvPr id="6" name="TextBox 5">
            <a:extLst>
              <a:ext uri="{FF2B5EF4-FFF2-40B4-BE49-F238E27FC236}">
                <a16:creationId xmlns:a16="http://schemas.microsoft.com/office/drawing/2014/main" id="{12BA1CE7-1D0C-EC45-03B2-F25494275B30}"/>
              </a:ext>
            </a:extLst>
          </p:cNvPr>
          <p:cNvSpPr txBox="1"/>
          <p:nvPr/>
        </p:nvSpPr>
        <p:spPr>
          <a:xfrm>
            <a:off x="3721931" y="6381118"/>
            <a:ext cx="389170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J Allergy Clin Immunol </a:t>
            </a:r>
            <a:r>
              <a:rPr kumimoji="0" lang="en-US" sz="1400" b="0" i="0" u="none" strike="noStrike" kern="1200" cap="none" spc="0" normalizeH="0" baseline="0" noProof="0" err="1">
                <a:ln>
                  <a:noFill/>
                </a:ln>
                <a:solidFill>
                  <a:prstClr val="black"/>
                </a:solidFill>
                <a:effectLst/>
                <a:uLnTx/>
                <a:uFillTx/>
                <a:latin typeface="Aptos" panose="02110004020202020204"/>
                <a:ea typeface="+mn-ea"/>
                <a:cs typeface="+mn-cs"/>
              </a:rPr>
              <a:t>Pract</a:t>
            </a: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 2022;10(11):2854–67.</a:t>
            </a:r>
          </a:p>
        </p:txBody>
      </p:sp>
    </p:spTree>
    <p:extLst>
      <p:ext uri="{BB962C8B-B14F-4D97-AF65-F5344CB8AC3E}">
        <p14:creationId xmlns:p14="http://schemas.microsoft.com/office/powerpoint/2010/main" val="832627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EDF10-5D6E-FCC2-A4B6-6A107A28F65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902714C-E499-026D-3FB7-BF22E7AB6091}"/>
              </a:ext>
            </a:extLst>
          </p:cNvPr>
          <p:cNvSpPr txBox="1"/>
          <p:nvPr/>
        </p:nvSpPr>
        <p:spPr>
          <a:xfrm>
            <a:off x="3721931" y="6381118"/>
            <a:ext cx="389170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J Allergy Clin Immunol </a:t>
            </a:r>
            <a:r>
              <a:rPr kumimoji="0" lang="en-US" sz="1400" b="0" i="0" u="none" strike="noStrike" kern="1200" cap="none" spc="0" normalizeH="0" baseline="0" noProof="0" err="1">
                <a:ln>
                  <a:noFill/>
                </a:ln>
                <a:solidFill>
                  <a:prstClr val="black"/>
                </a:solidFill>
                <a:effectLst/>
                <a:uLnTx/>
                <a:uFillTx/>
                <a:latin typeface="Aptos" panose="02110004020202020204"/>
                <a:ea typeface="+mn-ea"/>
                <a:cs typeface="+mn-cs"/>
              </a:rPr>
              <a:t>Pract</a:t>
            </a: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 2022;10(11):2854–67.</a:t>
            </a:r>
          </a:p>
        </p:txBody>
      </p:sp>
      <p:pic>
        <p:nvPicPr>
          <p:cNvPr id="3" name="Picture 2">
            <a:extLst>
              <a:ext uri="{FF2B5EF4-FFF2-40B4-BE49-F238E27FC236}">
                <a16:creationId xmlns:a16="http://schemas.microsoft.com/office/drawing/2014/main" id="{DDDA72A4-EB94-1DFA-41DC-EC109C49401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71768" y="838201"/>
            <a:ext cx="11198556" cy="4356100"/>
          </a:xfrm>
          <a:prstGeom prst="rect">
            <a:avLst/>
          </a:prstGeom>
        </p:spPr>
      </p:pic>
    </p:spTree>
    <p:extLst>
      <p:ext uri="{BB962C8B-B14F-4D97-AF65-F5344CB8AC3E}">
        <p14:creationId xmlns:p14="http://schemas.microsoft.com/office/powerpoint/2010/main" val="1812757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74ADE-2BFD-0487-30BA-782A556CDA5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4B8E6AA-C09F-7A19-1A44-7F7ED25FBAAC}"/>
              </a:ext>
            </a:extLst>
          </p:cNvPr>
          <p:cNvSpPr txBox="1"/>
          <p:nvPr/>
        </p:nvSpPr>
        <p:spPr>
          <a:xfrm>
            <a:off x="3721931" y="6381118"/>
            <a:ext cx="389170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J Allergy Clin Immunol </a:t>
            </a:r>
            <a:r>
              <a:rPr kumimoji="0" lang="en-US" sz="1400" b="0" i="0" u="none" strike="noStrike" kern="1200" cap="none" spc="0" normalizeH="0" baseline="0" noProof="0" err="1">
                <a:ln>
                  <a:noFill/>
                </a:ln>
                <a:solidFill>
                  <a:prstClr val="black"/>
                </a:solidFill>
                <a:effectLst/>
                <a:uLnTx/>
                <a:uFillTx/>
                <a:latin typeface="Aptos" panose="02110004020202020204"/>
                <a:ea typeface="+mn-ea"/>
                <a:cs typeface="+mn-cs"/>
              </a:rPr>
              <a:t>Pract</a:t>
            </a: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 2022;10(11):2854–67.</a:t>
            </a:r>
          </a:p>
        </p:txBody>
      </p:sp>
      <p:pic>
        <p:nvPicPr>
          <p:cNvPr id="3" name="Picture 2">
            <a:extLst>
              <a:ext uri="{FF2B5EF4-FFF2-40B4-BE49-F238E27FC236}">
                <a16:creationId xmlns:a16="http://schemas.microsoft.com/office/drawing/2014/main" id="{18DB576F-617D-73CC-928B-3CF7401608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17266" y="1724223"/>
            <a:ext cx="11757468" cy="4225894"/>
          </a:xfrm>
          <a:prstGeom prst="rect">
            <a:avLst/>
          </a:prstGeom>
        </p:spPr>
      </p:pic>
    </p:spTree>
    <p:extLst>
      <p:ext uri="{BB962C8B-B14F-4D97-AF65-F5344CB8AC3E}">
        <p14:creationId xmlns:p14="http://schemas.microsoft.com/office/powerpoint/2010/main" val="4029588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3739E3-2922-4229-841B-33CE71C67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1A27CCC-A904-B48B-3237-F7709E90D5CD}"/>
              </a:ext>
            </a:extLst>
          </p:cNvPr>
          <p:cNvSpPr>
            <a:spLocks noGrp="1"/>
          </p:cNvSpPr>
          <p:nvPr>
            <p:ph type="title"/>
          </p:nvPr>
        </p:nvSpPr>
        <p:spPr>
          <a:xfrm>
            <a:off x="982638" y="1012536"/>
            <a:ext cx="4487813" cy="3141111"/>
          </a:xfrm>
        </p:spPr>
        <p:txBody>
          <a:bodyPr vert="horz" lIns="91440" tIns="45720" rIns="91440" bIns="45720" rtlCol="0" anchor="t">
            <a:normAutofit/>
          </a:bodyPr>
          <a:lstStyle/>
          <a:p>
            <a:r>
              <a:rPr lang="en-US" sz="4800" kern="1200">
                <a:solidFill>
                  <a:schemeClr val="tx1"/>
                </a:solidFill>
                <a:latin typeface="+mj-lt"/>
                <a:ea typeface="+mj-ea"/>
                <a:cs typeface="+mj-cs"/>
              </a:rPr>
              <a:t>High Risk vs Unknown Allergy Labels</a:t>
            </a:r>
          </a:p>
        </p:txBody>
      </p:sp>
      <p:sp>
        <p:nvSpPr>
          <p:cNvPr id="4" name="TextBox 3">
            <a:extLst>
              <a:ext uri="{FF2B5EF4-FFF2-40B4-BE49-F238E27FC236}">
                <a16:creationId xmlns:a16="http://schemas.microsoft.com/office/drawing/2014/main" id="{F62E98F7-FFEE-BF51-B820-4621A3521EE5}"/>
              </a:ext>
            </a:extLst>
          </p:cNvPr>
          <p:cNvSpPr txBox="1"/>
          <p:nvPr/>
        </p:nvSpPr>
        <p:spPr>
          <a:xfrm>
            <a:off x="982638" y="4389120"/>
            <a:ext cx="4408228" cy="1192815"/>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ptos" panose="02110004020202020204"/>
                <a:ea typeface="+mn-ea"/>
                <a:cs typeface="+mn-cs"/>
              </a:rPr>
              <a:t>J Allergy Clin Immunol Pract. 2022;10(11):2854–67.</a:t>
            </a:r>
          </a:p>
        </p:txBody>
      </p:sp>
      <p:sp>
        <p:nvSpPr>
          <p:cNvPr id="11" name="Rectangle 10">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6000" y="-3"/>
            <a:ext cx="6096000"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5999" y="-3"/>
            <a:ext cx="6095999" cy="6408536"/>
          </a:xfrm>
          <a:prstGeom prst="rect">
            <a:avLst/>
          </a:prstGeom>
          <a:gradFill>
            <a:gsLst>
              <a:gs pos="0">
                <a:schemeClr val="accent1">
                  <a:lumMod val="75000"/>
                  <a:alpha val="56000"/>
                </a:schemeClr>
              </a:gs>
              <a:gs pos="100000">
                <a:srgbClr val="000000">
                  <a:alpha val="5200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862482" y="1528481"/>
            <a:ext cx="6858002" cy="380103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70441443-B261-F62B-1F88-223BF7020C9C}"/>
              </a:ext>
            </a:extLst>
          </p:cNvPr>
          <p:cNvPicPr>
            <a:picLocks noChangeAspect="1"/>
          </p:cNvPicPr>
          <p:nvPr/>
        </p:nvPicPr>
        <p:blipFill>
          <a:blip r:embed="rId2"/>
          <a:stretch>
            <a:fillRect/>
          </a:stretch>
        </p:blipFill>
        <p:spPr>
          <a:xfrm>
            <a:off x="7253728" y="1560397"/>
            <a:ext cx="3872753" cy="3737206"/>
          </a:xfrm>
          <a:prstGeom prst="rect">
            <a:avLst/>
          </a:prstGeom>
        </p:spPr>
      </p:pic>
    </p:spTree>
    <p:extLst>
      <p:ext uri="{BB962C8B-B14F-4D97-AF65-F5344CB8AC3E}">
        <p14:creationId xmlns:p14="http://schemas.microsoft.com/office/powerpoint/2010/main" val="1260351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2">
            <a:extLst>
              <a:ext uri="{FF2B5EF4-FFF2-40B4-BE49-F238E27FC236}">
                <a16:creationId xmlns:a16="http://schemas.microsoft.com/office/drawing/2014/main" id="{D674235D-D946-A253-3A18-4F7BAB85C98B}"/>
              </a:ext>
            </a:extLst>
          </p:cNvPr>
          <p:cNvSpPr>
            <a:spLocks noGrp="1"/>
          </p:cNvSpPr>
          <p:nvPr>
            <p:ph type="title"/>
          </p:nvPr>
        </p:nvSpPr>
        <p:spPr>
          <a:xfrm>
            <a:off x="699714" y="5490971"/>
            <a:ext cx="6962072" cy="1159200"/>
          </a:xfrm>
        </p:spPr>
        <p:txBody>
          <a:bodyPr vert="horz" lIns="91440" tIns="45720" rIns="91440" bIns="45720" rtlCol="0" anchor="ctr">
            <a:normAutofit/>
          </a:bodyPr>
          <a:lstStyle/>
          <a:p>
            <a:r>
              <a:rPr lang="en-US" sz="3400" kern="1200">
                <a:solidFill>
                  <a:srgbClr val="FFFFFF"/>
                </a:solidFill>
                <a:latin typeface="+mj-lt"/>
                <a:ea typeface="+mj-ea"/>
                <a:cs typeface="+mj-cs"/>
              </a:rPr>
              <a:t>Free Text with Administration Guidance for Vancomycin Infusion Reaction</a:t>
            </a:r>
          </a:p>
        </p:txBody>
      </p:sp>
      <p:sp>
        <p:nvSpPr>
          <p:cNvPr id="2" name="TextBox 1">
            <a:extLst>
              <a:ext uri="{FF2B5EF4-FFF2-40B4-BE49-F238E27FC236}">
                <a16:creationId xmlns:a16="http://schemas.microsoft.com/office/drawing/2014/main" id="{DB00B68B-76EE-AFAB-2B75-BEABA88058BE}"/>
              </a:ext>
            </a:extLst>
          </p:cNvPr>
          <p:cNvSpPr txBox="1"/>
          <p:nvPr/>
        </p:nvSpPr>
        <p:spPr>
          <a:xfrm>
            <a:off x="8456522" y="5633765"/>
            <a:ext cx="3408555" cy="873612"/>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ptos" panose="02110004020202020204"/>
                <a:ea typeface="+mn-ea"/>
                <a:cs typeface="+mn-cs"/>
              </a:rPr>
              <a:t>J Allergy Clin Immunol Pract. 2022;10(11):2854–67.</a:t>
            </a:r>
          </a:p>
        </p:txBody>
      </p:sp>
      <p:pic>
        <p:nvPicPr>
          <p:cNvPr id="4" name="Picture 3">
            <a:extLst>
              <a:ext uri="{FF2B5EF4-FFF2-40B4-BE49-F238E27FC236}">
                <a16:creationId xmlns:a16="http://schemas.microsoft.com/office/drawing/2014/main" id="{4EA422D1-FE89-0413-2556-5AC93FD412A5}"/>
              </a:ext>
            </a:extLst>
          </p:cNvPr>
          <p:cNvPicPr>
            <a:picLocks noChangeAspect="1"/>
          </p:cNvPicPr>
          <p:nvPr/>
        </p:nvPicPr>
        <p:blipFill>
          <a:blip r:embed="rId2"/>
          <a:stretch>
            <a:fillRect/>
          </a:stretch>
        </p:blipFill>
        <p:spPr>
          <a:xfrm>
            <a:off x="1176248" y="390832"/>
            <a:ext cx="9932123" cy="4519114"/>
          </a:xfrm>
          <a:prstGeom prst="rect">
            <a:avLst/>
          </a:prstGeom>
        </p:spPr>
      </p:pic>
    </p:spTree>
    <p:extLst>
      <p:ext uri="{BB962C8B-B14F-4D97-AF65-F5344CB8AC3E}">
        <p14:creationId xmlns:p14="http://schemas.microsoft.com/office/powerpoint/2010/main" val="4091603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820AD0-5942-D122-9467-0B602E1BA9F6}"/>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Rectangle 2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2">
            <a:extLst>
              <a:ext uri="{FF2B5EF4-FFF2-40B4-BE49-F238E27FC236}">
                <a16:creationId xmlns:a16="http://schemas.microsoft.com/office/drawing/2014/main" id="{A4EA1EAA-D49B-B910-9B97-DC47D304FBFA}"/>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Free Text with Administration Guidance for Opiates</a:t>
            </a:r>
          </a:p>
        </p:txBody>
      </p:sp>
      <p:sp>
        <p:nvSpPr>
          <p:cNvPr id="2" name="TextBox 1">
            <a:extLst>
              <a:ext uri="{FF2B5EF4-FFF2-40B4-BE49-F238E27FC236}">
                <a16:creationId xmlns:a16="http://schemas.microsoft.com/office/drawing/2014/main" id="{0DD6AB67-CDBD-4FF4-21F7-07C1AABF5015}"/>
              </a:ext>
            </a:extLst>
          </p:cNvPr>
          <p:cNvSpPr txBox="1"/>
          <p:nvPr/>
        </p:nvSpPr>
        <p:spPr>
          <a:xfrm>
            <a:off x="642785" y="5242192"/>
            <a:ext cx="3025303" cy="1204427"/>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Aptos" panose="02110004020202020204"/>
                <a:ea typeface="+mn-ea"/>
                <a:cs typeface="+mn-cs"/>
              </a:rPr>
              <a:t>J Allergy Clin Immunol </a:t>
            </a:r>
            <a:r>
              <a:rPr kumimoji="0" lang="en-US" sz="2000" b="0" i="0" u="none" strike="noStrike" kern="1200" cap="none" spc="0" normalizeH="0" baseline="0" noProof="0" err="1">
                <a:ln>
                  <a:noFill/>
                </a:ln>
                <a:solidFill>
                  <a:prstClr val="white"/>
                </a:solidFill>
                <a:effectLst/>
                <a:uLnTx/>
                <a:uFillTx/>
                <a:latin typeface="Aptos" panose="02110004020202020204"/>
                <a:ea typeface="+mn-ea"/>
                <a:cs typeface="+mn-cs"/>
              </a:rPr>
              <a:t>Pract</a:t>
            </a:r>
            <a:r>
              <a:rPr kumimoji="0" lang="en-US" sz="2000" b="0" i="0" u="none" strike="noStrike" kern="1200" cap="none" spc="0" normalizeH="0" baseline="0" noProof="0">
                <a:ln>
                  <a:noFill/>
                </a:ln>
                <a:solidFill>
                  <a:prstClr val="white"/>
                </a:solidFill>
                <a:effectLst/>
                <a:uLnTx/>
                <a:uFillTx/>
                <a:latin typeface="Aptos" panose="02110004020202020204"/>
                <a:ea typeface="+mn-ea"/>
                <a:cs typeface="+mn-cs"/>
              </a:rPr>
              <a:t>. 2022;10(11):2854–67.</a:t>
            </a:r>
          </a:p>
        </p:txBody>
      </p:sp>
      <p:grpSp>
        <p:nvGrpSpPr>
          <p:cNvPr id="9" name="Group 8">
            <a:extLst>
              <a:ext uri="{FF2B5EF4-FFF2-40B4-BE49-F238E27FC236}">
                <a16:creationId xmlns:a16="http://schemas.microsoft.com/office/drawing/2014/main" id="{FAA93E6E-9AE3-BA44-74E4-547D878C173E}"/>
              </a:ext>
            </a:extLst>
          </p:cNvPr>
          <p:cNvGrpSpPr/>
          <p:nvPr/>
        </p:nvGrpSpPr>
        <p:grpSpPr>
          <a:xfrm>
            <a:off x="5410200" y="1778411"/>
            <a:ext cx="5857878" cy="2577605"/>
            <a:chOff x="3276600" y="2990850"/>
            <a:chExt cx="5638800" cy="2588903"/>
          </a:xfrm>
        </p:grpSpPr>
        <p:pic>
          <p:nvPicPr>
            <p:cNvPr id="6" name="Picture 5">
              <a:extLst>
                <a:ext uri="{FF2B5EF4-FFF2-40B4-BE49-F238E27FC236}">
                  <a16:creationId xmlns:a16="http://schemas.microsoft.com/office/drawing/2014/main" id="{229C4B02-55B1-EA22-64E2-84407ACD863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276600" y="2990850"/>
              <a:ext cx="5638800" cy="785503"/>
            </a:xfrm>
            <a:prstGeom prst="rect">
              <a:avLst/>
            </a:prstGeom>
          </p:spPr>
        </p:pic>
        <p:pic>
          <p:nvPicPr>
            <p:cNvPr id="8" name="Picture 7">
              <a:extLst>
                <a:ext uri="{FF2B5EF4-FFF2-40B4-BE49-F238E27FC236}">
                  <a16:creationId xmlns:a16="http://schemas.microsoft.com/office/drawing/2014/main" id="{F3C4322B-9146-14A7-5AED-47642029FF8A}"/>
                </a:ext>
              </a:extLst>
            </p:cNvPr>
            <p:cNvPicPr>
              <a:picLocks noChangeAspect="1"/>
            </p:cNvPicPr>
            <p:nvPr/>
          </p:nvPicPr>
          <p:blipFill>
            <a:blip r:embed="rId3"/>
            <a:stretch>
              <a:fillRect/>
            </a:stretch>
          </p:blipFill>
          <p:spPr>
            <a:xfrm>
              <a:off x="3276600" y="3776353"/>
              <a:ext cx="5638800" cy="1803400"/>
            </a:xfrm>
            <a:prstGeom prst="rect">
              <a:avLst/>
            </a:prstGeom>
          </p:spPr>
        </p:pic>
      </p:grpSp>
    </p:spTree>
    <p:extLst>
      <p:ext uri="{BB962C8B-B14F-4D97-AF65-F5344CB8AC3E}">
        <p14:creationId xmlns:p14="http://schemas.microsoft.com/office/powerpoint/2010/main" val="4214006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Freeform: Shape 1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8237F08-17BA-57C0-A087-EA62B10A977F}"/>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a:solidFill>
                  <a:srgbClr val="FFFFFF"/>
                </a:solidFill>
                <a:latin typeface="+mj-lt"/>
                <a:ea typeface="+mj-ea"/>
                <a:cs typeface="+mj-cs"/>
              </a:rPr>
              <a:t>Questions and Discussion</a:t>
            </a:r>
          </a:p>
        </p:txBody>
      </p:sp>
    </p:spTree>
    <p:extLst>
      <p:ext uri="{BB962C8B-B14F-4D97-AF65-F5344CB8AC3E}">
        <p14:creationId xmlns:p14="http://schemas.microsoft.com/office/powerpoint/2010/main" val="11499934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90794cc-8ced-4156-9787-a1fbf819c752}" enabled="1" method="Standard" siteId="{a25fff9c-3f63-4fb2-9a8a-d9bdd0321f9a}" removed="0"/>
</clbl:labelList>
</file>

<file path=docProps/app.xml><?xml version="1.0" encoding="utf-8"?>
<Properties xmlns="http://schemas.openxmlformats.org/officeDocument/2006/extended-properties" xmlns:vt="http://schemas.openxmlformats.org/officeDocument/2006/docPropsVTypes">
  <TotalTime>0</TotalTime>
  <Words>1586</Words>
  <Application>Microsoft Office PowerPoint</Application>
  <PresentationFormat>Widescreen</PresentationFormat>
  <Paragraphs>301</Paragraphs>
  <Slides>31</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ＭＳ Ｐゴシック</vt:lpstr>
      <vt:lpstr>Aptos</vt:lpstr>
      <vt:lpstr>Aptos Display</vt:lpstr>
      <vt:lpstr>Arial</vt:lpstr>
      <vt:lpstr>Tahoma</vt:lpstr>
      <vt:lpstr>Times</vt:lpstr>
      <vt:lpstr>Office Theme</vt:lpstr>
      <vt:lpstr>Allergy Documentation and Patient Safety </vt:lpstr>
      <vt:lpstr>Outline</vt:lpstr>
      <vt:lpstr>Case: Penicillin Allergy Presentation</vt:lpstr>
      <vt:lpstr>Drug Allergy History</vt:lpstr>
      <vt:lpstr>Question 1</vt:lpstr>
      <vt:lpstr>Drug Allergy History: Documentation</vt:lpstr>
      <vt:lpstr>What should be in the Allergy Listing in the  EMR?</vt:lpstr>
      <vt:lpstr>Question 2</vt:lpstr>
      <vt:lpstr>Delete Allergies from the EHR </vt:lpstr>
      <vt:lpstr>Current EHR Documentation</vt:lpstr>
      <vt:lpstr>What is Transferred Between EMRs?</vt:lpstr>
      <vt:lpstr>How to Improve Documentation?</vt:lpstr>
      <vt:lpstr>Relabeling</vt:lpstr>
      <vt:lpstr>When should you label an entire class of drugs as an allergy? </vt:lpstr>
      <vt:lpstr>Antibiotics and a Few Classes of Other Medications Are the Most Common Reported Drug Allergies </vt:lpstr>
      <vt:lpstr>Drug Allergy Heavy Hitters</vt:lpstr>
      <vt:lpstr>Most Drug Allergy Labels Should be Drug Specific</vt:lpstr>
      <vt:lpstr>ACE-I-induced Angioedema   Important drug class allergy label phenotype</vt:lpstr>
      <vt:lpstr>ACE-I Angioedema</vt:lpstr>
      <vt:lpstr>NSAID Allergy</vt:lpstr>
      <vt:lpstr>PowerPoint Presentation</vt:lpstr>
      <vt:lpstr>PowerPoint Presentation</vt:lpstr>
      <vt:lpstr>PowerPoint Presentation</vt:lpstr>
      <vt:lpstr>Free Text and Drug Allergy Documentation</vt:lpstr>
      <vt:lpstr>PowerPoint Presentation</vt:lpstr>
      <vt:lpstr>PowerPoint Presentation</vt:lpstr>
      <vt:lpstr>PowerPoint Presentation</vt:lpstr>
      <vt:lpstr>High Risk vs Unknown Allergy Labels</vt:lpstr>
      <vt:lpstr>Free Text with Administration Guidance for Vancomycin Infusion Reaction</vt:lpstr>
      <vt:lpstr>Free Text with Administration Guidance for Opiates</vt:lpstr>
      <vt:lpstr>Questions and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Karki, Deepika, M.B.B.S.</dc:creator>
  <cp:lastModifiedBy>Karki, Deepika, M.B.B.S.</cp:lastModifiedBy>
  <cp:revision>1</cp:revision>
  <dcterms:created xsi:type="dcterms:W3CDTF">2026-09-16T21:41:29Z</dcterms:created>
  <dcterms:modified xsi:type="dcterms:W3CDTF">2026-09-17T19:14:07Z</dcterms:modified>
</cp:coreProperties>
</file>