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2"/>
  </p:notesMasterIdLst>
  <p:sldIdLst>
    <p:sldId id="256" r:id="rId2"/>
    <p:sldId id="339" r:id="rId3"/>
    <p:sldId id="257" r:id="rId4"/>
    <p:sldId id="278" r:id="rId5"/>
    <p:sldId id="265" r:id="rId6"/>
    <p:sldId id="259" r:id="rId7"/>
    <p:sldId id="343" r:id="rId8"/>
    <p:sldId id="262" r:id="rId9"/>
    <p:sldId id="263" r:id="rId10"/>
    <p:sldId id="313" r:id="rId11"/>
    <p:sldId id="324" r:id="rId12"/>
    <p:sldId id="331" r:id="rId13"/>
    <p:sldId id="332" r:id="rId14"/>
    <p:sldId id="334" r:id="rId15"/>
    <p:sldId id="346" r:id="rId16"/>
    <p:sldId id="275" r:id="rId17"/>
    <p:sldId id="264" r:id="rId18"/>
    <p:sldId id="327" r:id="rId19"/>
    <p:sldId id="260" r:id="rId20"/>
    <p:sldId id="340" r:id="rId21"/>
    <p:sldId id="328" r:id="rId22"/>
    <p:sldId id="317" r:id="rId23"/>
    <p:sldId id="329" r:id="rId24"/>
    <p:sldId id="333" r:id="rId25"/>
    <p:sldId id="268" r:id="rId26"/>
    <p:sldId id="267" r:id="rId27"/>
    <p:sldId id="341" r:id="rId28"/>
    <p:sldId id="342" r:id="rId29"/>
    <p:sldId id="347" r:id="rId30"/>
    <p:sldId id="337" r:id="rId31"/>
    <p:sldId id="325" r:id="rId32"/>
    <p:sldId id="326" r:id="rId33"/>
    <p:sldId id="266" r:id="rId34"/>
    <p:sldId id="276" r:id="rId35"/>
    <p:sldId id="271" r:id="rId36"/>
    <p:sldId id="272" r:id="rId37"/>
    <p:sldId id="270" r:id="rId38"/>
    <p:sldId id="269" r:id="rId39"/>
    <p:sldId id="288" r:id="rId40"/>
    <p:sldId id="274" r:id="rId41"/>
    <p:sldId id="289" r:id="rId42"/>
    <p:sldId id="336" r:id="rId43"/>
    <p:sldId id="290" r:id="rId44"/>
    <p:sldId id="344" r:id="rId45"/>
    <p:sldId id="291" r:id="rId46"/>
    <p:sldId id="261" r:id="rId47"/>
    <p:sldId id="258" r:id="rId48"/>
    <p:sldId id="279" r:id="rId49"/>
    <p:sldId id="323" r:id="rId50"/>
    <p:sldId id="345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/>
    <p:restoredTop sz="86399"/>
  </p:normalViewPr>
  <p:slideViewPr>
    <p:cSldViewPr snapToGrid="0">
      <p:cViewPr varScale="1">
        <p:scale>
          <a:sx n="94" d="100"/>
          <a:sy n="94" d="100"/>
        </p:scale>
        <p:origin x="1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3C21D4-8FF2-4C10-B0FA-BDE204C0B005}" type="doc">
      <dgm:prSet loTypeId="urn:microsoft.com/office/officeart/2016/7/layout/BasicLinearProcessNumbered" loCatId="process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8D654D8-6E1D-4AF5-939C-6BA6E7D9CFAF}">
      <dgm:prSet/>
      <dgm:spPr/>
      <dgm:t>
        <a:bodyPr/>
        <a:lstStyle/>
        <a:p>
          <a:pPr algn="ctr"/>
          <a:r>
            <a:rPr lang="en-US" dirty="0"/>
            <a:t>How do we get everyone to care about a penicillin allergy?</a:t>
          </a:r>
        </a:p>
      </dgm:t>
    </dgm:pt>
    <dgm:pt modelId="{3B113222-E773-421C-BE2A-05F603A284DB}" type="parTrans" cxnId="{E7D0F8AE-F43D-41E4-A9CA-FDDA65DDA505}">
      <dgm:prSet/>
      <dgm:spPr/>
      <dgm:t>
        <a:bodyPr/>
        <a:lstStyle/>
        <a:p>
          <a:endParaRPr lang="en-US"/>
        </a:p>
      </dgm:t>
    </dgm:pt>
    <dgm:pt modelId="{0E4DF11D-E7EF-4674-B955-D0343C6C3D97}" type="sibTrans" cxnId="{E7D0F8AE-F43D-41E4-A9CA-FDDA65DDA505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801E3F2-5F74-47AC-8CD3-8505D791B276}">
      <dgm:prSet/>
      <dgm:spPr/>
      <dgm:t>
        <a:bodyPr/>
        <a:lstStyle/>
        <a:p>
          <a:pPr algn="ctr"/>
          <a:r>
            <a:rPr lang="en-US" dirty="0"/>
            <a:t>Inspire more confidence with drug allergy de-labeling</a:t>
          </a:r>
        </a:p>
      </dgm:t>
    </dgm:pt>
    <dgm:pt modelId="{1BBB5A8B-9099-4578-A7C1-4535E0C8D9E0}" type="parTrans" cxnId="{486C758D-4CF3-4D60-87D3-4BFB4A48DE1D}">
      <dgm:prSet/>
      <dgm:spPr/>
      <dgm:t>
        <a:bodyPr/>
        <a:lstStyle/>
        <a:p>
          <a:endParaRPr lang="en-US"/>
        </a:p>
      </dgm:t>
    </dgm:pt>
    <dgm:pt modelId="{C982C9A0-C8D9-469C-ABED-75D814877E72}" type="sibTrans" cxnId="{486C758D-4CF3-4D60-87D3-4BFB4A48DE1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817799B-5FF5-534F-89FD-97300FBE6823}" type="pres">
      <dgm:prSet presAssocID="{443C21D4-8FF2-4C10-B0FA-BDE204C0B005}" presName="Name0" presStyleCnt="0">
        <dgm:presLayoutVars>
          <dgm:animLvl val="lvl"/>
          <dgm:resizeHandles val="exact"/>
        </dgm:presLayoutVars>
      </dgm:prSet>
      <dgm:spPr/>
    </dgm:pt>
    <dgm:pt modelId="{96D77902-AF57-0D44-8944-1500F9EC5C7B}" type="pres">
      <dgm:prSet presAssocID="{58D654D8-6E1D-4AF5-939C-6BA6E7D9CFAF}" presName="compositeNode" presStyleCnt="0">
        <dgm:presLayoutVars>
          <dgm:bulletEnabled val="1"/>
        </dgm:presLayoutVars>
      </dgm:prSet>
      <dgm:spPr/>
    </dgm:pt>
    <dgm:pt modelId="{257D8776-876C-A04C-8FED-CEDE928D2DC3}" type="pres">
      <dgm:prSet presAssocID="{58D654D8-6E1D-4AF5-939C-6BA6E7D9CFAF}" presName="bgRect" presStyleLbl="bgAccFollowNode1" presStyleIdx="0" presStyleCnt="2"/>
      <dgm:spPr/>
    </dgm:pt>
    <dgm:pt modelId="{A3865769-7198-CE47-B085-E048D82E58E7}" type="pres">
      <dgm:prSet presAssocID="{0E4DF11D-E7EF-4674-B955-D0343C6C3D97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ABE17ED6-6ACA-474D-B99C-A09F751FFA89}" type="pres">
      <dgm:prSet presAssocID="{58D654D8-6E1D-4AF5-939C-6BA6E7D9CFAF}" presName="bottomLine" presStyleLbl="alignNode1" presStyleIdx="1" presStyleCnt="4">
        <dgm:presLayoutVars/>
      </dgm:prSet>
      <dgm:spPr/>
    </dgm:pt>
    <dgm:pt modelId="{0664A9A4-B965-2244-B9A0-A992930F3383}" type="pres">
      <dgm:prSet presAssocID="{58D654D8-6E1D-4AF5-939C-6BA6E7D9CFAF}" presName="nodeText" presStyleLbl="bgAccFollowNode1" presStyleIdx="0" presStyleCnt="2">
        <dgm:presLayoutVars>
          <dgm:bulletEnabled val="1"/>
        </dgm:presLayoutVars>
      </dgm:prSet>
      <dgm:spPr/>
    </dgm:pt>
    <dgm:pt modelId="{87E49C98-342A-B344-820C-CBF305427E36}" type="pres">
      <dgm:prSet presAssocID="{0E4DF11D-E7EF-4674-B955-D0343C6C3D97}" presName="sibTrans" presStyleCnt="0"/>
      <dgm:spPr/>
    </dgm:pt>
    <dgm:pt modelId="{4295C020-C70A-0442-9F4B-E199F9A34EE9}" type="pres">
      <dgm:prSet presAssocID="{B801E3F2-5F74-47AC-8CD3-8505D791B276}" presName="compositeNode" presStyleCnt="0">
        <dgm:presLayoutVars>
          <dgm:bulletEnabled val="1"/>
        </dgm:presLayoutVars>
      </dgm:prSet>
      <dgm:spPr/>
    </dgm:pt>
    <dgm:pt modelId="{F9C003D1-F0F5-C94A-BE68-A349A4BDE197}" type="pres">
      <dgm:prSet presAssocID="{B801E3F2-5F74-47AC-8CD3-8505D791B276}" presName="bgRect" presStyleLbl="bgAccFollowNode1" presStyleIdx="1" presStyleCnt="2"/>
      <dgm:spPr/>
    </dgm:pt>
    <dgm:pt modelId="{E2321BD5-7B47-D24E-B6A4-2753CC0319FD}" type="pres">
      <dgm:prSet presAssocID="{C982C9A0-C8D9-469C-ABED-75D814877E72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E3022A3E-2D3D-2249-B969-EF532B7181F9}" type="pres">
      <dgm:prSet presAssocID="{B801E3F2-5F74-47AC-8CD3-8505D791B276}" presName="bottomLine" presStyleLbl="alignNode1" presStyleIdx="3" presStyleCnt="4">
        <dgm:presLayoutVars/>
      </dgm:prSet>
      <dgm:spPr/>
    </dgm:pt>
    <dgm:pt modelId="{9A945399-CF96-F84C-8679-059BCED5BF34}" type="pres">
      <dgm:prSet presAssocID="{B801E3F2-5F74-47AC-8CD3-8505D791B276}" presName="nodeText" presStyleLbl="bgAccFollowNode1" presStyleIdx="1" presStyleCnt="2">
        <dgm:presLayoutVars>
          <dgm:bulletEnabled val="1"/>
        </dgm:presLayoutVars>
      </dgm:prSet>
      <dgm:spPr/>
    </dgm:pt>
  </dgm:ptLst>
  <dgm:cxnLst>
    <dgm:cxn modelId="{B6836F07-471F-A346-A067-97386457E08F}" type="presOf" srcId="{58D654D8-6E1D-4AF5-939C-6BA6E7D9CFAF}" destId="{0664A9A4-B965-2244-B9A0-A992930F3383}" srcOrd="1" destOrd="0" presId="urn:microsoft.com/office/officeart/2016/7/layout/BasicLinearProcessNumbered"/>
    <dgm:cxn modelId="{4ED11825-F125-A341-935F-FD2A38D4AAAE}" type="presOf" srcId="{0E4DF11D-E7EF-4674-B955-D0343C6C3D97}" destId="{A3865769-7198-CE47-B085-E048D82E58E7}" srcOrd="0" destOrd="0" presId="urn:microsoft.com/office/officeart/2016/7/layout/BasicLinearProcessNumbered"/>
    <dgm:cxn modelId="{C506EC3E-7D98-194F-92EA-F87D0EB06352}" type="presOf" srcId="{C982C9A0-C8D9-469C-ABED-75D814877E72}" destId="{E2321BD5-7B47-D24E-B6A4-2753CC0319FD}" srcOrd="0" destOrd="0" presId="urn:microsoft.com/office/officeart/2016/7/layout/BasicLinearProcessNumbered"/>
    <dgm:cxn modelId="{F2226250-9816-D847-AC0D-5B26248D552D}" type="presOf" srcId="{58D654D8-6E1D-4AF5-939C-6BA6E7D9CFAF}" destId="{257D8776-876C-A04C-8FED-CEDE928D2DC3}" srcOrd="0" destOrd="0" presId="urn:microsoft.com/office/officeart/2016/7/layout/BasicLinearProcessNumbered"/>
    <dgm:cxn modelId="{486C758D-4CF3-4D60-87D3-4BFB4A48DE1D}" srcId="{443C21D4-8FF2-4C10-B0FA-BDE204C0B005}" destId="{B801E3F2-5F74-47AC-8CD3-8505D791B276}" srcOrd="1" destOrd="0" parTransId="{1BBB5A8B-9099-4578-A7C1-4535E0C8D9E0}" sibTransId="{C982C9A0-C8D9-469C-ABED-75D814877E72}"/>
    <dgm:cxn modelId="{6FC444A8-B9C6-7244-BB27-8FC3BFEA8AE1}" type="presOf" srcId="{B801E3F2-5F74-47AC-8CD3-8505D791B276}" destId="{F9C003D1-F0F5-C94A-BE68-A349A4BDE197}" srcOrd="0" destOrd="0" presId="urn:microsoft.com/office/officeart/2016/7/layout/BasicLinearProcessNumbered"/>
    <dgm:cxn modelId="{E7D0F8AE-F43D-41E4-A9CA-FDDA65DDA505}" srcId="{443C21D4-8FF2-4C10-B0FA-BDE204C0B005}" destId="{58D654D8-6E1D-4AF5-939C-6BA6E7D9CFAF}" srcOrd="0" destOrd="0" parTransId="{3B113222-E773-421C-BE2A-05F603A284DB}" sibTransId="{0E4DF11D-E7EF-4674-B955-D0343C6C3D97}"/>
    <dgm:cxn modelId="{609BA0F7-37A4-CE49-A12E-E794A1015C88}" type="presOf" srcId="{443C21D4-8FF2-4C10-B0FA-BDE204C0B005}" destId="{1817799B-5FF5-534F-89FD-97300FBE6823}" srcOrd="0" destOrd="0" presId="urn:microsoft.com/office/officeart/2016/7/layout/BasicLinearProcessNumbered"/>
    <dgm:cxn modelId="{1D6AE7FC-16AC-0844-923B-402219598E35}" type="presOf" srcId="{B801E3F2-5F74-47AC-8CD3-8505D791B276}" destId="{9A945399-CF96-F84C-8679-059BCED5BF34}" srcOrd="1" destOrd="0" presId="urn:microsoft.com/office/officeart/2016/7/layout/BasicLinearProcessNumbered"/>
    <dgm:cxn modelId="{DC7CFE8C-220F-6C46-92BF-BD3EA6BDB7EF}" type="presParOf" srcId="{1817799B-5FF5-534F-89FD-97300FBE6823}" destId="{96D77902-AF57-0D44-8944-1500F9EC5C7B}" srcOrd="0" destOrd="0" presId="urn:microsoft.com/office/officeart/2016/7/layout/BasicLinearProcessNumbered"/>
    <dgm:cxn modelId="{D5F6BB47-4D59-924E-BAF2-AEA3FF981EB3}" type="presParOf" srcId="{96D77902-AF57-0D44-8944-1500F9EC5C7B}" destId="{257D8776-876C-A04C-8FED-CEDE928D2DC3}" srcOrd="0" destOrd="0" presId="urn:microsoft.com/office/officeart/2016/7/layout/BasicLinearProcessNumbered"/>
    <dgm:cxn modelId="{A5EC8DDD-7CCF-624D-AE97-9F806FA3913F}" type="presParOf" srcId="{96D77902-AF57-0D44-8944-1500F9EC5C7B}" destId="{A3865769-7198-CE47-B085-E048D82E58E7}" srcOrd="1" destOrd="0" presId="urn:microsoft.com/office/officeart/2016/7/layout/BasicLinearProcessNumbered"/>
    <dgm:cxn modelId="{23976797-F5C1-914F-B1A1-9C814EE3E060}" type="presParOf" srcId="{96D77902-AF57-0D44-8944-1500F9EC5C7B}" destId="{ABE17ED6-6ACA-474D-B99C-A09F751FFA89}" srcOrd="2" destOrd="0" presId="urn:microsoft.com/office/officeart/2016/7/layout/BasicLinearProcessNumbered"/>
    <dgm:cxn modelId="{FDFEA83B-FBE6-104D-B254-B58771718E6E}" type="presParOf" srcId="{96D77902-AF57-0D44-8944-1500F9EC5C7B}" destId="{0664A9A4-B965-2244-B9A0-A992930F3383}" srcOrd="3" destOrd="0" presId="urn:microsoft.com/office/officeart/2016/7/layout/BasicLinearProcessNumbered"/>
    <dgm:cxn modelId="{EA5FBC9C-BE18-B445-96DF-74C1FC5FA0F3}" type="presParOf" srcId="{1817799B-5FF5-534F-89FD-97300FBE6823}" destId="{87E49C98-342A-B344-820C-CBF305427E36}" srcOrd="1" destOrd="0" presId="urn:microsoft.com/office/officeart/2016/7/layout/BasicLinearProcessNumbered"/>
    <dgm:cxn modelId="{FBA0C941-0C59-3B4F-98BA-0EF247A47217}" type="presParOf" srcId="{1817799B-5FF5-534F-89FD-97300FBE6823}" destId="{4295C020-C70A-0442-9F4B-E199F9A34EE9}" srcOrd="2" destOrd="0" presId="urn:microsoft.com/office/officeart/2016/7/layout/BasicLinearProcessNumbered"/>
    <dgm:cxn modelId="{B24E735B-56C0-CE44-B7D8-08729183837B}" type="presParOf" srcId="{4295C020-C70A-0442-9F4B-E199F9A34EE9}" destId="{F9C003D1-F0F5-C94A-BE68-A349A4BDE197}" srcOrd="0" destOrd="0" presId="urn:microsoft.com/office/officeart/2016/7/layout/BasicLinearProcessNumbered"/>
    <dgm:cxn modelId="{DBE4B45E-90C1-0344-8D13-1CA14F36B594}" type="presParOf" srcId="{4295C020-C70A-0442-9F4B-E199F9A34EE9}" destId="{E2321BD5-7B47-D24E-B6A4-2753CC0319FD}" srcOrd="1" destOrd="0" presId="urn:microsoft.com/office/officeart/2016/7/layout/BasicLinearProcessNumbered"/>
    <dgm:cxn modelId="{C4939A79-7F20-D04A-8BFA-5720351CD51B}" type="presParOf" srcId="{4295C020-C70A-0442-9F4B-E199F9A34EE9}" destId="{E3022A3E-2D3D-2249-B969-EF532B7181F9}" srcOrd="2" destOrd="0" presId="urn:microsoft.com/office/officeart/2016/7/layout/BasicLinearProcessNumbered"/>
    <dgm:cxn modelId="{19092834-2FA1-F949-97B3-6F07C021A999}" type="presParOf" srcId="{4295C020-C70A-0442-9F4B-E199F9A34EE9}" destId="{9A945399-CF96-F84C-8679-059BCED5BF34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889ECA-FBB8-48C2-8B9D-51768CD6DAC0}" type="doc">
      <dgm:prSet loTypeId="urn:microsoft.com/office/officeart/2005/8/layout/hierarchy1" loCatId="hierarchy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07185F1-F51C-49C5-B899-7FCE006C5861}">
      <dgm:prSet/>
      <dgm:spPr/>
      <dgm:t>
        <a:bodyPr/>
        <a:lstStyle/>
        <a:p>
          <a:r>
            <a:rPr lang="en-US" dirty="0"/>
            <a:t>Most commonly prescribed </a:t>
          </a:r>
          <a:r>
            <a:rPr lang="en-US" dirty="0" err="1"/>
            <a:t>abx</a:t>
          </a:r>
          <a:r>
            <a:rPr lang="en-US" dirty="0"/>
            <a:t> to pediatric patients (specifically kids 2 years and younger)</a:t>
          </a:r>
        </a:p>
      </dgm:t>
    </dgm:pt>
    <dgm:pt modelId="{E6DD1C17-D80B-468F-BF0B-0A187138E0C2}" type="parTrans" cxnId="{2359D78A-9D81-46A5-900C-7D98C4970489}">
      <dgm:prSet/>
      <dgm:spPr/>
      <dgm:t>
        <a:bodyPr/>
        <a:lstStyle/>
        <a:p>
          <a:endParaRPr lang="en-US"/>
        </a:p>
      </dgm:t>
    </dgm:pt>
    <dgm:pt modelId="{EEA07148-0097-4A1A-908D-6ED3F71739AD}" type="sibTrans" cxnId="{2359D78A-9D81-46A5-900C-7D98C4970489}">
      <dgm:prSet/>
      <dgm:spPr/>
      <dgm:t>
        <a:bodyPr/>
        <a:lstStyle/>
        <a:p>
          <a:endParaRPr lang="en-US"/>
        </a:p>
      </dgm:t>
    </dgm:pt>
    <dgm:pt modelId="{E9630AC0-F59F-4641-9F62-8CB0F8D30044}">
      <dgm:prSet/>
      <dgm:spPr/>
      <dgm:t>
        <a:bodyPr/>
        <a:lstStyle/>
        <a:p>
          <a:r>
            <a:rPr lang="en-US"/>
            <a:t>BUT</a:t>
          </a:r>
        </a:p>
      </dgm:t>
    </dgm:pt>
    <dgm:pt modelId="{8D96533E-368F-45B0-929B-0E04D334BBD6}" type="parTrans" cxnId="{206BAAB1-D780-4AF4-BAAB-45B2CD3A6813}">
      <dgm:prSet/>
      <dgm:spPr/>
      <dgm:t>
        <a:bodyPr/>
        <a:lstStyle/>
        <a:p>
          <a:endParaRPr lang="en-US"/>
        </a:p>
      </dgm:t>
    </dgm:pt>
    <dgm:pt modelId="{C383EB04-2AC1-4323-A72E-8FC857A7F366}" type="sibTrans" cxnId="{206BAAB1-D780-4AF4-BAAB-45B2CD3A6813}">
      <dgm:prSet/>
      <dgm:spPr/>
      <dgm:t>
        <a:bodyPr/>
        <a:lstStyle/>
        <a:p>
          <a:endParaRPr lang="en-US"/>
        </a:p>
      </dgm:t>
    </dgm:pt>
    <dgm:pt modelId="{B91D30B7-A744-4166-BA30-DD5A23413F26}">
      <dgm:prSet/>
      <dgm:spPr/>
      <dgm:t>
        <a:bodyPr/>
        <a:lstStyle/>
        <a:p>
          <a:r>
            <a:rPr lang="en-US" dirty="0"/>
            <a:t>75% receive a PCN allergy label by age 3</a:t>
          </a:r>
        </a:p>
      </dgm:t>
    </dgm:pt>
    <dgm:pt modelId="{2A2A5DE2-E90B-425A-B7A7-1F927744EAFF}" type="parTrans" cxnId="{146E30D1-E4C8-49A5-AD73-C1CE0AF22708}">
      <dgm:prSet/>
      <dgm:spPr/>
      <dgm:t>
        <a:bodyPr/>
        <a:lstStyle/>
        <a:p>
          <a:endParaRPr lang="en-US"/>
        </a:p>
      </dgm:t>
    </dgm:pt>
    <dgm:pt modelId="{F8124315-4392-4A76-BF9A-89CB4505B3A4}" type="sibTrans" cxnId="{146E30D1-E4C8-49A5-AD73-C1CE0AF22708}">
      <dgm:prSet/>
      <dgm:spPr/>
      <dgm:t>
        <a:bodyPr/>
        <a:lstStyle/>
        <a:p>
          <a:endParaRPr lang="en-US"/>
        </a:p>
      </dgm:t>
    </dgm:pt>
    <dgm:pt modelId="{3632061A-EDB8-0D43-AE39-B25A48746011}" type="pres">
      <dgm:prSet presAssocID="{15889ECA-FBB8-48C2-8B9D-51768CD6DA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B06B67-0691-CE45-AD69-6458146CA745}" type="pres">
      <dgm:prSet presAssocID="{007185F1-F51C-49C5-B899-7FCE006C5861}" presName="hierRoot1" presStyleCnt="0"/>
      <dgm:spPr/>
    </dgm:pt>
    <dgm:pt modelId="{A771CFF7-0109-884A-AFCA-A26B4FD85FAD}" type="pres">
      <dgm:prSet presAssocID="{007185F1-F51C-49C5-B899-7FCE006C5861}" presName="composite" presStyleCnt="0"/>
      <dgm:spPr/>
    </dgm:pt>
    <dgm:pt modelId="{0FBDC022-5549-944C-90DD-9BBB4BD8E2B1}" type="pres">
      <dgm:prSet presAssocID="{007185F1-F51C-49C5-B899-7FCE006C5861}" presName="background" presStyleLbl="node0" presStyleIdx="0" presStyleCnt="3"/>
      <dgm:spPr/>
    </dgm:pt>
    <dgm:pt modelId="{F4341197-3E6F-B64D-9E99-363D96363E85}" type="pres">
      <dgm:prSet presAssocID="{007185F1-F51C-49C5-B899-7FCE006C5861}" presName="text" presStyleLbl="fgAcc0" presStyleIdx="0" presStyleCnt="3">
        <dgm:presLayoutVars>
          <dgm:chPref val="3"/>
        </dgm:presLayoutVars>
      </dgm:prSet>
      <dgm:spPr/>
    </dgm:pt>
    <dgm:pt modelId="{E6368C74-8091-D243-A282-5A703922C0DA}" type="pres">
      <dgm:prSet presAssocID="{007185F1-F51C-49C5-B899-7FCE006C5861}" presName="hierChild2" presStyleCnt="0"/>
      <dgm:spPr/>
    </dgm:pt>
    <dgm:pt modelId="{0C4F854B-6F89-664A-8B14-07F9A30D02D3}" type="pres">
      <dgm:prSet presAssocID="{E9630AC0-F59F-4641-9F62-8CB0F8D30044}" presName="hierRoot1" presStyleCnt="0"/>
      <dgm:spPr/>
    </dgm:pt>
    <dgm:pt modelId="{2BBA8CC2-54C3-8140-B3AF-3AF063F1356C}" type="pres">
      <dgm:prSet presAssocID="{E9630AC0-F59F-4641-9F62-8CB0F8D30044}" presName="composite" presStyleCnt="0"/>
      <dgm:spPr/>
    </dgm:pt>
    <dgm:pt modelId="{6BFACD16-DC5D-F64A-9A29-F59999E9195A}" type="pres">
      <dgm:prSet presAssocID="{E9630AC0-F59F-4641-9F62-8CB0F8D30044}" presName="background" presStyleLbl="node0" presStyleIdx="1" presStyleCnt="3"/>
      <dgm:spPr/>
    </dgm:pt>
    <dgm:pt modelId="{BB922FCC-DB7D-2048-BE11-4159F8B96A1C}" type="pres">
      <dgm:prSet presAssocID="{E9630AC0-F59F-4641-9F62-8CB0F8D30044}" presName="text" presStyleLbl="fgAcc0" presStyleIdx="1" presStyleCnt="3">
        <dgm:presLayoutVars>
          <dgm:chPref val="3"/>
        </dgm:presLayoutVars>
      </dgm:prSet>
      <dgm:spPr/>
    </dgm:pt>
    <dgm:pt modelId="{0DDB033C-B118-2841-B018-6DE65F39AC71}" type="pres">
      <dgm:prSet presAssocID="{E9630AC0-F59F-4641-9F62-8CB0F8D30044}" presName="hierChild2" presStyleCnt="0"/>
      <dgm:spPr/>
    </dgm:pt>
    <dgm:pt modelId="{E9C29003-44A8-6949-B37E-47CB37CB8F70}" type="pres">
      <dgm:prSet presAssocID="{B91D30B7-A744-4166-BA30-DD5A23413F26}" presName="hierRoot1" presStyleCnt="0"/>
      <dgm:spPr/>
    </dgm:pt>
    <dgm:pt modelId="{13BC122E-1170-F54B-9F14-4D7F99808CFF}" type="pres">
      <dgm:prSet presAssocID="{B91D30B7-A744-4166-BA30-DD5A23413F26}" presName="composite" presStyleCnt="0"/>
      <dgm:spPr/>
    </dgm:pt>
    <dgm:pt modelId="{AA5F2DE2-5BA2-4A49-8A83-23599169F416}" type="pres">
      <dgm:prSet presAssocID="{B91D30B7-A744-4166-BA30-DD5A23413F26}" presName="background" presStyleLbl="node0" presStyleIdx="2" presStyleCnt="3"/>
      <dgm:spPr/>
    </dgm:pt>
    <dgm:pt modelId="{E34E097A-D0DD-5C4C-909F-CDC93226314C}" type="pres">
      <dgm:prSet presAssocID="{B91D30B7-A744-4166-BA30-DD5A23413F26}" presName="text" presStyleLbl="fgAcc0" presStyleIdx="2" presStyleCnt="3">
        <dgm:presLayoutVars>
          <dgm:chPref val="3"/>
        </dgm:presLayoutVars>
      </dgm:prSet>
      <dgm:spPr/>
    </dgm:pt>
    <dgm:pt modelId="{29966440-87B7-A34A-B958-5324B182FF74}" type="pres">
      <dgm:prSet presAssocID="{B91D30B7-A744-4166-BA30-DD5A23413F26}" presName="hierChild2" presStyleCnt="0"/>
      <dgm:spPr/>
    </dgm:pt>
  </dgm:ptLst>
  <dgm:cxnLst>
    <dgm:cxn modelId="{0253313B-5177-C84B-971C-13DAD802B252}" type="presOf" srcId="{E9630AC0-F59F-4641-9F62-8CB0F8D30044}" destId="{BB922FCC-DB7D-2048-BE11-4159F8B96A1C}" srcOrd="0" destOrd="0" presId="urn:microsoft.com/office/officeart/2005/8/layout/hierarchy1"/>
    <dgm:cxn modelId="{5BF61744-4E9E-7148-96C1-0DED4C50CFBF}" type="presOf" srcId="{007185F1-F51C-49C5-B899-7FCE006C5861}" destId="{F4341197-3E6F-B64D-9E99-363D96363E85}" srcOrd="0" destOrd="0" presId="urn:microsoft.com/office/officeart/2005/8/layout/hierarchy1"/>
    <dgm:cxn modelId="{921E206A-2AD3-E941-9714-2A41FAFC99F7}" type="presOf" srcId="{15889ECA-FBB8-48C2-8B9D-51768CD6DAC0}" destId="{3632061A-EDB8-0D43-AE39-B25A48746011}" srcOrd="0" destOrd="0" presId="urn:microsoft.com/office/officeart/2005/8/layout/hierarchy1"/>
    <dgm:cxn modelId="{2359D78A-9D81-46A5-900C-7D98C4970489}" srcId="{15889ECA-FBB8-48C2-8B9D-51768CD6DAC0}" destId="{007185F1-F51C-49C5-B899-7FCE006C5861}" srcOrd="0" destOrd="0" parTransId="{E6DD1C17-D80B-468F-BF0B-0A187138E0C2}" sibTransId="{EEA07148-0097-4A1A-908D-6ED3F71739AD}"/>
    <dgm:cxn modelId="{206BAAB1-D780-4AF4-BAAB-45B2CD3A6813}" srcId="{15889ECA-FBB8-48C2-8B9D-51768CD6DAC0}" destId="{E9630AC0-F59F-4641-9F62-8CB0F8D30044}" srcOrd="1" destOrd="0" parTransId="{8D96533E-368F-45B0-929B-0E04D334BBD6}" sibTransId="{C383EB04-2AC1-4323-A72E-8FC857A7F366}"/>
    <dgm:cxn modelId="{146E30D1-E4C8-49A5-AD73-C1CE0AF22708}" srcId="{15889ECA-FBB8-48C2-8B9D-51768CD6DAC0}" destId="{B91D30B7-A744-4166-BA30-DD5A23413F26}" srcOrd="2" destOrd="0" parTransId="{2A2A5DE2-E90B-425A-B7A7-1F927744EAFF}" sibTransId="{F8124315-4392-4A76-BF9A-89CB4505B3A4}"/>
    <dgm:cxn modelId="{50AD51F5-A642-0447-AB2F-2F2511AE9B75}" type="presOf" srcId="{B91D30B7-A744-4166-BA30-DD5A23413F26}" destId="{E34E097A-D0DD-5C4C-909F-CDC93226314C}" srcOrd="0" destOrd="0" presId="urn:microsoft.com/office/officeart/2005/8/layout/hierarchy1"/>
    <dgm:cxn modelId="{839EAE5E-862D-F44C-9D85-C7E2705CB42A}" type="presParOf" srcId="{3632061A-EDB8-0D43-AE39-B25A48746011}" destId="{DBB06B67-0691-CE45-AD69-6458146CA745}" srcOrd="0" destOrd="0" presId="urn:microsoft.com/office/officeart/2005/8/layout/hierarchy1"/>
    <dgm:cxn modelId="{1A539027-9FC6-EA4A-A8BA-F176D43EA938}" type="presParOf" srcId="{DBB06B67-0691-CE45-AD69-6458146CA745}" destId="{A771CFF7-0109-884A-AFCA-A26B4FD85FAD}" srcOrd="0" destOrd="0" presId="urn:microsoft.com/office/officeart/2005/8/layout/hierarchy1"/>
    <dgm:cxn modelId="{383AC740-505C-CD42-B284-25B40DF28A8B}" type="presParOf" srcId="{A771CFF7-0109-884A-AFCA-A26B4FD85FAD}" destId="{0FBDC022-5549-944C-90DD-9BBB4BD8E2B1}" srcOrd="0" destOrd="0" presId="urn:microsoft.com/office/officeart/2005/8/layout/hierarchy1"/>
    <dgm:cxn modelId="{2059BA4D-2EAA-DC40-9A06-6DA3BC4B3023}" type="presParOf" srcId="{A771CFF7-0109-884A-AFCA-A26B4FD85FAD}" destId="{F4341197-3E6F-B64D-9E99-363D96363E85}" srcOrd="1" destOrd="0" presId="urn:microsoft.com/office/officeart/2005/8/layout/hierarchy1"/>
    <dgm:cxn modelId="{FC1CB237-FD7A-7242-976F-D3B118959DB7}" type="presParOf" srcId="{DBB06B67-0691-CE45-AD69-6458146CA745}" destId="{E6368C74-8091-D243-A282-5A703922C0DA}" srcOrd="1" destOrd="0" presId="urn:microsoft.com/office/officeart/2005/8/layout/hierarchy1"/>
    <dgm:cxn modelId="{51C48324-CF1E-A945-B456-2130F2910365}" type="presParOf" srcId="{3632061A-EDB8-0D43-AE39-B25A48746011}" destId="{0C4F854B-6F89-664A-8B14-07F9A30D02D3}" srcOrd="1" destOrd="0" presId="urn:microsoft.com/office/officeart/2005/8/layout/hierarchy1"/>
    <dgm:cxn modelId="{3FACC1BB-8FC6-F74F-B326-70F3166FD42D}" type="presParOf" srcId="{0C4F854B-6F89-664A-8B14-07F9A30D02D3}" destId="{2BBA8CC2-54C3-8140-B3AF-3AF063F1356C}" srcOrd="0" destOrd="0" presId="urn:microsoft.com/office/officeart/2005/8/layout/hierarchy1"/>
    <dgm:cxn modelId="{DBA5E669-3FC0-BB47-89FB-1D1D56C9B61F}" type="presParOf" srcId="{2BBA8CC2-54C3-8140-B3AF-3AF063F1356C}" destId="{6BFACD16-DC5D-F64A-9A29-F59999E9195A}" srcOrd="0" destOrd="0" presId="urn:microsoft.com/office/officeart/2005/8/layout/hierarchy1"/>
    <dgm:cxn modelId="{FBD32C6B-4961-2944-A669-1291FA33627A}" type="presParOf" srcId="{2BBA8CC2-54C3-8140-B3AF-3AF063F1356C}" destId="{BB922FCC-DB7D-2048-BE11-4159F8B96A1C}" srcOrd="1" destOrd="0" presId="urn:microsoft.com/office/officeart/2005/8/layout/hierarchy1"/>
    <dgm:cxn modelId="{75F60EC2-E8F1-B34D-909B-754073D38490}" type="presParOf" srcId="{0C4F854B-6F89-664A-8B14-07F9A30D02D3}" destId="{0DDB033C-B118-2841-B018-6DE65F39AC71}" srcOrd="1" destOrd="0" presId="urn:microsoft.com/office/officeart/2005/8/layout/hierarchy1"/>
    <dgm:cxn modelId="{95E98122-DE51-D540-87CB-813299624BE3}" type="presParOf" srcId="{3632061A-EDB8-0D43-AE39-B25A48746011}" destId="{E9C29003-44A8-6949-B37E-47CB37CB8F70}" srcOrd="2" destOrd="0" presId="urn:microsoft.com/office/officeart/2005/8/layout/hierarchy1"/>
    <dgm:cxn modelId="{0250768C-A1C2-A841-96B4-5E06BB4906D6}" type="presParOf" srcId="{E9C29003-44A8-6949-B37E-47CB37CB8F70}" destId="{13BC122E-1170-F54B-9F14-4D7F99808CFF}" srcOrd="0" destOrd="0" presId="urn:microsoft.com/office/officeart/2005/8/layout/hierarchy1"/>
    <dgm:cxn modelId="{F1130C62-0E36-A246-9891-9F7541636372}" type="presParOf" srcId="{13BC122E-1170-F54B-9F14-4D7F99808CFF}" destId="{AA5F2DE2-5BA2-4A49-8A83-23599169F416}" srcOrd="0" destOrd="0" presId="urn:microsoft.com/office/officeart/2005/8/layout/hierarchy1"/>
    <dgm:cxn modelId="{C3C66ED4-5E55-9842-82A2-F6BA52E3233E}" type="presParOf" srcId="{13BC122E-1170-F54B-9F14-4D7F99808CFF}" destId="{E34E097A-D0DD-5C4C-909F-CDC93226314C}" srcOrd="1" destOrd="0" presId="urn:microsoft.com/office/officeart/2005/8/layout/hierarchy1"/>
    <dgm:cxn modelId="{734AED35-7076-EB45-880C-6EFD036461FE}" type="presParOf" srcId="{E9C29003-44A8-6949-B37E-47CB37CB8F70}" destId="{29966440-87B7-A34A-B958-5324B182FF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4C1900-8DDE-473F-B531-999862A1075B}" type="doc">
      <dgm:prSet loTypeId="urn:microsoft.com/office/officeart/2018/2/layout/IconVerticalSolidList" loCatId="icon" qsTypeId="urn:microsoft.com/office/officeart/2005/8/quickstyle/simple1#3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DC98AF8-EC7B-48DF-8F37-61CF1BA446F7}">
      <dgm:prSet/>
      <dgm:spPr/>
      <dgm:t>
        <a:bodyPr/>
        <a:lstStyle/>
        <a:p>
          <a:r>
            <a:rPr lang="en-US"/>
            <a:t>Average U.S. adult reading level ~8</a:t>
          </a:r>
          <a:r>
            <a:rPr lang="en-US" baseline="30000"/>
            <a:t>th</a:t>
          </a:r>
          <a:r>
            <a:rPr lang="en-US"/>
            <a:t>-9th grade</a:t>
          </a:r>
        </a:p>
      </dgm:t>
    </dgm:pt>
    <dgm:pt modelId="{06B00D48-8B71-4BC6-83B0-7279DC14C520}" type="parTrans" cxnId="{AA0FA0CA-E61B-47BB-8282-DD648BF22D32}">
      <dgm:prSet/>
      <dgm:spPr/>
      <dgm:t>
        <a:bodyPr/>
        <a:lstStyle/>
        <a:p>
          <a:endParaRPr lang="en-US"/>
        </a:p>
      </dgm:t>
    </dgm:pt>
    <dgm:pt modelId="{BA8E483D-0046-4459-9D6C-76B43653CF1F}" type="sibTrans" cxnId="{AA0FA0CA-E61B-47BB-8282-DD648BF22D32}">
      <dgm:prSet/>
      <dgm:spPr/>
      <dgm:t>
        <a:bodyPr/>
        <a:lstStyle/>
        <a:p>
          <a:endParaRPr lang="en-US"/>
        </a:p>
      </dgm:t>
    </dgm:pt>
    <dgm:pt modelId="{A9D10EC3-544A-40F6-8A17-21B09B92AFD0}">
      <dgm:prSet/>
      <dgm:spPr/>
      <dgm:t>
        <a:bodyPr/>
        <a:lstStyle/>
        <a:p>
          <a:r>
            <a:rPr lang="en-US"/>
            <a:t>~20% read at a 5th-grade level or below</a:t>
          </a:r>
        </a:p>
      </dgm:t>
    </dgm:pt>
    <dgm:pt modelId="{CA1DCF8B-0F8B-413B-99AA-09E88F054C3D}" type="parTrans" cxnId="{C411E354-BD38-4CC8-8935-FDDC2966625D}">
      <dgm:prSet/>
      <dgm:spPr/>
      <dgm:t>
        <a:bodyPr/>
        <a:lstStyle/>
        <a:p>
          <a:endParaRPr lang="en-US"/>
        </a:p>
      </dgm:t>
    </dgm:pt>
    <dgm:pt modelId="{A1C781BE-4F51-4C20-8692-41AF4CA3B440}" type="sibTrans" cxnId="{C411E354-BD38-4CC8-8935-FDDC2966625D}">
      <dgm:prSet/>
      <dgm:spPr/>
      <dgm:t>
        <a:bodyPr/>
        <a:lstStyle/>
        <a:p>
          <a:endParaRPr lang="en-US"/>
        </a:p>
      </dgm:t>
    </dgm:pt>
    <dgm:pt modelId="{DF668398-9536-48E1-A735-524FD2FE2172}">
      <dgm:prSet/>
      <dgm:spPr/>
      <dgm:t>
        <a:bodyPr/>
        <a:lstStyle/>
        <a:p>
          <a:r>
            <a:rPr lang="en-US"/>
            <a:t>Traditionally, patient-facing material aim for ≤ 6th-grade reading level or below</a:t>
          </a:r>
        </a:p>
      </dgm:t>
    </dgm:pt>
    <dgm:pt modelId="{A77EBD97-8BB2-47A4-A5FF-BAF1FA6DECE4}" type="parTrans" cxnId="{308D1CC6-C0DD-4DF4-806C-882242063311}">
      <dgm:prSet/>
      <dgm:spPr/>
      <dgm:t>
        <a:bodyPr/>
        <a:lstStyle/>
        <a:p>
          <a:endParaRPr lang="en-US"/>
        </a:p>
      </dgm:t>
    </dgm:pt>
    <dgm:pt modelId="{DF761B8D-9588-4191-92EC-2689E2996248}" type="sibTrans" cxnId="{308D1CC6-C0DD-4DF4-806C-882242063311}">
      <dgm:prSet/>
      <dgm:spPr/>
      <dgm:t>
        <a:bodyPr/>
        <a:lstStyle/>
        <a:p>
          <a:endParaRPr lang="en-US"/>
        </a:p>
      </dgm:t>
    </dgm:pt>
    <dgm:pt modelId="{6106FE37-C635-4CD5-9EF8-4A99AEE7F87C}" type="pres">
      <dgm:prSet presAssocID="{AA4C1900-8DDE-473F-B531-999862A1075B}" presName="root" presStyleCnt="0">
        <dgm:presLayoutVars>
          <dgm:dir/>
          <dgm:resizeHandles val="exact"/>
        </dgm:presLayoutVars>
      </dgm:prSet>
      <dgm:spPr/>
    </dgm:pt>
    <dgm:pt modelId="{1F6B0595-2E14-4E3E-AA7C-F017D25D2B37}" type="pres">
      <dgm:prSet presAssocID="{6DC98AF8-EC7B-48DF-8F37-61CF1BA446F7}" presName="compNode" presStyleCnt="0"/>
      <dgm:spPr/>
    </dgm:pt>
    <dgm:pt modelId="{28A3E498-9F27-441E-A84B-EB1AEB03F197}" type="pres">
      <dgm:prSet presAssocID="{6DC98AF8-EC7B-48DF-8F37-61CF1BA446F7}" presName="bgRect" presStyleLbl="bgShp" presStyleIdx="0" presStyleCnt="3"/>
      <dgm:spPr/>
    </dgm:pt>
    <dgm:pt modelId="{D20FCFB0-97AE-48C7-A5CE-C7C5AA210913}" type="pres">
      <dgm:prSet presAssocID="{6DC98AF8-EC7B-48DF-8F37-61CF1BA446F7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2DDB2C6-0660-4ADC-9B69-B1787818065F}" type="pres">
      <dgm:prSet presAssocID="{6DC98AF8-EC7B-48DF-8F37-61CF1BA446F7}" presName="spaceRect" presStyleCnt="0"/>
      <dgm:spPr/>
    </dgm:pt>
    <dgm:pt modelId="{ADF1BE7A-E853-4055-9D5E-D692D10E23E7}" type="pres">
      <dgm:prSet presAssocID="{6DC98AF8-EC7B-48DF-8F37-61CF1BA446F7}" presName="parTx" presStyleLbl="revTx" presStyleIdx="0" presStyleCnt="3">
        <dgm:presLayoutVars>
          <dgm:chMax val="0"/>
          <dgm:chPref val="0"/>
        </dgm:presLayoutVars>
      </dgm:prSet>
      <dgm:spPr/>
    </dgm:pt>
    <dgm:pt modelId="{145857C6-AAF1-437C-92F8-5AE8F6FCBA3A}" type="pres">
      <dgm:prSet presAssocID="{BA8E483D-0046-4459-9D6C-76B43653CF1F}" presName="sibTrans" presStyleCnt="0"/>
      <dgm:spPr/>
    </dgm:pt>
    <dgm:pt modelId="{9FAD471E-0688-4A58-95C5-98AD1B06EE0A}" type="pres">
      <dgm:prSet presAssocID="{A9D10EC3-544A-40F6-8A17-21B09B92AFD0}" presName="compNode" presStyleCnt="0"/>
      <dgm:spPr/>
    </dgm:pt>
    <dgm:pt modelId="{D7DB7264-F04C-4868-A99A-10C9E8038208}" type="pres">
      <dgm:prSet presAssocID="{A9D10EC3-544A-40F6-8A17-21B09B92AFD0}" presName="bgRect" presStyleLbl="bgShp" presStyleIdx="1" presStyleCnt="3"/>
      <dgm:spPr/>
    </dgm:pt>
    <dgm:pt modelId="{2383BE5A-F558-4F15-B3B7-3256D48F7495}" type="pres">
      <dgm:prSet presAssocID="{A9D10EC3-544A-40F6-8A17-21B09B92AFD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99F743D3-90AC-4E88-AE70-DCF40A8223BE}" type="pres">
      <dgm:prSet presAssocID="{A9D10EC3-544A-40F6-8A17-21B09B92AFD0}" presName="spaceRect" presStyleCnt="0"/>
      <dgm:spPr/>
    </dgm:pt>
    <dgm:pt modelId="{58C2F26E-8966-41B9-8DD8-AA2072E0B41E}" type="pres">
      <dgm:prSet presAssocID="{A9D10EC3-544A-40F6-8A17-21B09B92AFD0}" presName="parTx" presStyleLbl="revTx" presStyleIdx="1" presStyleCnt="3">
        <dgm:presLayoutVars>
          <dgm:chMax val="0"/>
          <dgm:chPref val="0"/>
        </dgm:presLayoutVars>
      </dgm:prSet>
      <dgm:spPr/>
    </dgm:pt>
    <dgm:pt modelId="{9B7F6EE9-037A-48D0-A574-197CF0DAAF22}" type="pres">
      <dgm:prSet presAssocID="{A1C781BE-4F51-4C20-8692-41AF4CA3B440}" presName="sibTrans" presStyleCnt="0"/>
      <dgm:spPr/>
    </dgm:pt>
    <dgm:pt modelId="{44232077-5ED6-4984-988D-76AE7C846618}" type="pres">
      <dgm:prSet presAssocID="{DF668398-9536-48E1-A735-524FD2FE2172}" presName="compNode" presStyleCnt="0"/>
      <dgm:spPr/>
    </dgm:pt>
    <dgm:pt modelId="{C8D9314C-A323-49F4-A446-591C14FF0EC8}" type="pres">
      <dgm:prSet presAssocID="{DF668398-9536-48E1-A735-524FD2FE2172}" presName="bgRect" presStyleLbl="bgShp" presStyleIdx="2" presStyleCnt="3"/>
      <dgm:spPr/>
    </dgm:pt>
    <dgm:pt modelId="{57411357-9572-4607-A121-B1B61B0EF0E1}" type="pres">
      <dgm:prSet presAssocID="{DF668398-9536-48E1-A735-524FD2FE217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6633DCE-9FFF-4141-B739-B086887A005A}" type="pres">
      <dgm:prSet presAssocID="{DF668398-9536-48E1-A735-524FD2FE2172}" presName="spaceRect" presStyleCnt="0"/>
      <dgm:spPr/>
    </dgm:pt>
    <dgm:pt modelId="{490DC53E-BFBE-4CB1-9092-46AC8C04B1F2}" type="pres">
      <dgm:prSet presAssocID="{DF668398-9536-48E1-A735-524FD2FE217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D6F8869-56CD-4EBD-99A0-4270F540E233}" type="presOf" srcId="{A9D10EC3-544A-40F6-8A17-21B09B92AFD0}" destId="{58C2F26E-8966-41B9-8DD8-AA2072E0B41E}" srcOrd="0" destOrd="0" presId="urn:microsoft.com/office/officeart/2018/2/layout/IconVerticalSolidList"/>
    <dgm:cxn modelId="{C411E354-BD38-4CC8-8935-FDDC2966625D}" srcId="{AA4C1900-8DDE-473F-B531-999862A1075B}" destId="{A9D10EC3-544A-40F6-8A17-21B09B92AFD0}" srcOrd="1" destOrd="0" parTransId="{CA1DCF8B-0F8B-413B-99AA-09E88F054C3D}" sibTransId="{A1C781BE-4F51-4C20-8692-41AF4CA3B440}"/>
    <dgm:cxn modelId="{52622376-1A63-447D-9CDB-A9B60FE338FF}" type="presOf" srcId="{AA4C1900-8DDE-473F-B531-999862A1075B}" destId="{6106FE37-C635-4CD5-9EF8-4A99AEE7F87C}" srcOrd="0" destOrd="0" presId="urn:microsoft.com/office/officeart/2018/2/layout/IconVerticalSolidList"/>
    <dgm:cxn modelId="{B9C78592-2814-4B58-A160-AFF48DF5C3F1}" type="presOf" srcId="{6DC98AF8-EC7B-48DF-8F37-61CF1BA446F7}" destId="{ADF1BE7A-E853-4055-9D5E-D692D10E23E7}" srcOrd="0" destOrd="0" presId="urn:microsoft.com/office/officeart/2018/2/layout/IconVerticalSolidList"/>
    <dgm:cxn modelId="{206CCCA7-BF61-47CF-AF23-8B9A35488522}" type="presOf" srcId="{DF668398-9536-48E1-A735-524FD2FE2172}" destId="{490DC53E-BFBE-4CB1-9092-46AC8C04B1F2}" srcOrd="0" destOrd="0" presId="urn:microsoft.com/office/officeart/2018/2/layout/IconVerticalSolidList"/>
    <dgm:cxn modelId="{308D1CC6-C0DD-4DF4-806C-882242063311}" srcId="{AA4C1900-8DDE-473F-B531-999862A1075B}" destId="{DF668398-9536-48E1-A735-524FD2FE2172}" srcOrd="2" destOrd="0" parTransId="{A77EBD97-8BB2-47A4-A5FF-BAF1FA6DECE4}" sibTransId="{DF761B8D-9588-4191-92EC-2689E2996248}"/>
    <dgm:cxn modelId="{AA0FA0CA-E61B-47BB-8282-DD648BF22D32}" srcId="{AA4C1900-8DDE-473F-B531-999862A1075B}" destId="{6DC98AF8-EC7B-48DF-8F37-61CF1BA446F7}" srcOrd="0" destOrd="0" parTransId="{06B00D48-8B71-4BC6-83B0-7279DC14C520}" sibTransId="{BA8E483D-0046-4459-9D6C-76B43653CF1F}"/>
    <dgm:cxn modelId="{08831B49-1FA4-484E-B5C5-4BFE408333DD}" type="presParOf" srcId="{6106FE37-C635-4CD5-9EF8-4A99AEE7F87C}" destId="{1F6B0595-2E14-4E3E-AA7C-F017D25D2B37}" srcOrd="0" destOrd="0" presId="urn:microsoft.com/office/officeart/2018/2/layout/IconVerticalSolidList"/>
    <dgm:cxn modelId="{1CC93663-1202-491A-9CD1-6488E91CD733}" type="presParOf" srcId="{1F6B0595-2E14-4E3E-AA7C-F017D25D2B37}" destId="{28A3E498-9F27-441E-A84B-EB1AEB03F197}" srcOrd="0" destOrd="0" presId="urn:microsoft.com/office/officeart/2018/2/layout/IconVerticalSolidList"/>
    <dgm:cxn modelId="{6440BB64-A246-4B3A-9823-17837EA041F6}" type="presParOf" srcId="{1F6B0595-2E14-4E3E-AA7C-F017D25D2B37}" destId="{D20FCFB0-97AE-48C7-A5CE-C7C5AA210913}" srcOrd="1" destOrd="0" presId="urn:microsoft.com/office/officeart/2018/2/layout/IconVerticalSolidList"/>
    <dgm:cxn modelId="{D5C420FA-09E5-4306-8403-2273B15D3193}" type="presParOf" srcId="{1F6B0595-2E14-4E3E-AA7C-F017D25D2B37}" destId="{72DDB2C6-0660-4ADC-9B69-B1787818065F}" srcOrd="2" destOrd="0" presId="urn:microsoft.com/office/officeart/2018/2/layout/IconVerticalSolidList"/>
    <dgm:cxn modelId="{3C402D1E-107A-4D9A-967D-DBA04C9BA96A}" type="presParOf" srcId="{1F6B0595-2E14-4E3E-AA7C-F017D25D2B37}" destId="{ADF1BE7A-E853-4055-9D5E-D692D10E23E7}" srcOrd="3" destOrd="0" presId="urn:microsoft.com/office/officeart/2018/2/layout/IconVerticalSolidList"/>
    <dgm:cxn modelId="{9D767DA5-856D-4E36-8E1A-82AFC729A69C}" type="presParOf" srcId="{6106FE37-C635-4CD5-9EF8-4A99AEE7F87C}" destId="{145857C6-AAF1-437C-92F8-5AE8F6FCBA3A}" srcOrd="1" destOrd="0" presId="urn:microsoft.com/office/officeart/2018/2/layout/IconVerticalSolidList"/>
    <dgm:cxn modelId="{A456BF2E-5E58-4788-90BD-18F1C3547AA6}" type="presParOf" srcId="{6106FE37-C635-4CD5-9EF8-4A99AEE7F87C}" destId="{9FAD471E-0688-4A58-95C5-98AD1B06EE0A}" srcOrd="2" destOrd="0" presId="urn:microsoft.com/office/officeart/2018/2/layout/IconVerticalSolidList"/>
    <dgm:cxn modelId="{E075F859-AFFF-43C2-A466-1E41DCC6E83D}" type="presParOf" srcId="{9FAD471E-0688-4A58-95C5-98AD1B06EE0A}" destId="{D7DB7264-F04C-4868-A99A-10C9E8038208}" srcOrd="0" destOrd="0" presId="urn:microsoft.com/office/officeart/2018/2/layout/IconVerticalSolidList"/>
    <dgm:cxn modelId="{3646B9E8-C35E-4F18-A74D-16949C860B30}" type="presParOf" srcId="{9FAD471E-0688-4A58-95C5-98AD1B06EE0A}" destId="{2383BE5A-F558-4F15-B3B7-3256D48F7495}" srcOrd="1" destOrd="0" presId="urn:microsoft.com/office/officeart/2018/2/layout/IconVerticalSolidList"/>
    <dgm:cxn modelId="{98825CB6-10CA-4BFE-B33C-A661F2753FD7}" type="presParOf" srcId="{9FAD471E-0688-4A58-95C5-98AD1B06EE0A}" destId="{99F743D3-90AC-4E88-AE70-DCF40A8223BE}" srcOrd="2" destOrd="0" presId="urn:microsoft.com/office/officeart/2018/2/layout/IconVerticalSolidList"/>
    <dgm:cxn modelId="{4D5FD5AD-15B2-4A38-9F3A-FDC4114F7B8E}" type="presParOf" srcId="{9FAD471E-0688-4A58-95C5-98AD1B06EE0A}" destId="{58C2F26E-8966-41B9-8DD8-AA2072E0B41E}" srcOrd="3" destOrd="0" presId="urn:microsoft.com/office/officeart/2018/2/layout/IconVerticalSolidList"/>
    <dgm:cxn modelId="{44ED804C-C4EC-47B2-A13D-BE1C103CFEEE}" type="presParOf" srcId="{6106FE37-C635-4CD5-9EF8-4A99AEE7F87C}" destId="{9B7F6EE9-037A-48D0-A574-197CF0DAAF22}" srcOrd="3" destOrd="0" presId="urn:microsoft.com/office/officeart/2018/2/layout/IconVerticalSolidList"/>
    <dgm:cxn modelId="{16708199-DE83-4D39-B086-2AAA78C609B1}" type="presParOf" srcId="{6106FE37-C635-4CD5-9EF8-4A99AEE7F87C}" destId="{44232077-5ED6-4984-988D-76AE7C846618}" srcOrd="4" destOrd="0" presId="urn:microsoft.com/office/officeart/2018/2/layout/IconVerticalSolidList"/>
    <dgm:cxn modelId="{1A83901C-E9A4-46FF-9ACC-83B8B3F23F0E}" type="presParOf" srcId="{44232077-5ED6-4984-988D-76AE7C846618}" destId="{C8D9314C-A323-49F4-A446-591C14FF0EC8}" srcOrd="0" destOrd="0" presId="urn:microsoft.com/office/officeart/2018/2/layout/IconVerticalSolidList"/>
    <dgm:cxn modelId="{F61F67E3-F68E-47F2-BDE5-310DA2B008FF}" type="presParOf" srcId="{44232077-5ED6-4984-988D-76AE7C846618}" destId="{57411357-9572-4607-A121-B1B61B0EF0E1}" srcOrd="1" destOrd="0" presId="urn:microsoft.com/office/officeart/2018/2/layout/IconVerticalSolidList"/>
    <dgm:cxn modelId="{DBB8F3B0-BBCC-4B91-B980-9D9C4FBE7A51}" type="presParOf" srcId="{44232077-5ED6-4984-988D-76AE7C846618}" destId="{06633DCE-9FFF-4141-B739-B086887A005A}" srcOrd="2" destOrd="0" presId="urn:microsoft.com/office/officeart/2018/2/layout/IconVerticalSolidList"/>
    <dgm:cxn modelId="{448F3E0F-3B74-4C11-8BD4-F564337AE708}" type="presParOf" srcId="{44232077-5ED6-4984-988D-76AE7C846618}" destId="{490DC53E-BFBE-4CB1-9092-46AC8C04B1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D8776-876C-A04C-8FED-CEDE928D2DC3}">
      <dsp:nvSpPr>
        <dsp:cNvPr id="0" name=""/>
        <dsp:cNvSpPr/>
      </dsp:nvSpPr>
      <dsp:spPr>
        <a:xfrm>
          <a:off x="1172" y="0"/>
          <a:ext cx="4570882" cy="287488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364" tIns="330200" rIns="356364" bIns="33020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How do we get everyone to care about a penicillin allergy?</a:t>
          </a:r>
        </a:p>
      </dsp:txBody>
      <dsp:txXfrm>
        <a:off x="1172" y="1092455"/>
        <a:ext cx="4570882" cy="1724929"/>
      </dsp:txXfrm>
    </dsp:sp>
    <dsp:sp modelId="{A3865769-7198-CE47-B085-E048D82E58E7}">
      <dsp:nvSpPr>
        <dsp:cNvPr id="0" name=""/>
        <dsp:cNvSpPr/>
      </dsp:nvSpPr>
      <dsp:spPr>
        <a:xfrm>
          <a:off x="1855380" y="287488"/>
          <a:ext cx="862464" cy="8624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241" tIns="12700" rIns="67241" bIns="1270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1</a:t>
          </a:r>
        </a:p>
      </dsp:txBody>
      <dsp:txXfrm>
        <a:off x="1981685" y="413793"/>
        <a:ext cx="609854" cy="609854"/>
      </dsp:txXfrm>
    </dsp:sp>
    <dsp:sp modelId="{ABE17ED6-6ACA-474D-B99C-A09F751FFA89}">
      <dsp:nvSpPr>
        <dsp:cNvPr id="0" name=""/>
        <dsp:cNvSpPr/>
      </dsp:nvSpPr>
      <dsp:spPr>
        <a:xfrm>
          <a:off x="1172" y="2874811"/>
          <a:ext cx="4570882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003D1-F0F5-C94A-BE68-A349A4BDE197}">
      <dsp:nvSpPr>
        <dsp:cNvPr id="0" name=""/>
        <dsp:cNvSpPr/>
      </dsp:nvSpPr>
      <dsp:spPr>
        <a:xfrm>
          <a:off x="5029142" y="0"/>
          <a:ext cx="4570882" cy="287488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6364" tIns="330200" rIns="356364" bIns="33020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Inspire more confidence with drug allergy de-labeling</a:t>
          </a:r>
        </a:p>
      </dsp:txBody>
      <dsp:txXfrm>
        <a:off x="5029142" y="1092455"/>
        <a:ext cx="4570882" cy="1724929"/>
      </dsp:txXfrm>
    </dsp:sp>
    <dsp:sp modelId="{E2321BD5-7B47-D24E-B6A4-2753CC0319FD}">
      <dsp:nvSpPr>
        <dsp:cNvPr id="0" name=""/>
        <dsp:cNvSpPr/>
      </dsp:nvSpPr>
      <dsp:spPr>
        <a:xfrm>
          <a:off x="6883351" y="287488"/>
          <a:ext cx="862464" cy="8624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241" tIns="12700" rIns="67241" bIns="1270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2</a:t>
          </a:r>
        </a:p>
      </dsp:txBody>
      <dsp:txXfrm>
        <a:off x="7009656" y="413793"/>
        <a:ext cx="609854" cy="609854"/>
      </dsp:txXfrm>
    </dsp:sp>
    <dsp:sp modelId="{E3022A3E-2D3D-2249-B969-EF532B7181F9}">
      <dsp:nvSpPr>
        <dsp:cNvPr id="0" name=""/>
        <dsp:cNvSpPr/>
      </dsp:nvSpPr>
      <dsp:spPr>
        <a:xfrm>
          <a:off x="5029142" y="2874811"/>
          <a:ext cx="4570882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DC022-5549-944C-90DD-9BBB4BD8E2B1}">
      <dsp:nvSpPr>
        <dsp:cNvPr id="0" name=""/>
        <dsp:cNvSpPr/>
      </dsp:nvSpPr>
      <dsp:spPr>
        <a:xfrm>
          <a:off x="0" y="659593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41197-3E6F-B64D-9E99-363D96363E85}">
      <dsp:nvSpPr>
        <dsp:cNvPr id="0" name=""/>
        <dsp:cNvSpPr/>
      </dsp:nvSpPr>
      <dsp:spPr>
        <a:xfrm>
          <a:off x="300037" y="944628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Most commonly prescribed </a:t>
          </a:r>
          <a:r>
            <a:rPr lang="en-US" sz="2200" kern="1200" dirty="0" err="1"/>
            <a:t>abx</a:t>
          </a:r>
          <a:r>
            <a:rPr lang="en-US" sz="2200" kern="1200" dirty="0"/>
            <a:t> to pediatric patients (specifically kids 2 years and younger)</a:t>
          </a:r>
        </a:p>
      </dsp:txBody>
      <dsp:txXfrm>
        <a:off x="350259" y="994850"/>
        <a:ext cx="2599892" cy="1614269"/>
      </dsp:txXfrm>
    </dsp:sp>
    <dsp:sp modelId="{6BFACD16-DC5D-F64A-9A29-F59999E9195A}">
      <dsp:nvSpPr>
        <dsp:cNvPr id="0" name=""/>
        <dsp:cNvSpPr/>
      </dsp:nvSpPr>
      <dsp:spPr>
        <a:xfrm>
          <a:off x="3300411" y="659593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22FCC-DB7D-2048-BE11-4159F8B96A1C}">
      <dsp:nvSpPr>
        <dsp:cNvPr id="0" name=""/>
        <dsp:cNvSpPr/>
      </dsp:nvSpPr>
      <dsp:spPr>
        <a:xfrm>
          <a:off x="3600448" y="944628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BUT</a:t>
          </a:r>
        </a:p>
      </dsp:txBody>
      <dsp:txXfrm>
        <a:off x="3650670" y="994850"/>
        <a:ext cx="2599892" cy="1614269"/>
      </dsp:txXfrm>
    </dsp:sp>
    <dsp:sp modelId="{AA5F2DE2-5BA2-4A49-8A83-23599169F416}">
      <dsp:nvSpPr>
        <dsp:cNvPr id="0" name=""/>
        <dsp:cNvSpPr/>
      </dsp:nvSpPr>
      <dsp:spPr>
        <a:xfrm>
          <a:off x="6600822" y="659593"/>
          <a:ext cx="2700336" cy="17147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E097A-D0DD-5C4C-909F-CDC93226314C}">
      <dsp:nvSpPr>
        <dsp:cNvPr id="0" name=""/>
        <dsp:cNvSpPr/>
      </dsp:nvSpPr>
      <dsp:spPr>
        <a:xfrm>
          <a:off x="6900859" y="944628"/>
          <a:ext cx="2700336" cy="17147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75% receive a PCN allergy label by age 3</a:t>
          </a:r>
        </a:p>
      </dsp:txBody>
      <dsp:txXfrm>
        <a:off x="6951081" y="994850"/>
        <a:ext cx="2599892" cy="16142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3E498-9F27-441E-A84B-EB1AEB03F197}">
      <dsp:nvSpPr>
        <dsp:cNvPr id="0" name=""/>
        <dsp:cNvSpPr/>
      </dsp:nvSpPr>
      <dsp:spPr>
        <a:xfrm>
          <a:off x="0" y="640"/>
          <a:ext cx="5914209" cy="14992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FCFB0-97AE-48C7-A5CE-C7C5AA210913}">
      <dsp:nvSpPr>
        <dsp:cNvPr id="0" name=""/>
        <dsp:cNvSpPr/>
      </dsp:nvSpPr>
      <dsp:spPr>
        <a:xfrm>
          <a:off x="453523" y="337971"/>
          <a:ext cx="824587" cy="824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1BE7A-E853-4055-9D5E-D692D10E23E7}">
      <dsp:nvSpPr>
        <dsp:cNvPr id="0" name=""/>
        <dsp:cNvSpPr/>
      </dsp:nvSpPr>
      <dsp:spPr>
        <a:xfrm>
          <a:off x="1731633" y="640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Average U.S. adult reading level ~8</a:t>
          </a:r>
          <a:r>
            <a:rPr lang="en-US" sz="2500" kern="1200" baseline="30000"/>
            <a:t>th</a:t>
          </a:r>
          <a:r>
            <a:rPr lang="en-US" sz="2500" kern="1200"/>
            <a:t>-9th grade</a:t>
          </a:r>
        </a:p>
      </dsp:txBody>
      <dsp:txXfrm>
        <a:off x="1731633" y="640"/>
        <a:ext cx="4182575" cy="1499250"/>
      </dsp:txXfrm>
    </dsp:sp>
    <dsp:sp modelId="{D7DB7264-F04C-4868-A99A-10C9E8038208}">
      <dsp:nvSpPr>
        <dsp:cNvPr id="0" name=""/>
        <dsp:cNvSpPr/>
      </dsp:nvSpPr>
      <dsp:spPr>
        <a:xfrm>
          <a:off x="0" y="1874703"/>
          <a:ext cx="5914209" cy="1499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83BE5A-F558-4F15-B3B7-3256D48F7495}">
      <dsp:nvSpPr>
        <dsp:cNvPr id="0" name=""/>
        <dsp:cNvSpPr/>
      </dsp:nvSpPr>
      <dsp:spPr>
        <a:xfrm>
          <a:off x="453523" y="2212034"/>
          <a:ext cx="824587" cy="824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2F26E-8966-41B9-8DD8-AA2072E0B41E}">
      <dsp:nvSpPr>
        <dsp:cNvPr id="0" name=""/>
        <dsp:cNvSpPr/>
      </dsp:nvSpPr>
      <dsp:spPr>
        <a:xfrm>
          <a:off x="1731633" y="1874703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~20% read at a 5th-grade level or below</a:t>
          </a:r>
        </a:p>
      </dsp:txBody>
      <dsp:txXfrm>
        <a:off x="1731633" y="1874703"/>
        <a:ext cx="4182575" cy="1499250"/>
      </dsp:txXfrm>
    </dsp:sp>
    <dsp:sp modelId="{C8D9314C-A323-49F4-A446-591C14FF0EC8}">
      <dsp:nvSpPr>
        <dsp:cNvPr id="0" name=""/>
        <dsp:cNvSpPr/>
      </dsp:nvSpPr>
      <dsp:spPr>
        <a:xfrm>
          <a:off x="0" y="3748766"/>
          <a:ext cx="5914209" cy="14992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11357-9572-4607-A121-B1B61B0EF0E1}">
      <dsp:nvSpPr>
        <dsp:cNvPr id="0" name=""/>
        <dsp:cNvSpPr/>
      </dsp:nvSpPr>
      <dsp:spPr>
        <a:xfrm>
          <a:off x="453523" y="4086097"/>
          <a:ext cx="824587" cy="824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0DC53E-BFBE-4CB1-9092-46AC8C04B1F2}">
      <dsp:nvSpPr>
        <dsp:cNvPr id="0" name=""/>
        <dsp:cNvSpPr/>
      </dsp:nvSpPr>
      <dsp:spPr>
        <a:xfrm>
          <a:off x="1731633" y="3748766"/>
          <a:ext cx="4182575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Traditionally, patient-facing material aim for ≤ 6th-grade reading level or below</a:t>
          </a:r>
        </a:p>
      </dsp:txBody>
      <dsp:txXfrm>
        <a:off x="1731633" y="3748766"/>
        <a:ext cx="4182575" cy="1499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95557-6E9D-7B48-B243-ED995A6E215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4A27B-ACB4-2E4B-89C5-DA714E3A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4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6789778/#B4-pharmacy-07-00103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cbi.nlm.nih.gov/pmc/articles/PMC6789778/#B68-pharmacy-07-00103" TargetMode="Externa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pm – 4:45 pm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34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Take the easy wins where you can, And potentially even encouraging a pause before labeling a patient with this allergy label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80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We’ve come a long way with PCN allergy, we have more data even within pediatrics </a:t>
            </a:r>
          </a:p>
          <a:p>
            <a:r>
              <a:rPr lang="en-US" dirty="0"/>
              <a:t>Often if feels like we’re asked to do more with less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47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By EMR documentation, have 10% stat </a:t>
            </a:r>
            <a:r>
              <a:rPr lang="en-US" sz="1200" dirty="0"/>
              <a:t>In the general population, ~10% carry a penicillin allergy label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In the pediatric population, true prevalence ranges from 5-15%, but again, how many scoops is that? It’s about 10% of kids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jamanetwork.com</a:t>
            </a:r>
            <a:r>
              <a:rPr lang="en-US" dirty="0"/>
              <a:t>/journals/</a:t>
            </a:r>
            <a:r>
              <a:rPr lang="en-US" dirty="0" err="1"/>
              <a:t>jamapediatrics</a:t>
            </a:r>
            <a:r>
              <a:rPr lang="en-US" dirty="0"/>
              <a:t>/</a:t>
            </a:r>
            <a:r>
              <a:rPr lang="en-US" dirty="0" err="1"/>
              <a:t>fullarticle</a:t>
            </a:r>
            <a:r>
              <a:rPr lang="en-US" dirty="0"/>
              <a:t>/2814316?__cf_chl_tk=iKnclqCGh92C9XVyXgLzTJsTPekNWP3GltllO00nOn4-1787428853-1.0.1.1-H2aO81rrUqbbf1Gn_QD3.PupWPheehhNVsS.0oeVpqA</a:t>
            </a:r>
          </a:p>
          <a:p>
            <a:endParaRPr lang="en-US" dirty="0"/>
          </a:p>
          <a:p>
            <a:r>
              <a:rPr lang="en-US" dirty="0"/>
              <a:t>Interesting paper to include? https://</a:t>
            </a:r>
            <a:r>
              <a:rPr lang="en-US" dirty="0" err="1"/>
              <a:t>pmc.ncbi.nlm.nih.gov</a:t>
            </a:r>
            <a:r>
              <a:rPr lang="en-US" dirty="0"/>
              <a:t>/articles/PMC13162243/pdf/CEA-56-979.pdf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80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www.cdc.gov</a:t>
            </a:r>
            <a:r>
              <a:rPr lang="en-US" dirty="0"/>
              <a:t>/antibiotic-use/hcp/clinical-care/pediatric-</a:t>
            </a:r>
            <a:r>
              <a:rPr lang="en-US" dirty="0" err="1"/>
              <a:t>outpatient.html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89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skin manifestation may result from an immune response (indirect or </a:t>
            </a:r>
            <a:r>
              <a:rPr lang="en-US" dirty="0" err="1"/>
              <a:t>parainfectious</a:t>
            </a:r>
            <a:r>
              <a:rPr lang="en-US" dirty="0"/>
              <a:t> exanthema</a:t>
            </a:r>
            <a:r>
              <a:rPr lang="en-US" b="1" dirty="0"/>
              <a:t>) between the virus and the antibody or a cell mediated response to the virus</a:t>
            </a:r>
            <a:r>
              <a:rPr lang="en-US" dirty="0"/>
              <a:t>. Well established assumption that concurrent use of certain drugs during certain infections increases the occurrence of drug induced exanthem. </a:t>
            </a:r>
            <a:r>
              <a:rPr lang="en-US" b="1" dirty="0"/>
              <a:t>Or viral infections could be a co-factor for activating drug specific T cells which would otherwise undergo apoptosis and a long lasting delayed hypersensitivity reaction would not develop.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63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Story time again but this time I’m showing a reel from 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53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Rash description/photos, timing of reaction, timing since reaction, treatment of reaction</a:t>
            </a:r>
          </a:p>
          <a:p>
            <a:r>
              <a:rPr lang="en-US" sz="1200" dirty="0"/>
              <a:t>Social circumstances can make this complicated</a:t>
            </a:r>
          </a:p>
          <a:p>
            <a:r>
              <a:rPr lang="en-US" sz="1200" dirty="0"/>
              <a:t>Relying on documentation in EHR to fill in gaps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09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1. Start by validating the experience.</a:t>
            </a:r>
            <a:endParaRPr lang="en-US" dirty="0"/>
          </a:p>
          <a:p>
            <a:pPr lvl="0"/>
            <a:r>
              <a:rPr lang="en-US" dirty="0"/>
              <a:t>“I believe you had a reaction.”</a:t>
            </a:r>
          </a:p>
          <a:p>
            <a:pPr lvl="0"/>
            <a:r>
              <a:rPr lang="en-US" dirty="0"/>
              <a:t>Avoid: “You’re not allergic; it was just a rash.”</a:t>
            </a:r>
          </a:p>
          <a:p>
            <a:pPr lvl="0"/>
            <a:r>
              <a:rPr lang="en-US" dirty="0"/>
              <a:t>The goal is to distinguish </a:t>
            </a:r>
            <a:r>
              <a:rPr lang="en-US" b="1" dirty="0"/>
              <a:t>what happened</a:t>
            </a:r>
            <a:r>
              <a:rPr lang="en-US" dirty="0"/>
              <a:t> from </a:t>
            </a:r>
            <a:r>
              <a:rPr lang="en-US" b="1" dirty="0"/>
              <a:t>what we call it.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14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62626"/>
                </a:solidFill>
              </a:rPr>
              <a:t>Don’t just carry the label.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26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Explain risk in language patients can understand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communication piece is actually part of successful </a:t>
            </a:r>
            <a:r>
              <a:rPr lang="en-US" b="0" dirty="0" err="1"/>
              <a:t>delabeling</a:t>
            </a:r>
            <a:r>
              <a:rPr 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</a:t>
            </a:r>
            <a:r>
              <a:rPr lang="en-US" dirty="0"/>
              <a:t>goal isn’t simply to prove that someone isn’t allergic - it’s to help patients understand what their reaction means, what their testing means, and what they should do differently in the future.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18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EFC67-B6BF-58B8-2664-F0CC9458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00D73-A475-A018-9982-8FD029D89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7A8DF-5DF8-1B70-4D7E-95C7325E9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996EB-8FD3-DBEA-F500-EDF31AF43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21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Either these </a:t>
            </a:r>
            <a:r>
              <a:rPr lang="en-US" dirty="0" err="1"/>
              <a:t>rxns</a:t>
            </a:r>
            <a:r>
              <a:rPr lang="en-US" dirty="0"/>
              <a:t> aren’t representative of adaptive immune responses or were immune responses that were lost over time once no longer exposed to the drug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20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gears a bit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27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71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12,000 at NCH to be able to put drug allergy</a:t>
            </a:r>
          </a:p>
          <a:p>
            <a:r>
              <a:rPr lang="en-US" dirty="0"/>
              <a:t>No consensus guidelines on how to train or who to train to enter drug allergies, various EHR vendors </a:t>
            </a:r>
            <a:r>
              <a:rPr lang="en-US" dirty="0">
                <a:sym typeface="Wingdings" pitchFamily="2" charset="2"/>
              </a:rPr>
              <a:t> lack of standardization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52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of us in our division</a:t>
            </a:r>
          </a:p>
          <a:p>
            <a:r>
              <a:rPr lang="en-US" dirty="0"/>
              <a:t>What this represents for the general population as well, not enough allergists, need to work with other specialties like primary care, pharmacists and ID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73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more details the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17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loop and document in Epic, send notes to PCP, provide clearly written d/c instructions to patients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106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A7D5-04A5-2697-4511-3A693536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42428-99A4-34DE-C947-0540C9F36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47143-FB44-5579-4D83-6491D6CA9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There are serious implications with a PCN allergy label, review article from NEJM</a:t>
            </a:r>
            <a:endParaRPr lang="en-US" b="0" i="0" dirty="0">
              <a:solidFill>
                <a:srgbClr val="212121"/>
              </a:solidFill>
              <a:effectLst/>
              <a:latin typeface="Cambria" panose="02040503050406030204" pitchFamily="18" charset="0"/>
            </a:endParaRP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“Use of alternate antibiotics that are less effective, more toxic and expensive, and that have inappropriately broader coverage than penicillin”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CF5C2-1E06-C632-9FB5-C2A4ECA4B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687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7C507-1250-CC40-07FD-B2DB0E87A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27E158-6678-D151-8783-8B40A6E1D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7AA02-FD6A-7CC2-7BDD-9907182B8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but if we can proactively de-label or prevent PCN allergy labels to go in the first place, that would change how we deliver this part of healthcare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61855-F113-F647-1052-9F2D3BFF9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61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www.ahrq.gov</a:t>
            </a:r>
            <a:r>
              <a:rPr lang="en-US" dirty="0"/>
              <a:t>/health-literacy/improve/precautions/tool11.html</a:t>
            </a:r>
          </a:p>
          <a:p>
            <a:r>
              <a:rPr lang="en-US" dirty="0"/>
              <a:t>https://</a:t>
            </a:r>
            <a:r>
              <a:rPr lang="en-US" dirty="0" err="1"/>
              <a:t>www.epa.gov</a:t>
            </a:r>
            <a:r>
              <a:rPr lang="en-US" dirty="0"/>
              <a:t>/choose-fish-and-shellfish-wisely/readability-developing-and-pretesting-concepts-messages-materials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85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Image: https://</a:t>
            </a:r>
            <a:r>
              <a:rPr lang="en-US" dirty="0" err="1"/>
              <a:t>www.google.com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t&amp;source</a:t>
            </a:r>
            <a:r>
              <a:rPr lang="en-US" dirty="0"/>
              <a:t>=</a:t>
            </a:r>
            <a:r>
              <a:rPr lang="en-US" dirty="0" err="1"/>
              <a:t>web&amp;rct</a:t>
            </a:r>
            <a:r>
              <a:rPr lang="en-US" dirty="0"/>
              <a:t>=</a:t>
            </a:r>
            <a:r>
              <a:rPr lang="en-US" dirty="0" err="1"/>
              <a:t>j&amp;url</a:t>
            </a:r>
            <a:r>
              <a:rPr lang="en-US" dirty="0"/>
              <a:t>=https%3A%2F%2Fchestbrew.com%2F5-things-stop-caring-right-now%2F&amp;ved=0CBoQ3YkBahcKEwjQptzEk7WWAxUAAAAAHQAAAAAQOA&amp;opi=89978449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32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Attitudes will also influence whether patients are willing to undergo testing and accept </a:t>
            </a:r>
            <a:r>
              <a:rPr lang="en-US" dirty="0" err="1"/>
              <a:t>delabeling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21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Toddler patient last week who had maternal grandmother who had fatal anaphylaxis due to PCN in 1950s and everyone avoids it since, drug allergies are not hereditary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389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immediate symptoms consistent with possible </a:t>
            </a:r>
            <a:r>
              <a:rPr lang="en-US" dirty="0" err="1"/>
              <a:t>IgE</a:t>
            </a:r>
            <a:r>
              <a:rPr lang="en-US" dirty="0"/>
              <a:t> </a:t>
            </a:r>
            <a:r>
              <a:rPr lang="en-US" dirty="0" err="1"/>
              <a:t>rxn</a:t>
            </a:r>
            <a:r>
              <a:rPr lang="en-US" dirty="0"/>
              <a:t>… need to address comorbid condition first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08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113C7-EFE1-96D2-AE65-72419789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3E9500-8AA5-3B33-961E-60A633004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4AA45-13ED-1616-AF21-A692920D6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What’s the most commonly associated word with allergic reactions online? Death, mortality, fatality, dying *according to my own observation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fatal Amoxicillin reaction in the UK from 1972 – 2007 from 100 million </a:t>
            </a:r>
            <a:r>
              <a:rPr lang="en-US" dirty="0" err="1"/>
              <a:t>Amox</a:t>
            </a:r>
            <a:r>
              <a:rPr lang="en-US" dirty="0"/>
              <a:t> Rx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B858E-2263-2E06-213A-2CBF8220EE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882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clinical presentation can be dynamic and evolves and always important to put the rash in clinical context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282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there are nuances, no two patients will be alike and there will be two camps: treat through (because when you send them to the allergist we’re going to rechallenge them) versus stop and switch because you can’t predict how the patient will evolve</a:t>
            </a:r>
          </a:p>
          <a:p>
            <a:r>
              <a:rPr lang="en-US" dirty="0"/>
              <a:t>Shared decision making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714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 a sensitizing event, need to learn that you’re allergic and then on second exposure, usually first dose causes the </a:t>
            </a:r>
            <a:r>
              <a:rPr lang="en-US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sxs</a:t>
            </a: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Sxs</a:t>
            </a: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usually occur within a couple of hours, but can happen up to 6 hours</a:t>
            </a:r>
          </a:p>
          <a:p>
            <a:r>
              <a:rPr lang="en-US" dirty="0"/>
              <a:t>If rash lasts &gt; 24 hours, also less likely to be </a:t>
            </a:r>
            <a:r>
              <a:rPr lang="en-US" dirty="0" err="1"/>
              <a:t>IgE</a:t>
            </a:r>
            <a:r>
              <a:rPr lang="en-US" dirty="0"/>
              <a:t> mediated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645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Can cause AGEP, DRESS, SJS, TEN, yes this can absolutely happen</a:t>
            </a:r>
          </a:p>
          <a:p>
            <a:r>
              <a:rPr lang="en-US" sz="1200" dirty="0"/>
              <a:t>Short story: SCARs are even rarer than </a:t>
            </a:r>
            <a:r>
              <a:rPr lang="en-US" sz="1200" dirty="0" err="1"/>
              <a:t>IgE</a:t>
            </a:r>
            <a:r>
              <a:rPr lang="en-US" sz="1200" dirty="0"/>
              <a:t> mediated events (1-5 cases/1 million people/year)</a:t>
            </a:r>
          </a:p>
          <a:p>
            <a:r>
              <a:rPr lang="en-US" dirty="0"/>
              <a:t>No good testing for delayed drug reactions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027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b="0" i="0" dirty="0">
                <a:solidFill>
                  <a:srgbClr val="212121"/>
                </a:solidFill>
                <a:effectLst/>
                <a:latin typeface="system-ui"/>
              </a:rPr>
              <a:t>The longer the interval between the reaction and the skin test, the greater the likelihood of having a negative result.</a:t>
            </a:r>
          </a:p>
          <a:p>
            <a:pPr algn="l"/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“it is important to note that this phenomenon is limited to penicillin-specific 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IgE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antibodies, and does apply to non-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IgE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mediated reactions.</a:t>
            </a:r>
            <a:r>
              <a:rPr lang="en-US" b="0" i="0" dirty="0">
                <a:solidFill>
                  <a:srgbClr val="212121"/>
                </a:solidFill>
                <a:effectLst/>
                <a:latin typeface="system-ui"/>
              </a:rPr>
              <a:t>”</a:t>
            </a:r>
          </a:p>
          <a:p>
            <a:pPr algn="l"/>
            <a:endParaRPr lang="en-US" b="0" i="0" dirty="0">
              <a:solidFill>
                <a:srgbClr val="212121"/>
              </a:solidFill>
              <a:effectLst/>
              <a:latin typeface="system-ui"/>
            </a:endParaRPr>
          </a:p>
          <a:p>
            <a:r>
              <a:rPr lang="en-US" sz="1200" dirty="0"/>
              <a:t>Up to 30% of patients can lose sensitivity and have a negative skin testing within 1 year</a:t>
            </a:r>
          </a:p>
          <a:p>
            <a:r>
              <a:rPr lang="en-US" sz="1200" dirty="0"/>
              <a:t>Up to 60% within 5 years</a:t>
            </a:r>
          </a:p>
          <a:p>
            <a:r>
              <a:rPr lang="en-US" sz="1200" dirty="0"/>
              <a:t>Up to 80% within 10 years</a:t>
            </a:r>
            <a:r>
              <a:rPr lang="en-US" b="0" i="0" dirty="0">
                <a:solidFill>
                  <a:srgbClr val="212121"/>
                </a:solidFill>
                <a:effectLst/>
                <a:latin typeface="system-u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system-ui"/>
              </a:rPr>
              <a:t>Less than 1% after 20 years (</a:t>
            </a:r>
            <a:r>
              <a:rPr lang="en-US" sz="1200" dirty="0">
                <a:effectLst/>
                <a:latin typeface="AdvOT635f2c37"/>
              </a:rPr>
              <a:t>“</a:t>
            </a:r>
            <a:r>
              <a:rPr lang="en-US" sz="1200" dirty="0" err="1">
                <a:effectLst/>
                <a:latin typeface="AdvOT635f2c37"/>
              </a:rPr>
              <a:t>Broyels</a:t>
            </a:r>
            <a:r>
              <a:rPr lang="en-US" sz="1200" dirty="0">
                <a:effectLst/>
                <a:latin typeface="AdvOT635f2c37"/>
              </a:rPr>
              <a:t>, A et al. JACI: IP 2020; XX </a:t>
            </a:r>
            <a:r>
              <a:rPr lang="en-US" sz="1200" dirty="0">
                <a:effectLst/>
                <a:latin typeface="AdvTTd3270609"/>
              </a:rPr>
              <a:t>Practical Guidance for the Evaluation and Management of Drug Hypersensitivity: Specific Drugs”</a:t>
            </a:r>
            <a:r>
              <a:rPr lang="en-US" sz="120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1970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with our PCP offices to also help assess and catch these kids</a:t>
            </a:r>
          </a:p>
          <a:p>
            <a:r>
              <a:rPr lang="en-US" dirty="0"/>
              <a:t>Time is a huge rate limiting step, comfort #2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79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Physicians talk too much because we’re trying to explain the gray area and the nuance, but I need them to hear me clearly and so I paint a black and white picture, we walk through this hypothetical scenario, you end up in the urgent care for a sprained ankle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988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25693-CDD7-E4C6-F51D-97276329D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8928D3-7D44-56C4-03C1-D59B73C83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6F271-B7FE-FD5C-C36F-2E0E34E1B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communication piece is actually part of successful </a:t>
            </a:r>
            <a:r>
              <a:rPr lang="en-US" b="0" dirty="0" err="1"/>
              <a:t>delabeling</a:t>
            </a:r>
            <a:r>
              <a:rPr 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</a:t>
            </a:r>
            <a:r>
              <a:rPr lang="en-US" dirty="0"/>
              <a:t>goal isn’t simply to prove that someone isn’t allergic - it’s to help patients understand what their reaction means, what their testing means, and what they should do differently in the future.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ECEC5-EEF7-2865-8A57-32DC495DA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8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assessment and tolerance will vary widely from clinician to clinician and that’s ok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18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B8C78-9FBE-1A4F-BE72-0C3929BACE0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288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03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Consensus based statement “experts of experts”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True cephalosporin allergy 1-3% of general pop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Additional data suggests cephalosporin-induced anaphylaxis to be 0.0001–0.1%, with differing rates based on the R1 side chain [</a:t>
            </a:r>
            <a:r>
              <a:rPr lang="en-US" b="0" i="0" u="sng" dirty="0">
                <a:solidFill>
                  <a:srgbClr val="376FAA"/>
                </a:solidFill>
                <a:effectLst/>
                <a:latin typeface="Cambria" panose="02040503050406030204" pitchFamily="18" charset="0"/>
                <a:hlinkClick r:id="rId3"/>
              </a:rPr>
              <a:t>4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,</a:t>
            </a:r>
            <a:r>
              <a:rPr lang="en-US" b="0" i="0" u="sng" dirty="0">
                <a:solidFill>
                  <a:srgbClr val="376FAA"/>
                </a:solidFill>
                <a:effectLst/>
                <a:latin typeface="Cambria" panose="02040503050406030204" pitchFamily="18" charset="0"/>
                <a:hlinkClick r:id="rId4"/>
              </a:rPr>
              <a:t>68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].</a:t>
            </a:r>
            <a:endParaRPr lang="en-US" sz="1200" b="0" i="0" dirty="0">
              <a:solidFill>
                <a:srgbClr val="212121"/>
              </a:solidFill>
              <a:effectLst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Negligible risk with 2nd generation and higher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7E5E9-9EE3-B04B-BE4C-4AE9923532B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565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Penicillin-</a:t>
            </a:r>
            <a:r>
              <a:rPr lang="en-US" dirty="0" err="1"/>
              <a:t>hapten</a:t>
            </a:r>
            <a:r>
              <a:rPr lang="en-US" dirty="0"/>
              <a:t> carrier complex which is presented by APC to a naïve T cell which then goes through Th2 pathway to stimulate B cells to turn into plasma cells and generate </a:t>
            </a:r>
            <a:r>
              <a:rPr lang="en-US" dirty="0" err="1"/>
              <a:t>IgE</a:t>
            </a:r>
            <a:r>
              <a:rPr lang="en-US" dirty="0"/>
              <a:t> Ab which then sensitize mast cells. This applies to foods, drugs, venom. You have to have a sensitizing event. </a:t>
            </a:r>
          </a:p>
          <a:p>
            <a:r>
              <a:rPr lang="en-US" dirty="0"/>
              <a:t>On </a:t>
            </a:r>
            <a:r>
              <a:rPr lang="en-US" dirty="0" err="1"/>
              <a:t>reexposure</a:t>
            </a:r>
            <a:r>
              <a:rPr lang="en-US" dirty="0"/>
              <a:t>, the sensitized mast cells sees the allergen bind to the </a:t>
            </a:r>
            <a:r>
              <a:rPr lang="en-US" dirty="0" err="1"/>
              <a:t>IgE</a:t>
            </a:r>
            <a:r>
              <a:rPr lang="en-US" dirty="0"/>
              <a:t> Ab and cross linking occurs between 2 </a:t>
            </a:r>
            <a:r>
              <a:rPr lang="en-US" dirty="0" err="1"/>
              <a:t>IgE</a:t>
            </a:r>
            <a:r>
              <a:rPr lang="en-US" dirty="0"/>
              <a:t> Abs which then leads to degranulation and release of chemicals like histamine, and various other proteases that lead to allergic reaction symptoms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1C386-0E58-5B49-B78A-510C4136249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782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9AE0-E76D-EEEA-9C63-03EAF066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6DB7F-8C05-D429-74D5-E0BC9CD64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A3CDA5-22A9-0F08-C338-E0774E386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communication piece is actually part of successful </a:t>
            </a:r>
            <a:r>
              <a:rPr lang="en-US" b="0" dirty="0" err="1"/>
              <a:t>delabeling</a:t>
            </a:r>
            <a:r>
              <a:rPr lang="en-US" b="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The </a:t>
            </a:r>
            <a:r>
              <a:rPr lang="en-US" dirty="0"/>
              <a:t>goal isn’t simply to prove that someone isn’t allergic - it’s to help patients understand what their reaction means, what their testing means, and what they should do differently in the future.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BE146-A122-78E1-E769-41B89CAC6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4A27B-ACB4-2E4B-89C5-DA714E3A463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6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kinsight.com/skin-conditions/viral-exanthem/infan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s/ning%C3%BAn-s%C3%ADmbolo-prohibici%C3%B3n-signo-39767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aliem.com/trick-of-trade-prescribing-opiates/prescriptionpad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hyperlink" Target="https://pixabay.com/es/ning%C3%BAn-s%C3%ADmbolo-prohibici%C3%B3n-signo-39767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mailto:farah.khan@nationwidechildrens.org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4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C9B2F2D-2631-D991-1FEC-C595B8D0D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528" y="936080"/>
            <a:ext cx="4435084" cy="32671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rgbClr val="262626"/>
                </a:solidFill>
              </a:rPr>
              <a:t>Discussing </a:t>
            </a:r>
            <a:br>
              <a:rPr lang="en-US" sz="4000" dirty="0">
                <a:solidFill>
                  <a:srgbClr val="262626"/>
                </a:solidFill>
              </a:rPr>
            </a:br>
            <a:r>
              <a:rPr lang="en-US" sz="4000" dirty="0">
                <a:solidFill>
                  <a:srgbClr val="262626"/>
                </a:solidFill>
              </a:rPr>
              <a:t>Penicillin Allergy with Patients, Families, &amp; the Public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96F98-C5AE-F7E5-D586-407F95976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8061" y="4318714"/>
            <a:ext cx="4094017" cy="135492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</a:rPr>
              <a:t>Farah Khan, MD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</a:rPr>
              <a:t>Allergist/Immunologist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</a:rPr>
              <a:t>Assistant Professor of Pediatrics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</a:rPr>
              <a:t>September 28, 2026</a:t>
            </a: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4" name="Picture 2" descr="A syringe and a bottle of medicine&#10;&#10;Description automatically generated">
            <a:extLst>
              <a:ext uri="{FF2B5EF4-FFF2-40B4-BE49-F238E27FC236}">
                <a16:creationId xmlns:a16="http://schemas.microsoft.com/office/drawing/2014/main" id="{2C620818-4889-9327-F97E-2E83633C8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6533" y="982131"/>
            <a:ext cx="4893735" cy="4893735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llergic Reaction Word Stock Illustrations – 186 Allergic Reaction Word  Stock Illustrations, Vectors &amp; Clipart - Dreamstime">
            <a:extLst>
              <a:ext uri="{FF2B5EF4-FFF2-40B4-BE49-F238E27FC236}">
                <a16:creationId xmlns:a16="http://schemas.microsoft.com/office/drawing/2014/main" id="{F5468864-9403-DA1B-6EA4-3D7696BE5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9217" y="2786561"/>
            <a:ext cx="2123758" cy="12848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3CA1CA-8FF0-7B15-EBE6-238AEE0752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418" y="5621717"/>
            <a:ext cx="4117302" cy="4574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741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5AD72-9B17-6451-4012-4A8180366D42}"/>
              </a:ext>
            </a:extLst>
          </p:cNvPr>
          <p:cNvSpPr txBox="1"/>
          <p:nvPr/>
        </p:nvSpPr>
        <p:spPr>
          <a:xfrm>
            <a:off x="939800" y="1997839"/>
            <a:ext cx="103124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Penicillin allergy </a:t>
            </a:r>
            <a:r>
              <a:rPr lang="en-US" sz="3600" b="1" dirty="0" err="1"/>
              <a:t>delabeling</a:t>
            </a:r>
            <a:r>
              <a:rPr lang="en-US" sz="3600" b="1" dirty="0"/>
              <a:t> is not just an allergy problem. 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200" dirty="0"/>
              <a:t>It's a communication problem, a systems problem, a health literacy challenge, a medicolegal risk issue, and a trust and confidence problem.</a:t>
            </a:r>
          </a:p>
        </p:txBody>
      </p:sp>
    </p:spTree>
    <p:extLst>
      <p:ext uri="{BB962C8B-B14F-4D97-AF65-F5344CB8AC3E}">
        <p14:creationId xmlns:p14="http://schemas.microsoft.com/office/powerpoint/2010/main" val="3912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4D5C-B93F-2A5A-5548-D5A00140F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13A53A-6BE6-812B-FFCA-7D250015E0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833623"/>
              </p:ext>
            </p:extLst>
          </p:nvPr>
        </p:nvGraphicFramePr>
        <p:xfrm>
          <a:off x="1295400" y="277238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FD4D18E-53E0-20A4-7F6C-8078BF7E6AC3}"/>
              </a:ext>
            </a:extLst>
          </p:cNvPr>
          <p:cNvSpPr txBox="1"/>
          <p:nvPr/>
        </p:nvSpPr>
        <p:spPr>
          <a:xfrm>
            <a:off x="1295400" y="5902762"/>
            <a:ext cx="2793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 relevant financial disclosures.</a:t>
            </a:r>
          </a:p>
        </p:txBody>
      </p:sp>
    </p:spTree>
    <p:extLst>
      <p:ext uri="{BB962C8B-B14F-4D97-AF65-F5344CB8AC3E}">
        <p14:creationId xmlns:p14="http://schemas.microsoft.com/office/powerpoint/2010/main" val="1715552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F23C-15B5-4422-0C3F-053101BEF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5FE95-9783-7A94-F4F2-B93F4D9D4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We have more data.</a:t>
            </a:r>
          </a:p>
          <a:p>
            <a:r>
              <a:rPr lang="en-US" sz="2400" dirty="0"/>
              <a:t>We’re smarter.</a:t>
            </a:r>
          </a:p>
          <a:p>
            <a:r>
              <a:rPr lang="en-US" sz="2400" dirty="0"/>
              <a:t>We’re stretched.</a:t>
            </a:r>
          </a:p>
          <a:p>
            <a:r>
              <a:rPr lang="en-US" sz="2400" dirty="0"/>
              <a:t>And healthcare in America is…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16666-F6E7-3262-D52A-D9F0A765E4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4" r="-5" b="20682"/>
          <a:stretch>
            <a:fillRect/>
          </a:stretch>
        </p:blipFill>
        <p:spPr>
          <a:xfrm>
            <a:off x="8021402" y="2790080"/>
            <a:ext cx="2739728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5277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ABFD9-4DFE-F97D-F596-0D55E47A2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Let’s start with the numbers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ED059-13A3-223C-185A-41E5ECE88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10% of the general population carries a penicillin allergy label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95% of these labels do not reflect a true allergy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0F7FF-7C4E-FCDD-4070-64B2B6B96FDE}"/>
              </a:ext>
            </a:extLst>
          </p:cNvPr>
          <p:cNvSpPr txBox="1"/>
          <p:nvPr/>
        </p:nvSpPr>
        <p:spPr>
          <a:xfrm>
            <a:off x="9712550" y="6030338"/>
            <a:ext cx="18790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effectLst/>
              </a:rPr>
              <a:t>Blumenthal et al., Lancet 2019;393:183-98.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78258B-C0A2-A804-D070-87E3DBD46AF4}"/>
              </a:ext>
            </a:extLst>
          </p:cNvPr>
          <p:cNvGrpSpPr/>
          <p:nvPr/>
        </p:nvGrpSpPr>
        <p:grpSpPr>
          <a:xfrm>
            <a:off x="5179435" y="646093"/>
            <a:ext cx="3812165" cy="3010516"/>
            <a:chOff x="7086556" y="1455749"/>
            <a:chExt cx="5821016" cy="4596929"/>
          </a:xfrm>
        </p:grpSpPr>
        <p:sp>
          <p:nvSpPr>
            <p:cNvPr id="6" name="Pie 5">
              <a:extLst>
                <a:ext uri="{FF2B5EF4-FFF2-40B4-BE49-F238E27FC236}">
                  <a16:creationId xmlns:a16="http://schemas.microsoft.com/office/drawing/2014/main" id="{ADC61ECC-14B0-55B6-DC1D-811B04D272F0}"/>
                </a:ext>
              </a:extLst>
            </p:cNvPr>
            <p:cNvSpPr/>
            <p:nvPr/>
          </p:nvSpPr>
          <p:spPr>
            <a:xfrm rot="1181053">
              <a:off x="7086556" y="1615895"/>
              <a:ext cx="4506761" cy="4424690"/>
            </a:xfrm>
            <a:prstGeom prst="pie">
              <a:avLst>
                <a:gd name="adj1" fmla="val 17505454"/>
                <a:gd name="adj2" fmla="val 16200000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486370-CEED-D34B-8004-E8EDF2140868}"/>
                </a:ext>
              </a:extLst>
            </p:cNvPr>
            <p:cNvSpPr txBox="1"/>
            <p:nvPr/>
          </p:nvSpPr>
          <p:spPr>
            <a:xfrm>
              <a:off x="8050221" y="4558145"/>
              <a:ext cx="2171615" cy="9869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&gt;330,000,000</a:t>
              </a:r>
            </a:p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Americans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A8AB01-D68D-7F64-F098-DF66315A0FC8}"/>
                </a:ext>
              </a:extLst>
            </p:cNvPr>
            <p:cNvSpPr txBox="1"/>
            <p:nvPr/>
          </p:nvSpPr>
          <p:spPr>
            <a:xfrm>
              <a:off x="10730292" y="1613102"/>
              <a:ext cx="2177280" cy="986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= 33,000,000</a:t>
              </a:r>
            </a:p>
            <a:p>
              <a:pPr algn="ctr"/>
              <a:r>
                <a:rPr lang="en-US" dirty="0"/>
                <a:t>Americans</a:t>
              </a:r>
            </a:p>
          </p:txBody>
        </p:sp>
        <p:sp>
          <p:nvSpPr>
            <p:cNvPr id="9" name="Pie 8">
              <a:extLst>
                <a:ext uri="{FF2B5EF4-FFF2-40B4-BE49-F238E27FC236}">
                  <a16:creationId xmlns:a16="http://schemas.microsoft.com/office/drawing/2014/main" id="{D22E6962-E833-A1D7-1437-A8285B624536}"/>
                </a:ext>
              </a:extLst>
            </p:cNvPr>
            <p:cNvSpPr/>
            <p:nvPr/>
          </p:nvSpPr>
          <p:spPr>
            <a:xfrm rot="2549623">
              <a:off x="7098574" y="1627988"/>
              <a:ext cx="4506761" cy="4424690"/>
            </a:xfrm>
            <a:prstGeom prst="pie">
              <a:avLst>
                <a:gd name="adj1" fmla="val 14778522"/>
                <a:gd name="adj2" fmla="val 16280466"/>
              </a:avLst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ECB2A9-A4D6-42D5-43DE-F7FD64DB9EAD}"/>
                </a:ext>
              </a:extLst>
            </p:cNvPr>
            <p:cNvSpPr txBox="1"/>
            <p:nvPr/>
          </p:nvSpPr>
          <p:spPr>
            <a:xfrm rot="18118532">
              <a:off x="9087192" y="2337265"/>
              <a:ext cx="2162500" cy="399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10% PCN allergic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4614B613-AE45-5529-6B32-5336466DB3AE}"/>
              </a:ext>
            </a:extLst>
          </p:cNvPr>
          <p:cNvSpPr/>
          <p:nvPr/>
        </p:nvSpPr>
        <p:spPr>
          <a:xfrm>
            <a:off x="8085666" y="3396297"/>
            <a:ext cx="2762617" cy="257568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ACEB89-6449-15B5-5EC4-EF3C0E3BDA2A}"/>
              </a:ext>
            </a:extLst>
          </p:cNvPr>
          <p:cNvSpPr txBox="1"/>
          <p:nvPr/>
        </p:nvSpPr>
        <p:spPr>
          <a:xfrm>
            <a:off x="9644943" y="3764127"/>
            <a:ext cx="1128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5% truly PCN allergic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09AE81-A8D5-9E68-ED36-69D9938B08B2}"/>
              </a:ext>
            </a:extLst>
          </p:cNvPr>
          <p:cNvSpPr txBox="1"/>
          <p:nvPr/>
        </p:nvSpPr>
        <p:spPr>
          <a:xfrm>
            <a:off x="9998159" y="4390152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= 1,650,000</a:t>
            </a:r>
          </a:p>
          <a:p>
            <a:pPr algn="ctr"/>
            <a:r>
              <a:rPr lang="en-US" dirty="0"/>
              <a:t>Americans</a:t>
            </a:r>
          </a:p>
        </p:txBody>
      </p:sp>
      <p:sp>
        <p:nvSpPr>
          <p:cNvPr id="15" name="Pie 14">
            <a:extLst>
              <a:ext uri="{FF2B5EF4-FFF2-40B4-BE49-F238E27FC236}">
                <a16:creationId xmlns:a16="http://schemas.microsoft.com/office/drawing/2014/main" id="{7BDF2F9E-7CF3-80C6-D11C-C4F91B12B92A}"/>
              </a:ext>
            </a:extLst>
          </p:cNvPr>
          <p:cNvSpPr/>
          <p:nvPr/>
        </p:nvSpPr>
        <p:spPr>
          <a:xfrm rot="2549623">
            <a:off x="7934386" y="3374764"/>
            <a:ext cx="2951463" cy="2897716"/>
          </a:xfrm>
          <a:prstGeom prst="pie">
            <a:avLst>
              <a:gd name="adj1" fmla="val 14778522"/>
              <a:gd name="adj2" fmla="val 14949648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id="{B6DF4CF5-7D91-D492-0AC4-C10DF75E2E17}"/>
              </a:ext>
            </a:extLst>
          </p:cNvPr>
          <p:cNvCxnSpPr>
            <a:cxnSpLocks/>
          </p:cNvCxnSpPr>
          <p:nvPr/>
        </p:nvCxnSpPr>
        <p:spPr>
          <a:xfrm rot="16200000" flipH="1">
            <a:off x="7723297" y="1685793"/>
            <a:ext cx="2320846" cy="1657659"/>
          </a:xfrm>
          <a:prstGeom prst="curvedConnector3">
            <a:avLst/>
          </a:prstGeom>
          <a:ln w="38100">
            <a:solidFill>
              <a:srgbClr val="00206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4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Amoxicillin Rash Pictures: What to Look For">
            <a:extLst>
              <a:ext uri="{FF2B5EF4-FFF2-40B4-BE49-F238E27FC236}">
                <a16:creationId xmlns:a16="http://schemas.microsoft.com/office/drawing/2014/main" id="{44B1C4B7-AE43-BA6C-CB86-199BE0EA3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12" y="3853971"/>
            <a:ext cx="3423850" cy="226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49F153-15C9-01F7-9778-6A4556C3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cause of a PCN allergy label: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D76F69-AD87-E011-BBBC-68A639788CB9}"/>
              </a:ext>
            </a:extLst>
          </p:cNvPr>
          <p:cNvGrpSpPr/>
          <p:nvPr/>
        </p:nvGrpSpPr>
        <p:grpSpPr>
          <a:xfrm>
            <a:off x="4907100" y="2087610"/>
            <a:ext cx="4146993" cy="2438404"/>
            <a:chOff x="5010363" y="1984564"/>
            <a:chExt cx="4340970" cy="2438404"/>
          </a:xfrm>
        </p:grpSpPr>
        <p:pic>
          <p:nvPicPr>
            <p:cNvPr id="5" name="Picture 2" descr="Hives vs. rash: Pictures, differences, and symptoms">
              <a:extLst>
                <a:ext uri="{FF2B5EF4-FFF2-40B4-BE49-F238E27FC236}">
                  <a16:creationId xmlns:a16="http://schemas.microsoft.com/office/drawing/2014/main" id="{CBA69AF4-602D-9696-9E3B-E80E81D07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0363" y="1984564"/>
              <a:ext cx="4340970" cy="2438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D0CBB2-F68B-4B28-8A81-1ADA77ECF31C}"/>
                </a:ext>
              </a:extLst>
            </p:cNvPr>
            <p:cNvSpPr txBox="1"/>
            <p:nvPr/>
          </p:nvSpPr>
          <p:spPr>
            <a:xfrm>
              <a:off x="5010363" y="4176747"/>
              <a:ext cx="306185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0" i="0" dirty="0" err="1">
                  <a:solidFill>
                    <a:srgbClr val="000000"/>
                  </a:solidFill>
                  <a:effectLst/>
                  <a:latin typeface="Times"/>
                </a:rPr>
                <a:t>MedicalNewsToday</a:t>
              </a:r>
              <a:endParaRPr lang="en-US" sz="10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8E74A2-C0FE-87FA-B52F-6C6B912F6367}"/>
              </a:ext>
            </a:extLst>
          </p:cNvPr>
          <p:cNvGrpSpPr/>
          <p:nvPr/>
        </p:nvGrpSpPr>
        <p:grpSpPr>
          <a:xfrm>
            <a:off x="1896173" y="4184859"/>
            <a:ext cx="2915491" cy="2033588"/>
            <a:chOff x="6096000" y="1581150"/>
            <a:chExt cx="4360926" cy="36957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61E0650-A3E8-579C-CBAF-6B5773B66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581150"/>
              <a:ext cx="4360926" cy="36957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961084-EE33-5104-7D9B-D2B046121CD6}"/>
                </a:ext>
              </a:extLst>
            </p:cNvPr>
            <p:cNvSpPr/>
            <p:nvPr/>
          </p:nvSpPr>
          <p:spPr>
            <a:xfrm>
              <a:off x="6198702" y="4895850"/>
              <a:ext cx="1632443" cy="3667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BD90C3-C753-5F17-73C9-CB187D2A2930}"/>
              </a:ext>
            </a:extLst>
          </p:cNvPr>
          <p:cNvGrpSpPr/>
          <p:nvPr/>
        </p:nvGrpSpPr>
        <p:grpSpPr>
          <a:xfrm>
            <a:off x="957795" y="1955111"/>
            <a:ext cx="2915491" cy="2438405"/>
            <a:chOff x="957795" y="1955111"/>
            <a:chExt cx="2915491" cy="243840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9922E43-49D2-AA1B-6E4D-CB6D589ECFB9}"/>
                </a:ext>
              </a:extLst>
            </p:cNvPr>
            <p:cNvGrpSpPr/>
            <p:nvPr/>
          </p:nvGrpSpPr>
          <p:grpSpPr>
            <a:xfrm>
              <a:off x="957795" y="1955111"/>
              <a:ext cx="2915491" cy="2438405"/>
              <a:chOff x="6096000" y="1191257"/>
              <a:chExt cx="4994086" cy="427821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BE5D872-A259-34F2-B9FF-71D5BFCD38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96000" y="1191257"/>
                <a:ext cx="4994086" cy="4278211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DFCB98-FC1C-3022-88A5-93D6224A2E77}"/>
                  </a:ext>
                </a:extLst>
              </p:cNvPr>
              <p:cNvSpPr/>
              <p:nvPr/>
            </p:nvSpPr>
            <p:spPr>
              <a:xfrm flipV="1">
                <a:off x="6178742" y="5067296"/>
                <a:ext cx="1807974" cy="4021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0693103-45F7-73ED-DE80-C9A4CF4162D3}"/>
                </a:ext>
              </a:extLst>
            </p:cNvPr>
            <p:cNvSpPr txBox="1"/>
            <p:nvPr/>
          </p:nvSpPr>
          <p:spPr>
            <a:xfrm>
              <a:off x="974841" y="3853971"/>
              <a:ext cx="237172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/>
                <a:t>https://</a:t>
              </a:r>
              <a:r>
                <a:rPr lang="en-US" sz="900" dirty="0" err="1"/>
                <a:t>dermnetnz.org</a:t>
              </a:r>
              <a:r>
                <a:rPr lang="en-US" sz="900" dirty="0"/>
                <a:t>/topics/exanthems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99DF7A3-CCB1-D529-1968-A2F274462AC4}"/>
              </a:ext>
            </a:extLst>
          </p:cNvPr>
          <p:cNvSpPr txBox="1"/>
          <p:nvPr/>
        </p:nvSpPr>
        <p:spPr>
          <a:xfrm>
            <a:off x="916359" y="4526014"/>
            <a:ext cx="617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23BECF-5CF8-DEAF-A01C-F02E86DBAB8F}"/>
              </a:ext>
            </a:extLst>
          </p:cNvPr>
          <p:cNvSpPr txBox="1"/>
          <p:nvPr/>
        </p:nvSpPr>
        <p:spPr>
          <a:xfrm>
            <a:off x="4061883" y="2920425"/>
            <a:ext cx="654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12B917-82B7-2099-2D24-CD6DDDA6C2AD}"/>
              </a:ext>
            </a:extLst>
          </p:cNvPr>
          <p:cNvSpPr txBox="1"/>
          <p:nvPr/>
        </p:nvSpPr>
        <p:spPr>
          <a:xfrm>
            <a:off x="6283046" y="4961230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5A6F1F-3B1E-0D82-4913-6F661EC00F5D}"/>
              </a:ext>
            </a:extLst>
          </p:cNvPr>
          <p:cNvSpPr txBox="1"/>
          <p:nvPr/>
        </p:nvSpPr>
        <p:spPr>
          <a:xfrm>
            <a:off x="9897036" y="2651074"/>
            <a:ext cx="710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8641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D67D537-2E3B-4FA8-95C1-D7E02265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4DC467-7891-443B-84EA-66A43A3AC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88137"/>
            <a:ext cx="11227442" cy="5883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127000" dir="48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CA33FD-D0C5-4C9F-B64A-AC7E224E1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F761739-AFBA-D5BB-0D39-1FB9D758D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n-US"/>
              <a:t>Amoxicillin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F5A80F-0E52-4137-B9D0-92B0AA811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139F4B-2CBD-4156-92F1-B6A65F08F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8288" y="3128956"/>
            <a:ext cx="12234672" cy="658368"/>
            <a:chOff x="-18288" y="3128956"/>
            <a:chExt cx="12234672" cy="658368"/>
          </a:xfrm>
        </p:grpSpPr>
        <p:sp useBgFill="1">
          <p:nvSpPr>
            <p:cNvPr id="37" name="Rounded Rectangle 20">
              <a:extLst>
                <a:ext uri="{FF2B5EF4-FFF2-40B4-BE49-F238E27FC236}">
                  <a16:creationId xmlns:a16="http://schemas.microsoft.com/office/drawing/2014/main" id="{318D8D75-47F8-4373-86E7-D5DBA8913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D772C03-6ACE-4F15-86B6-E8FF88CE8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39" name="Rounded Rectangle 22">
              <a:extLst>
                <a:ext uri="{FF2B5EF4-FFF2-40B4-BE49-F238E27FC236}">
                  <a16:creationId xmlns:a16="http://schemas.microsoft.com/office/drawing/2014/main" id="{DD5AF6AF-C4BA-4392-8ECA-EBE15C347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770AC5D-09DC-4A21-A963-F058C60A8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4A3F85C1-35B7-39FD-CB00-973325056D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124967"/>
              </p:ext>
            </p:extLst>
          </p:nvPr>
        </p:nvGraphicFramePr>
        <p:xfrm>
          <a:off x="1295401" y="2556932"/>
          <a:ext cx="9601196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37678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5D08-76A6-6CF1-3FD8-C7A22F16A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Amoxicillin &amp; Augmentin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EEDB0-57BF-3932-FD01-7E0257FE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sz="2400" dirty="0"/>
              <a:t>he most common cause of drug-induced delayed rashes and drug-viral interactions</a:t>
            </a:r>
          </a:p>
          <a:p>
            <a:pPr lvl="1"/>
            <a:r>
              <a:rPr lang="en-US" sz="2400" i="0" dirty="0"/>
              <a:t>But </a:t>
            </a:r>
            <a:r>
              <a:rPr lang="en-US" sz="2400" b="1" i="0" dirty="0"/>
              <a:t>infrequent</a:t>
            </a:r>
            <a:r>
              <a:rPr lang="en-US" sz="2400" i="0" dirty="0"/>
              <a:t> culprits in true </a:t>
            </a:r>
            <a:r>
              <a:rPr lang="en-US" sz="2400" i="0" dirty="0" err="1"/>
              <a:t>IgE</a:t>
            </a:r>
            <a:r>
              <a:rPr lang="en-US" sz="2400" i="0" dirty="0"/>
              <a:t>-mediated reactions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431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A43E3-0CAE-650E-9178-D929B91877A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Drug-infection interaction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011C9-FEB3-E1AF-9BBF-A3F03C89D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Immunologic versus non-immunologic event</a:t>
            </a:r>
          </a:p>
          <a:p>
            <a:r>
              <a:rPr lang="en-US" sz="1800" dirty="0"/>
              <a:t>Short story: Still don’t understand this completely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9D76D-BB5F-7DB3-35B5-A438BD64554E}"/>
              </a:ext>
            </a:extLst>
          </p:cNvPr>
          <p:cNvSpPr txBox="1"/>
          <p:nvPr/>
        </p:nvSpPr>
        <p:spPr>
          <a:xfrm>
            <a:off x="8274026" y="5857903"/>
            <a:ext cx="3584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effectLst/>
              </a:rPr>
              <a:t>Tsabouri</a:t>
            </a:r>
            <a:r>
              <a:rPr lang="en-US" sz="900" dirty="0">
                <a:effectLst/>
              </a:rPr>
              <a:t>, S et al., PAI 2021:32(5):824-834.</a:t>
            </a:r>
          </a:p>
          <a:p>
            <a:r>
              <a:rPr lang="en-US" sz="900" dirty="0">
                <a:effectLst/>
              </a:rPr>
              <a:t>Image: </a:t>
            </a:r>
            <a:r>
              <a:rPr lang="en-US" sz="900" b="0" i="0" u="sng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https://skinsight.com/skin-conditions/viral-exanthem/infant/</a:t>
            </a:r>
            <a:endParaRPr lang="en-US" sz="900" dirty="0">
              <a:effectLst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33C03F-324D-5EFD-02FD-E0F29BA24C5A}"/>
              </a:ext>
            </a:extLst>
          </p:cNvPr>
          <p:cNvSpPr/>
          <p:nvPr/>
        </p:nvSpPr>
        <p:spPr>
          <a:xfrm>
            <a:off x="2544826" y="1139220"/>
            <a:ext cx="1814945" cy="176645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Virus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36B51D-CA62-C089-1D13-93D1B6CB2A65}"/>
              </a:ext>
            </a:extLst>
          </p:cNvPr>
          <p:cNvSpPr/>
          <p:nvPr/>
        </p:nvSpPr>
        <p:spPr>
          <a:xfrm>
            <a:off x="4725343" y="1139220"/>
            <a:ext cx="1814945" cy="176645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Cell mediated response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5A375-C262-619F-755B-A7F0DF8D20E8}"/>
              </a:ext>
            </a:extLst>
          </p:cNvPr>
          <p:cNvSpPr txBox="1"/>
          <p:nvPr/>
        </p:nvSpPr>
        <p:spPr>
          <a:xfrm>
            <a:off x="4387243" y="1837781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0A1C17-0350-9C7C-ECD6-97D3CAD2C1B1}"/>
              </a:ext>
            </a:extLst>
          </p:cNvPr>
          <p:cNvSpPr txBox="1"/>
          <p:nvPr/>
        </p:nvSpPr>
        <p:spPr>
          <a:xfrm flipH="1">
            <a:off x="6818364" y="1837781"/>
            <a:ext cx="28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A09F0C-ABE8-C124-4EA9-D9F81E2A1B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231" y="1000097"/>
            <a:ext cx="273685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8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G reel hang photo.mp4">
            <a:hlinkClick r:id="" action="ppaction://media"/>
            <a:extLst>
              <a:ext uri="{FF2B5EF4-FFF2-40B4-BE49-F238E27FC236}">
                <a16:creationId xmlns:a16="http://schemas.microsoft.com/office/drawing/2014/main" id="{A4C3EF7F-8A79-D103-E1DE-5523AECE71DD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66432" y="505723"/>
            <a:ext cx="3287712" cy="58451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FDE600-F8CB-AE0F-DDC7-BB5152C17890}"/>
              </a:ext>
            </a:extLst>
          </p:cNvPr>
          <p:cNvSpPr txBox="1"/>
          <p:nvPr/>
        </p:nvSpPr>
        <p:spPr>
          <a:xfrm>
            <a:off x="4764879" y="6350898"/>
            <a:ext cx="2977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Instagram: @</a:t>
            </a:r>
            <a:r>
              <a:rPr lang="en-US" sz="1600" dirty="0" err="1"/>
              <a:t>lulibebe.team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960549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F7573-3382-3757-D59F-88A5C4DFD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the magic tries to happen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4DE32-9624-609A-1453-1F2E0C1E6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Clinical history</a:t>
            </a:r>
          </a:p>
          <a:p>
            <a:pPr lvl="1"/>
            <a:r>
              <a:rPr lang="en-US" sz="2400" i="0" dirty="0"/>
              <a:t>When did the reaction occur</a:t>
            </a:r>
          </a:p>
          <a:p>
            <a:pPr lvl="1"/>
            <a:r>
              <a:rPr lang="en-US" sz="2400" i="0" dirty="0"/>
              <a:t>Timing of rash development in relation to last dose</a:t>
            </a:r>
          </a:p>
          <a:p>
            <a:pPr lvl="1"/>
            <a:r>
              <a:rPr lang="en-US" sz="2400" i="0" dirty="0"/>
              <a:t>Concomitant symptoms</a:t>
            </a:r>
          </a:p>
          <a:p>
            <a:pPr lvl="1"/>
            <a:r>
              <a:rPr lang="en-US" sz="2400" i="0" dirty="0"/>
              <a:t>Rash description (photos!)</a:t>
            </a:r>
          </a:p>
          <a:p>
            <a:pPr lvl="1"/>
            <a:r>
              <a:rPr lang="en-US" sz="2400" i="0" dirty="0"/>
              <a:t>Duration of symptoms</a:t>
            </a:r>
          </a:p>
          <a:p>
            <a:pPr lvl="1"/>
            <a:r>
              <a:rPr lang="en-US" sz="2400" i="0" dirty="0"/>
              <a:t>Treatment of reaction</a:t>
            </a:r>
          </a:p>
          <a:p>
            <a:pPr lvl="1"/>
            <a:r>
              <a:rPr lang="en-US" sz="2400" dirty="0"/>
              <a:t>Has the patient tolerated penicillin or related antibiotics since?</a:t>
            </a:r>
          </a:p>
          <a:p>
            <a:pPr lvl="1"/>
            <a:endParaRPr lang="en-US" sz="2400" i="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7528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D143-6A5D-4ED3-00EC-AFD443D3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Validate → clarify → educate → </a:t>
            </a:r>
            <a:br>
              <a:rPr lang="en-US" b="1" dirty="0"/>
            </a:br>
            <a:r>
              <a:rPr lang="en-US" b="1" dirty="0"/>
              <a:t>offer a path forward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1AFA-E02E-1CDD-8E78-3E4CE0025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“Here’s what we know.”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“Here’s what I’m still unsure about.”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“Here’s the safest way to answer that question.”</a:t>
            </a:r>
          </a:p>
        </p:txBody>
      </p:sp>
    </p:spTree>
    <p:extLst>
      <p:ext uri="{BB962C8B-B14F-4D97-AF65-F5344CB8AC3E}">
        <p14:creationId xmlns:p14="http://schemas.microsoft.com/office/powerpoint/2010/main" val="2731319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5E66D3F-14EA-4BCD-819B-EEF58174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9D3EDE-CC3B-4573-A04B-26F32F1B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00D0D4B-CC81-434D-B595-71AA69192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8047919-8C66-4EF3-9979-FB7112EB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00195C4-7BCF-469C-A003-AC2F0D2F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EE82425-33CD-4CF1-9623-91BECE687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753362-39B6-73D5-6EBF-98BF91E4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2" y="982132"/>
            <a:ext cx="4802185" cy="1303867"/>
          </a:xfrm>
        </p:spPr>
        <p:txBody>
          <a:bodyPr>
            <a:noAutofit/>
          </a:bodyPr>
          <a:lstStyle/>
          <a:p>
            <a:r>
              <a:rPr lang="en-US" sz="3600" b="1" dirty="0"/>
              <a:t>The conversation </a:t>
            </a:r>
            <a:r>
              <a:rPr lang="en-US" sz="3600" b="1" i="1" dirty="0"/>
              <a:t>is</a:t>
            </a:r>
            <a:r>
              <a:rPr lang="en-US" sz="3600" b="1" dirty="0"/>
              <a:t> part of the intervention.</a:t>
            </a:r>
            <a:endParaRPr lang="en-US" sz="3600" dirty="0">
              <a:solidFill>
                <a:srgbClr val="262626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5289D1-D3B7-4C53-823E-280A79C0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Medicine">
            <a:extLst>
              <a:ext uri="{FF2B5EF4-FFF2-40B4-BE49-F238E27FC236}">
                <a16:creationId xmlns:a16="http://schemas.microsoft.com/office/drawing/2014/main" id="{34035268-9919-C6CF-67DC-D7FB66C51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21693" y="1410208"/>
            <a:ext cx="3858780" cy="385878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456CE10-0EE3-4503-ACF3-1D53A6FD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676FF-CA17-935D-C23C-645963491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2" y="2556932"/>
            <a:ext cx="4802184" cy="33189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It’s not just a test. </a:t>
            </a:r>
          </a:p>
          <a:p>
            <a:r>
              <a:rPr lang="en-US" dirty="0">
                <a:solidFill>
                  <a:srgbClr val="262626"/>
                </a:solidFill>
              </a:rPr>
              <a:t>It's a communication process.</a:t>
            </a:r>
          </a:p>
          <a:p>
            <a:endParaRPr lang="en-US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587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E66D3F-14EA-4BCD-819B-EEF58174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9D3EDE-CC3B-4573-A04B-26F32F1B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00D0D4B-CC81-434D-B595-71AA69192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8047919-8C66-4EF3-9979-FB7112EB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0195C4-7BCF-469C-A003-AC2F0D2F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EE82425-33CD-4CF1-9623-91BECE687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98FE24-C452-38DF-A9C2-76EE3925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2" y="982132"/>
            <a:ext cx="4802185" cy="130386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Evaluate the label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5289D1-D3B7-4C53-823E-280A79C0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90B8B-4523-71A9-35B4-08ADC7A3F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683" y="1827646"/>
            <a:ext cx="3876801" cy="302390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56CE10-0EE3-4503-ACF3-1D53A6FD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D5641-FBDE-820C-4939-975FFF669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2" y="2556932"/>
            <a:ext cx="4802184" cy="33189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Effective penicillin-allergy counseling isn't about convincing someone they're not allergic. </a:t>
            </a:r>
          </a:p>
          <a:p>
            <a:r>
              <a:rPr lang="en-US" dirty="0">
                <a:solidFill>
                  <a:srgbClr val="262626"/>
                </a:solidFill>
              </a:rPr>
              <a:t>It's about replacing an uncertain label with an evidence-based answer.</a:t>
            </a:r>
          </a:p>
          <a:p>
            <a:r>
              <a:rPr lang="en-US" dirty="0">
                <a:solidFill>
                  <a:srgbClr val="262626"/>
                </a:solidFill>
              </a:rPr>
              <a:t>Sometimes this takes more than one conversation.</a:t>
            </a:r>
          </a:p>
          <a:p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58CA12-1BFE-E074-E33B-DC392C77D299}"/>
              </a:ext>
            </a:extLst>
          </p:cNvPr>
          <p:cNvSpPr txBox="1"/>
          <p:nvPr/>
        </p:nvSpPr>
        <p:spPr>
          <a:xfrm>
            <a:off x="1067369" y="5392753"/>
            <a:ext cx="40543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Image: https://</a:t>
            </a:r>
            <a:r>
              <a:rPr lang="en-US" sz="800" dirty="0" err="1"/>
              <a:t>www.aaaai.org</a:t>
            </a:r>
            <a:r>
              <a:rPr lang="en-US" sz="800" dirty="0"/>
              <a:t>/tools-for-the-public/conditions-library/allergies/penicillin-allergy</a:t>
            </a:r>
          </a:p>
        </p:txBody>
      </p:sp>
    </p:spTree>
    <p:extLst>
      <p:ext uri="{BB962C8B-B14F-4D97-AF65-F5344CB8AC3E}">
        <p14:creationId xmlns:p14="http://schemas.microsoft.com/office/powerpoint/2010/main" val="769946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3C02-6BBB-D16D-075A-D38FE4E5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Explaining risk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F655C-8B8D-13AD-C3F7-CA7D51D8E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/>
              <a:t>This: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9A57B-6712-E918-712C-8F7899021D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“Your history suggests a very low likelihood of a dangerous reaction to penicillin today.”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EB503A-9B69-EAD8-3745-8A4B1618D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b="1" dirty="0"/>
              <a:t>Rather than: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88D64-1FFB-C16D-1356-6CE6AAF391E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“Your pretest probability of an IgE-mediated hypersensitivity reaction is low.”</a:t>
            </a:r>
          </a:p>
        </p:txBody>
      </p:sp>
    </p:spTree>
    <p:extLst>
      <p:ext uri="{BB962C8B-B14F-4D97-AF65-F5344CB8AC3E}">
        <p14:creationId xmlns:p14="http://schemas.microsoft.com/office/powerpoint/2010/main" val="2001424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42DE0-682A-FABF-C4B4-140EF7FA4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24193-2221-30C1-D578-C1088738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Rashes happen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A7A27-4311-3399-0BFE-72A8587A6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5719762" cy="3318936"/>
          </a:xfrm>
        </p:spPr>
        <p:txBody>
          <a:bodyPr/>
          <a:lstStyle/>
          <a:p>
            <a:r>
              <a:rPr lang="en-US" sz="2400" dirty="0"/>
              <a:t>Even after an </a:t>
            </a:r>
            <a:r>
              <a:rPr lang="en-US" sz="2400" dirty="0" err="1"/>
              <a:t>IgE</a:t>
            </a:r>
            <a:r>
              <a:rPr lang="en-US" sz="2400" dirty="0"/>
              <a:t> mediated reaction is excluded, ~3% of adult patients and up to 10% of pediatric patients could have a benign</a:t>
            </a:r>
            <a:r>
              <a:rPr lang="en-US" dirty="0"/>
              <a:t>, delayed, possibly T cell mediated eruption to the drug. </a:t>
            </a:r>
          </a:p>
          <a:p>
            <a:r>
              <a:rPr lang="en-US" sz="2400" dirty="0"/>
              <a:t>Oral drug challenge</a:t>
            </a:r>
            <a:r>
              <a:rPr lang="en-US" dirty="0"/>
              <a:t> </a:t>
            </a:r>
            <a:r>
              <a:rPr lang="en-US" sz="2400" dirty="0"/>
              <a:t>doesn’t help predict if it will happen again.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DF1751-DD78-5DBD-9BCC-A0CB232CE03F}"/>
              </a:ext>
            </a:extLst>
          </p:cNvPr>
          <p:cNvSpPr txBox="1"/>
          <p:nvPr/>
        </p:nvSpPr>
        <p:spPr>
          <a:xfrm>
            <a:off x="9316300" y="5904444"/>
            <a:ext cx="3412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</a:rPr>
              <a:t>Blumenthal et al., Lancet 2019;393:183-98.</a:t>
            </a:r>
          </a:p>
          <a:p>
            <a:r>
              <a:rPr lang="en-US" sz="900" dirty="0"/>
              <a:t>Mill et al., JAMA Pediatrics 2016; 170(6):e16003</a:t>
            </a:r>
            <a:endParaRPr lang="en-US" sz="900" dirty="0">
              <a:effectLst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C56E26-2EFD-2238-1B1B-EB3F769B535C}"/>
              </a:ext>
            </a:extLst>
          </p:cNvPr>
          <p:cNvGrpSpPr/>
          <p:nvPr/>
        </p:nvGrpSpPr>
        <p:grpSpPr>
          <a:xfrm>
            <a:off x="7097881" y="2994565"/>
            <a:ext cx="3924636" cy="2443669"/>
            <a:chOff x="7243760" y="3027275"/>
            <a:chExt cx="3924636" cy="2443669"/>
          </a:xfrm>
        </p:grpSpPr>
        <p:pic>
          <p:nvPicPr>
            <p:cNvPr id="4101" name="Picture 5" descr="A close-up of a child's skin&#10;&#10;Description automatically generated">
              <a:extLst>
                <a:ext uri="{FF2B5EF4-FFF2-40B4-BE49-F238E27FC236}">
                  <a16:creationId xmlns:a16="http://schemas.microsoft.com/office/drawing/2014/main" id="{6DBF3C3E-1D3A-EB63-91EC-010DA3BEF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9488" y="3027275"/>
              <a:ext cx="3838908" cy="2135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51B1D9-5A4C-4A5F-AF62-7720BCA85A4C}"/>
                </a:ext>
              </a:extLst>
            </p:cNvPr>
            <p:cNvSpPr txBox="1"/>
            <p:nvPr/>
          </p:nvSpPr>
          <p:spPr>
            <a:xfrm>
              <a:off x="7243760" y="5163167"/>
              <a:ext cx="33022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i="0" dirty="0">
                  <a:solidFill>
                    <a:srgbClr val="000000"/>
                  </a:solidFill>
                  <a:effectLst/>
                  <a:latin typeface="Times"/>
                </a:rPr>
                <a:t> NEJM, rash after </a:t>
              </a:r>
              <a:r>
                <a:rPr lang="en-US" sz="1400" b="0" i="0" dirty="0" err="1">
                  <a:solidFill>
                    <a:srgbClr val="000000"/>
                  </a:solidFill>
                  <a:effectLst/>
                  <a:latin typeface="Times"/>
                </a:rPr>
                <a:t>Amox</a:t>
              </a:r>
              <a:r>
                <a:rPr lang="en-US" sz="1400" b="0" i="0" dirty="0">
                  <a:solidFill>
                    <a:srgbClr val="000000"/>
                  </a:solidFill>
                  <a:effectLst/>
                  <a:latin typeface="Times"/>
                </a:rPr>
                <a:t> in child with EBV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9177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CE993-E890-83FB-5289-4EB52658D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0DF4-4DFB-1E60-B3C3-CE319BB6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Encouraging piece of news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0F4F3-E3E7-B211-BAC3-23EC11603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Benign cutaneous T cell mediated reactions do not reliably occur with subsequent challenges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A2A99-DABC-B3A3-0D23-97C084AFDEE9}"/>
              </a:ext>
            </a:extLst>
          </p:cNvPr>
          <p:cNvSpPr txBox="1"/>
          <p:nvPr/>
        </p:nvSpPr>
        <p:spPr>
          <a:xfrm>
            <a:off x="9559530" y="6038282"/>
            <a:ext cx="31407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</a:rPr>
              <a:t>Blumenthal et al., Lancet 2019;393:183-98.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686AD-6D0F-0D26-7698-D504032967E3}"/>
              </a:ext>
            </a:extLst>
          </p:cNvPr>
          <p:cNvSpPr txBox="1"/>
          <p:nvPr/>
        </p:nvSpPr>
        <p:spPr>
          <a:xfrm>
            <a:off x="6854607" y="3654690"/>
            <a:ext cx="37731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Rechallenge</a:t>
            </a:r>
          </a:p>
          <a:p>
            <a:r>
              <a:rPr lang="en-US" sz="5400" dirty="0"/>
              <a:t>Penicillin ✅</a:t>
            </a:r>
          </a:p>
        </p:txBody>
      </p:sp>
      <p:sp>
        <p:nvSpPr>
          <p:cNvPr id="6" name="Wave 5">
            <a:extLst>
              <a:ext uri="{FF2B5EF4-FFF2-40B4-BE49-F238E27FC236}">
                <a16:creationId xmlns:a16="http://schemas.microsoft.com/office/drawing/2014/main" id="{C411AF21-C278-9C2F-F8DD-AA82CBFA1FC4}"/>
              </a:ext>
            </a:extLst>
          </p:cNvPr>
          <p:cNvSpPr/>
          <p:nvPr/>
        </p:nvSpPr>
        <p:spPr>
          <a:xfrm>
            <a:off x="6352451" y="3181402"/>
            <a:ext cx="4777462" cy="2781199"/>
          </a:xfrm>
          <a:prstGeom prst="wav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33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5F178-C0E6-BB66-F327-2118420F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Health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BF9AC-20AA-BFE4-D595-A30D749AB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drug allergy section is not perfect.</a:t>
            </a:r>
          </a:p>
          <a:p>
            <a:r>
              <a:rPr lang="en-US" sz="2400" dirty="0"/>
              <a:t>It’s clunky.</a:t>
            </a:r>
          </a:p>
          <a:p>
            <a:r>
              <a:rPr lang="en-US" sz="2400" dirty="0"/>
              <a:t>It’s incomplete. </a:t>
            </a:r>
          </a:p>
          <a:p>
            <a:r>
              <a:rPr lang="en-US" sz="2400" dirty="0"/>
              <a:t>It’s inconsistent. 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6F3E8B-29E9-B9B9-F81B-C7058743D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659147"/>
            <a:ext cx="7772400" cy="13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463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CB3F-9A24-F4BB-D28F-BE9EDE2AB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drug allergy 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D65CC-6577-98F9-C2DE-A62880B4B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05928"/>
            <a:ext cx="5430982" cy="3361472"/>
          </a:xfrm>
        </p:spPr>
        <p:txBody>
          <a:bodyPr>
            <a:normAutofit/>
          </a:bodyPr>
          <a:lstStyle/>
          <a:p>
            <a:r>
              <a:rPr lang="en-US" sz="2400" dirty="0"/>
              <a:t>Easy </a:t>
            </a:r>
            <a:r>
              <a:rPr lang="en-US" sz="2400" dirty="0" err="1"/>
              <a:t>peasy</a:t>
            </a:r>
            <a:r>
              <a:rPr lang="en-US" sz="2400" dirty="0"/>
              <a:t>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4C83C0-088B-D24C-98DB-E273FF867E41}"/>
              </a:ext>
            </a:extLst>
          </p:cNvPr>
          <p:cNvSpPr txBox="1">
            <a:spLocks/>
          </p:cNvSpPr>
          <p:nvPr/>
        </p:nvSpPr>
        <p:spPr>
          <a:xfrm>
            <a:off x="2717800" y="3164900"/>
            <a:ext cx="1769261" cy="204352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4 clicks. Boom. Done.</a:t>
            </a:r>
          </a:p>
        </p:txBody>
      </p:sp>
      <p:pic>
        <p:nvPicPr>
          <p:cNvPr id="7" name="Screen Recording 2023-04-17 at 11.09.40 AM.mov">
            <a:hlinkClick r:id="" action="ppaction://media"/>
            <a:extLst>
              <a:ext uri="{FF2B5EF4-FFF2-40B4-BE49-F238E27FC236}">
                <a16:creationId xmlns:a16="http://schemas.microsoft.com/office/drawing/2014/main" id="{BCF9229D-BC2B-800D-D6A8-B766AA67CD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2478" t="11896" r="25792" b="13428"/>
          <a:stretch/>
        </p:blipFill>
        <p:spPr>
          <a:xfrm>
            <a:off x="5295600" y="2572399"/>
            <a:ext cx="5430981" cy="3514930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54549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A1D3B-6C21-BB6B-3237-7E1143658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But…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E6424-F048-B6C5-98D1-6730F5A7A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Dozens to even thousands of staff members have access to this part of the chart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B0ED56-AEC6-74B5-77CB-6A91D3C80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8"/>
          <a:stretch/>
        </p:blipFill>
        <p:spPr>
          <a:xfrm>
            <a:off x="6613648" y="3085568"/>
            <a:ext cx="4282949" cy="279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34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B5F32-3299-2811-3DAC-9D5F03E50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Undoing an allergy 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BAB43-7330-74FD-00BE-22A6B11E6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Much more challenging</a:t>
            </a:r>
          </a:p>
          <a:p>
            <a:pPr lvl="1"/>
            <a:r>
              <a:rPr lang="en-US" sz="2400" dirty="0"/>
              <a:t>Liability</a:t>
            </a:r>
          </a:p>
          <a:p>
            <a:pPr lvl="1"/>
            <a:r>
              <a:rPr lang="en-US" sz="2400" dirty="0"/>
              <a:t>Fear </a:t>
            </a:r>
          </a:p>
          <a:p>
            <a:pPr lvl="1"/>
            <a:r>
              <a:rPr lang="en-US" sz="2400" dirty="0"/>
              <a:t>Time </a:t>
            </a:r>
          </a:p>
          <a:p>
            <a:endParaRPr lang="en-US" sz="2400" dirty="0"/>
          </a:p>
        </p:txBody>
      </p:sp>
      <p:pic>
        <p:nvPicPr>
          <p:cNvPr id="5" name="Picture 4" descr="What episode/scene is this line from?? : r/SchittsCreek">
            <a:extLst>
              <a:ext uri="{FF2B5EF4-FFF2-40B4-BE49-F238E27FC236}">
                <a16:creationId xmlns:a16="http://schemas.microsoft.com/office/drawing/2014/main" id="{1E8FB699-5B8A-BD36-DAFE-2E5C0CD6D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793" y="2779215"/>
            <a:ext cx="5132804" cy="28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74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0837993-CF68-4B71-B30D-9FF2DBDC6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C1EB0E-C682-4477-94FF-E3696ACD5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FA120B5-D483-4179-B163-E5D72313C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A685BA-AB04-4A20-A6D5-BA403BAA7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2823476-35C9-4E21-A7A8-8EE69CF2E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6AA5951-06F3-4E0D-9B67-2FDEAA46E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D62009-4781-79CC-DD6C-86457583B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643" y="1092200"/>
            <a:ext cx="2928751" cy="449886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The more details the better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82A4EB-0547-184D-89E9-E74C928EB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194" y="1092200"/>
            <a:ext cx="6546426" cy="2948858"/>
          </a:xfrm>
        </p:spPr>
        <p:txBody>
          <a:bodyPr>
            <a:normAutofit/>
          </a:bodyPr>
          <a:lstStyle/>
          <a:p>
            <a:endParaRPr lang="en-US">
              <a:solidFill>
                <a:srgbClr val="262626"/>
              </a:solidFill>
            </a:endParaRPr>
          </a:p>
        </p:txBody>
      </p:sp>
      <p:pic>
        <p:nvPicPr>
          <p:cNvPr id="4" name="Screen Recording 2023-04-17 at 11.14.00 AM.mov">
            <a:hlinkClick r:id="" action="ppaction://media"/>
            <a:extLst>
              <a:ext uri="{FF2B5EF4-FFF2-40B4-BE49-F238E27FC236}">
                <a16:creationId xmlns:a16="http://schemas.microsoft.com/office/drawing/2014/main" id="{F3C81CF6-D6A1-DD8F-14E3-C4AD63E9B1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11826" t="11214" r="25981" b="14636"/>
          <a:stretch/>
        </p:blipFill>
        <p:spPr>
          <a:xfrm>
            <a:off x="4021394" y="1092201"/>
            <a:ext cx="7390318" cy="4713970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17673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8B31D-312E-2D9E-8465-D8962D27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if you undo the allergy label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7D9C-3168-A5CE-603F-D0F1FB961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Patients can get relabeled</a:t>
            </a:r>
          </a:p>
          <a:p>
            <a:pPr lvl="1"/>
            <a:r>
              <a:rPr lang="en-US" sz="2400" dirty="0"/>
              <a:t>Personal discomfort</a:t>
            </a:r>
          </a:p>
          <a:p>
            <a:pPr lvl="1"/>
            <a:r>
              <a:rPr lang="en-US" sz="2400" dirty="0"/>
              <a:t>Lack of understanding</a:t>
            </a:r>
          </a:p>
          <a:p>
            <a:pPr lvl="1"/>
            <a:r>
              <a:rPr lang="en-US" sz="2400" dirty="0"/>
              <a:t>Incomplete chart review</a:t>
            </a:r>
          </a:p>
          <a:p>
            <a:pPr lvl="1"/>
            <a:r>
              <a:rPr lang="en-US" sz="2400" dirty="0"/>
              <a:t>No EHR crosstalk</a:t>
            </a:r>
          </a:p>
        </p:txBody>
      </p:sp>
      <p:pic>
        <p:nvPicPr>
          <p:cNvPr id="4" name="Picture 3" descr="I Dont Think Thats Accurate Alexis GIF - I Dont Think Thats Accurate Alexis Alexis Rose - Discover &amp; Share GIFs">
            <a:extLst>
              <a:ext uri="{FF2B5EF4-FFF2-40B4-BE49-F238E27FC236}">
                <a16:creationId xmlns:a16="http://schemas.microsoft.com/office/drawing/2014/main" id="{DE5DF8D0-632A-459B-D46E-F096F3BD7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497" y="2800350"/>
            <a:ext cx="2832100" cy="28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85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5843-F63E-4284-6021-0914F92B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</a:t>
            </a:r>
            <a:r>
              <a:rPr lang="en-US" dirty="0" err="1"/>
              <a:t>delabeling</a:t>
            </a:r>
            <a:r>
              <a:rPr lang="en-US" dirty="0"/>
              <a:t> complete?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CA6F-8906-F6ED-E506-E750BA096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647266" cy="3318936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Standardized testing and communication improves patients’ understanding of their beta lactam allergy status</a:t>
            </a:r>
          </a:p>
          <a:p>
            <a:r>
              <a:rPr lang="en-US" sz="1800" dirty="0"/>
              <a:t>A multicenter prospective study across 7 adult and pediatric centers</a:t>
            </a:r>
          </a:p>
          <a:p>
            <a:r>
              <a:rPr lang="en-US" sz="1800" dirty="0"/>
              <a:t>What we tell patients after testing matters, not just the testing itself.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800" dirty="0"/>
              <a:t>After successful oral challenges in children, direct communication with pharmacies and outside primary care providers reduced the presence of the penicillin allergy label in pharmacy records from </a:t>
            </a:r>
            <a:r>
              <a:rPr lang="en-US" sz="1800" b="1" dirty="0"/>
              <a:t>32% to 12%</a:t>
            </a:r>
            <a:r>
              <a:rPr lang="en-US" sz="18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0D68C-3E77-13A9-9FCF-41F905D1A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162" y="2480962"/>
            <a:ext cx="3642781" cy="17354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4C01C6-7EAF-B320-1C30-D308A42E0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761" y="4411364"/>
            <a:ext cx="3742306" cy="14859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4047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B11BD-7988-0E31-BC02-C636650EF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EDF6C-9949-F657-E2A8-715CC932D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Why do we care about penicillin allergies?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5039D-46D1-9E1C-EC2B-FD48C5997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/>
              <a:t>Surgical site infections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/>
              <a:t>Antibiotic resistance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/>
              <a:t>MRSA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 err="1"/>
              <a:t>C.Diff</a:t>
            </a:r>
            <a:endParaRPr lang="en-US" sz="2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/>
              <a:t>Treatment failures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/>
              <a:t>Increased mortality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BBD169-2469-E191-DB3A-1B10D94D2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184" y="2108002"/>
            <a:ext cx="5772005" cy="2641996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3E3B0B-EFEF-35C4-F1DC-6077AEE9CB83}"/>
              </a:ext>
            </a:extLst>
          </p:cNvPr>
          <p:cNvSpPr txBox="1"/>
          <p:nvPr/>
        </p:nvSpPr>
        <p:spPr>
          <a:xfrm>
            <a:off x="9364448" y="5874306"/>
            <a:ext cx="247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Castells, M et al. NEJM 2019; 381:2338-2351.</a:t>
            </a:r>
          </a:p>
          <a:p>
            <a:r>
              <a:rPr lang="en-US" sz="900" dirty="0" err="1"/>
              <a:t>Trubiano</a:t>
            </a:r>
            <a:r>
              <a:rPr lang="en-US" sz="900" dirty="0"/>
              <a:t> JA, et al. JAMA. 2017;318(1):82-83</a:t>
            </a:r>
          </a:p>
        </p:txBody>
      </p:sp>
    </p:spTree>
    <p:extLst>
      <p:ext uri="{BB962C8B-B14F-4D97-AF65-F5344CB8AC3E}">
        <p14:creationId xmlns:p14="http://schemas.microsoft.com/office/powerpoint/2010/main" val="1594027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B6491F-99A3-4087-DE67-737DE1D41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3F6D81C7-B083-478E-82FE-089A8CB72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8EDA2-4889-433D-AC01-5214D7976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099D46A-AF52-46FD-938B-D3118946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933E919-C473-4F0E-9DBC-CC65FC9E92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BF3BDD-5C99-4FDC-BBCB-E711359D9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06B54F2-CD11-4359-A7D6-DA7C76C09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530476-2BB8-4222-34BE-8CB03B71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solidFill>
                  <a:srgbClr val="262626"/>
                </a:solidFill>
              </a:rPr>
              <a:t>Why do we care?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BA945-22C9-6E45-26BF-F2C7B1FD4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141" y="2430471"/>
            <a:ext cx="2835464" cy="355203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>
                <a:solidFill>
                  <a:srgbClr val="262626"/>
                </a:solidFill>
              </a:rPr>
              <a:t>Many patients get diagnosed in childhood and carry that label into adulthood where things get more complicated</a:t>
            </a:r>
          </a:p>
          <a:p>
            <a:endParaRPr lang="en-US" sz="2000" dirty="0">
              <a:solidFill>
                <a:srgbClr val="262626"/>
              </a:solidFill>
            </a:endParaRPr>
          </a:p>
          <a:p>
            <a:r>
              <a:rPr lang="en-US" sz="2000" dirty="0"/>
              <a:t>January 2017: Joint Commission mandated that all hospitals have an antibiotic stewardship program</a:t>
            </a:r>
            <a:endParaRPr lang="en-US" sz="2000" dirty="0">
              <a:solidFill>
                <a:srgbClr val="262626"/>
              </a:solidFill>
            </a:endParaRPr>
          </a:p>
          <a:p>
            <a:pPr algn="l">
              <a:buFont typeface="Arial"/>
              <a:buChar char="•"/>
            </a:pPr>
            <a:endParaRPr lang="en-US" sz="1800" dirty="0">
              <a:solidFill>
                <a:srgbClr val="262626"/>
              </a:solidFill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A755B3-4CF2-C52D-3535-209D8E53CA2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0670"/>
          <a:stretch>
            <a:fillRect/>
          </a:stretch>
        </p:blipFill>
        <p:spPr>
          <a:xfrm>
            <a:off x="5444724" y="426678"/>
            <a:ext cx="6098041" cy="4248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3574AA-DE67-E215-8C88-49EE0E8199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1706" y="4980432"/>
            <a:ext cx="4533900" cy="1397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6222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D30A-6D7B-02E2-DD11-16542AF6B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If we communicate at a level our patients can't understand, that's not a patient failure. 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That's a communication failure.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B23EC-16DD-9A5E-CCDA-1951D2984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accent1"/>
                </a:solidFill>
              </a:rPr>
              <a:t>Health literacy ≠ intelligence</a:t>
            </a:r>
          </a:p>
          <a:p>
            <a:pPr lvl="0"/>
            <a:r>
              <a:rPr lang="en-US" dirty="0">
                <a:solidFill>
                  <a:schemeClr val="accent1"/>
                </a:solidFill>
              </a:rPr>
              <a:t>Health literacy ≠ education level</a:t>
            </a:r>
          </a:p>
          <a:p>
            <a:pPr lvl="0"/>
            <a:r>
              <a:rPr lang="en-US" dirty="0">
                <a:solidFill>
                  <a:schemeClr val="accent1"/>
                </a:solidFill>
              </a:rPr>
              <a:t>It is the ability to</a:t>
            </a:r>
            <a:r>
              <a:rPr lang="en-US" b="1" dirty="0">
                <a:solidFill>
                  <a:schemeClr val="accent1"/>
                </a:solidFill>
              </a:rPr>
              <a:t> find, understand, and use </a:t>
            </a:r>
            <a:r>
              <a:rPr lang="en-US" dirty="0">
                <a:solidFill>
                  <a:schemeClr val="accent1"/>
                </a:solidFill>
              </a:rPr>
              <a:t>health information.</a:t>
            </a:r>
          </a:p>
        </p:txBody>
      </p:sp>
    </p:spTree>
    <p:extLst>
      <p:ext uri="{BB962C8B-B14F-4D97-AF65-F5344CB8AC3E}">
        <p14:creationId xmlns:p14="http://schemas.microsoft.com/office/powerpoint/2010/main" val="3017648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76B59F-7738-0AB3-BBA3-731E1AEE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Health literacy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FDEE731-48D4-B792-ECCC-2356A0F1C2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918936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4079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F334E-2188-E2B8-E8E5-01139134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our patients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3C994-2084-14CB-6829-F73F92E3E4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be honest, sometimes they don’t</a:t>
            </a:r>
          </a:p>
          <a:p>
            <a:r>
              <a:rPr lang="en-US" dirty="0"/>
              <a:t>Alternative antibiotics availability</a:t>
            </a:r>
          </a:p>
          <a:p>
            <a:r>
              <a:rPr lang="en-US" dirty="0"/>
              <a:t>Nobody plans on getting sick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338994-D6CA-4E01-9141-FBCD31E412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85781" y="2560638"/>
            <a:ext cx="3309937" cy="330993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681871-A62F-327B-CE77-8DE8C9ADEFB9}"/>
              </a:ext>
            </a:extLst>
          </p:cNvPr>
          <p:cNvSpPr txBox="1"/>
          <p:nvPr/>
        </p:nvSpPr>
        <p:spPr>
          <a:xfrm>
            <a:off x="10223760" y="4485453"/>
            <a:ext cx="1339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*To be honest, sometimes I don’t have time to cover a PCN allergy in a visit either.</a:t>
            </a:r>
          </a:p>
        </p:txBody>
      </p:sp>
    </p:spTree>
    <p:extLst>
      <p:ext uri="{BB962C8B-B14F-4D97-AF65-F5344CB8AC3E}">
        <p14:creationId xmlns:p14="http://schemas.microsoft.com/office/powerpoint/2010/main" val="98591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AE6A-08B9-A6B9-6FC4-7E60CDFA7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beliefs &amp;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1F3D-401B-C0DF-DB4A-8AE66CE41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qualitative study of patients participating in a primary-care penicillin allergy program found that patients were more accepting when:</a:t>
            </a:r>
          </a:p>
          <a:p>
            <a:pPr lvl="1"/>
            <a:r>
              <a:rPr lang="en-US" dirty="0"/>
              <a:t>patients </a:t>
            </a:r>
            <a:r>
              <a:rPr lang="en-US" dirty="0">
                <a:solidFill>
                  <a:srgbClr val="FF0000"/>
                </a:solidFill>
              </a:rPr>
              <a:t>identified themselves </a:t>
            </a:r>
            <a:r>
              <a:rPr lang="en-US" dirty="0"/>
              <a:t>as low risk before the test</a:t>
            </a:r>
          </a:p>
          <a:p>
            <a:pPr lvl="1"/>
            <a:r>
              <a:rPr lang="en-US" dirty="0"/>
              <a:t>penicillin testing </a:t>
            </a:r>
            <a:r>
              <a:rPr lang="en-US" dirty="0">
                <a:solidFill>
                  <a:srgbClr val="FF0000"/>
                </a:solidFill>
              </a:rPr>
              <a:t>being perceived as trustworthy and safe</a:t>
            </a:r>
          </a:p>
          <a:p>
            <a:pPr lvl="1"/>
            <a:r>
              <a:rPr lang="en-US" dirty="0"/>
              <a:t>patients’ </a:t>
            </a:r>
            <a:r>
              <a:rPr lang="en-US" dirty="0">
                <a:solidFill>
                  <a:srgbClr val="FF0000"/>
                </a:solidFill>
              </a:rPr>
              <a:t>previous experience </a:t>
            </a:r>
            <a:r>
              <a:rPr lang="en-US" dirty="0"/>
              <a:t>of penicillin allergy and reactions</a:t>
            </a:r>
          </a:p>
          <a:p>
            <a:pPr lvl="1"/>
            <a:r>
              <a:rPr lang="en-US" dirty="0"/>
              <a:t>patients’ understanding of penicillin reactions</a:t>
            </a:r>
          </a:p>
          <a:p>
            <a:pPr lvl="1"/>
            <a:r>
              <a:rPr lang="en-US" dirty="0"/>
              <a:t>clear communication after de-labelling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7ACBC-2C69-878D-C8FC-E5D5B4DBD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799" y="4737624"/>
            <a:ext cx="3160183" cy="12694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1993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B927-A823-589C-D2E1-0900B79C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about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95765-2EB4-A05A-B77D-B8112310A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540000"/>
            <a:ext cx="9601199" cy="3327400"/>
          </a:xfrm>
        </p:spPr>
        <p:txBody>
          <a:bodyPr>
            <a:normAutofit/>
          </a:bodyPr>
          <a:lstStyle/>
          <a:p>
            <a:r>
              <a:rPr lang="en-US" sz="2400" dirty="0"/>
              <a:t>Low risk patient</a:t>
            </a:r>
          </a:p>
          <a:p>
            <a:pPr lvl="1"/>
            <a:r>
              <a:rPr lang="en-US" sz="2400" dirty="0"/>
              <a:t>Example: My grandmother had anaphylaxis to penicillin so everyone in the family avoids it.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52197-F4D0-46C7-92AC-3252DA07F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14655" y="3639458"/>
            <a:ext cx="2481943" cy="24819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9B9485-8421-A8CA-1DC6-2CB42DD90D03}"/>
              </a:ext>
            </a:extLst>
          </p:cNvPr>
          <p:cNvSpPr txBox="1"/>
          <p:nvPr/>
        </p:nvSpPr>
        <p:spPr>
          <a:xfrm>
            <a:off x="8774648" y="4349928"/>
            <a:ext cx="20457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Drug allergies </a:t>
            </a:r>
          </a:p>
          <a:p>
            <a:r>
              <a:rPr lang="en-US" sz="2400" dirty="0"/>
              <a:t>are hereditary</a:t>
            </a:r>
          </a:p>
        </p:txBody>
      </p:sp>
    </p:spTree>
    <p:extLst>
      <p:ext uri="{BB962C8B-B14F-4D97-AF65-F5344CB8AC3E}">
        <p14:creationId xmlns:p14="http://schemas.microsoft.com/office/powerpoint/2010/main" val="1771341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B927-A823-589C-D2E1-0900B79C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about risk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05ABA6-9098-E90A-06D2-392EFE8E15B1}"/>
              </a:ext>
            </a:extLst>
          </p:cNvPr>
          <p:cNvSpPr txBox="1">
            <a:spLocks/>
          </p:cNvSpPr>
          <p:nvPr/>
        </p:nvSpPr>
        <p:spPr>
          <a:xfrm>
            <a:off x="1371600" y="2583542"/>
            <a:ext cx="9601200" cy="32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High risk patient</a:t>
            </a:r>
          </a:p>
          <a:p>
            <a:pPr lvl="1"/>
            <a:r>
              <a:rPr lang="en-US" sz="2400" i="0" dirty="0"/>
              <a:t>Example: When I took Augmentin a few years ago, I </a:t>
            </a:r>
            <a:r>
              <a:rPr lang="en-US" sz="2400" i="0" dirty="0">
                <a:solidFill>
                  <a:srgbClr val="FF0000"/>
                </a:solidFill>
              </a:rPr>
              <a:t>immediately</a:t>
            </a:r>
            <a:r>
              <a:rPr lang="en-US" sz="2400" i="0" dirty="0"/>
              <a:t> started to break out in itchy </a:t>
            </a:r>
            <a:r>
              <a:rPr lang="en-US" sz="2400" i="0" dirty="0">
                <a:solidFill>
                  <a:srgbClr val="FF0000"/>
                </a:solidFill>
              </a:rPr>
              <a:t>welts</a:t>
            </a:r>
            <a:r>
              <a:rPr lang="en-US" sz="2400" i="0" dirty="0"/>
              <a:t> and my face got really </a:t>
            </a:r>
            <a:r>
              <a:rPr lang="en-US" sz="2400" i="0" dirty="0">
                <a:solidFill>
                  <a:srgbClr val="FF0000"/>
                </a:solidFill>
              </a:rPr>
              <a:t>swollen</a:t>
            </a:r>
            <a:r>
              <a:rPr lang="en-US" sz="2400" i="0" dirty="0"/>
              <a:t> right after my morning dose and I had to go to the </a:t>
            </a:r>
            <a:r>
              <a:rPr lang="en-US" sz="2400" i="0" dirty="0">
                <a:solidFill>
                  <a:srgbClr val="FF0000"/>
                </a:solidFill>
              </a:rPr>
              <a:t>ER</a:t>
            </a:r>
            <a:r>
              <a:rPr lang="en-US" sz="2400" i="0" dirty="0"/>
              <a:t>. Oh, by the way, I’ve been </a:t>
            </a:r>
            <a:r>
              <a:rPr lang="en-US" sz="2400" i="0" dirty="0">
                <a:solidFill>
                  <a:srgbClr val="FF0000"/>
                </a:solidFill>
              </a:rPr>
              <a:t>struggling with my asthma </a:t>
            </a:r>
            <a:r>
              <a:rPr lang="en-US" sz="2400" i="0" dirty="0"/>
              <a:t>control recently. </a:t>
            </a:r>
          </a:p>
        </p:txBody>
      </p:sp>
    </p:spTree>
    <p:extLst>
      <p:ext uri="{BB962C8B-B14F-4D97-AF65-F5344CB8AC3E}">
        <p14:creationId xmlns:p14="http://schemas.microsoft.com/office/powerpoint/2010/main" val="2641931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D12A5-4E4E-D969-7EFC-24F5AEDE4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27DA3-C9A8-8D18-73E6-C1FD6ADD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Allergic reaction rates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0C117-1E77-D3DC-EE1E-884F59FC9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978277" cy="2438404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Fatal anaphylaxis is rare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0.001% with parenteral exposures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0.0005% with oral exposures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07AA3-F1CE-E68D-9B78-84BCCCC4FDF5}"/>
              </a:ext>
            </a:extLst>
          </p:cNvPr>
          <p:cNvSpPr txBox="1"/>
          <p:nvPr/>
        </p:nvSpPr>
        <p:spPr>
          <a:xfrm>
            <a:off x="9345852" y="6039497"/>
            <a:ext cx="20890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effectLst/>
              </a:rPr>
              <a:t>Blumenthal et al., Lancet 2019;393:183-98.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37D08E44-C6BF-8C16-6BB6-9E769FA7CB73}"/>
              </a:ext>
            </a:extLst>
          </p:cNvPr>
          <p:cNvSpPr/>
          <p:nvPr/>
        </p:nvSpPr>
        <p:spPr>
          <a:xfrm>
            <a:off x="1147924" y="3855412"/>
            <a:ext cx="4166634" cy="78971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F2EC2D-B909-FA24-815C-BF67A4644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77444" y="1388534"/>
            <a:ext cx="3852672" cy="4013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3BC761-45E4-8879-0815-0025338B621F}"/>
              </a:ext>
            </a:extLst>
          </p:cNvPr>
          <p:cNvSpPr txBox="1"/>
          <p:nvPr/>
        </p:nvSpPr>
        <p:spPr>
          <a:xfrm>
            <a:off x="8208673" y="7008152"/>
            <a:ext cx="3664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www.aliem.com/trick-of-trade-prescribing-opiates/prescriptionpad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35284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93107-7262-3F71-0570-BEB1E2DA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5632A-98F9-A824-E87E-C70D6195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#1 cause of hives in young kids: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522FE-ACED-045C-B115-3FF61C64B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Viral illnesses and infections!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15451C-48D9-8DFE-4491-276C668DC25F}"/>
              </a:ext>
            </a:extLst>
          </p:cNvPr>
          <p:cNvGrpSpPr/>
          <p:nvPr/>
        </p:nvGrpSpPr>
        <p:grpSpPr>
          <a:xfrm>
            <a:off x="5369926" y="686852"/>
            <a:ext cx="4340970" cy="2438404"/>
            <a:chOff x="5418668" y="982131"/>
            <a:chExt cx="4340970" cy="2438404"/>
          </a:xfrm>
        </p:grpSpPr>
        <p:pic>
          <p:nvPicPr>
            <p:cNvPr id="2050" name="Picture 2" descr="Hives vs. rash: Pictures, differences, and symptoms">
              <a:extLst>
                <a:ext uri="{FF2B5EF4-FFF2-40B4-BE49-F238E27FC236}">
                  <a16:creationId xmlns:a16="http://schemas.microsoft.com/office/drawing/2014/main" id="{918B3F0C-C2FA-79A7-98BC-214C5B1B0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8668" y="982131"/>
              <a:ext cx="4340970" cy="2438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8924A34-ADE7-693A-725F-B0BDBDE7F0AA}"/>
                </a:ext>
              </a:extLst>
            </p:cNvPr>
            <p:cNvSpPr txBox="1"/>
            <p:nvPr/>
          </p:nvSpPr>
          <p:spPr>
            <a:xfrm>
              <a:off x="5418668" y="3174314"/>
              <a:ext cx="306185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0" i="0" dirty="0" err="1">
                  <a:solidFill>
                    <a:srgbClr val="000000"/>
                  </a:solidFill>
                  <a:effectLst/>
                  <a:latin typeface="Times"/>
                </a:rPr>
                <a:t>MedicalNewsToday</a:t>
              </a:r>
              <a:endParaRPr lang="en-US" sz="1000" dirty="0"/>
            </a:p>
          </p:txBody>
        </p:sp>
      </p:grpSp>
      <p:pic>
        <p:nvPicPr>
          <p:cNvPr id="2052" name="Picture 4" descr="Amoxicillin Rash Pictures: What to Look For">
            <a:extLst>
              <a:ext uri="{FF2B5EF4-FFF2-40B4-BE49-F238E27FC236}">
                <a16:creationId xmlns:a16="http://schemas.microsoft.com/office/drawing/2014/main" id="{261B815A-44BE-0018-84DB-950CD6A67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359" y="3771258"/>
            <a:ext cx="3521170" cy="233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690EB0-B369-20EA-F0E2-A9D05CABC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435" y="3467725"/>
            <a:ext cx="3251205" cy="243840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74D573E-15DC-C929-B826-FE377B6E8A7E}"/>
              </a:ext>
            </a:extLst>
          </p:cNvPr>
          <p:cNvGrpSpPr/>
          <p:nvPr/>
        </p:nvGrpSpPr>
        <p:grpSpPr>
          <a:xfrm>
            <a:off x="7802250" y="1835032"/>
            <a:ext cx="3718455" cy="2088006"/>
            <a:chOff x="7802250" y="1835032"/>
            <a:chExt cx="3718455" cy="20880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7A8898-DF4F-BA70-5C08-3F796E356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02250" y="1835032"/>
              <a:ext cx="3718455" cy="208800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1F7DD8-535D-A039-A77D-233611DD1499}"/>
                </a:ext>
              </a:extLst>
            </p:cNvPr>
            <p:cNvSpPr txBox="1"/>
            <p:nvPr/>
          </p:nvSpPr>
          <p:spPr>
            <a:xfrm>
              <a:off x="7827554" y="3646967"/>
              <a:ext cx="28264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https://</a:t>
              </a:r>
              <a:r>
                <a:rPr lang="en-US" sz="800" dirty="0" err="1"/>
                <a:t>www.medicalnewstoday.com</a:t>
              </a:r>
              <a:r>
                <a:rPr lang="en-US" sz="800" dirty="0"/>
                <a:t>/articles/hives-on-black-skin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EFA98EF-7A78-237C-1D33-7803150923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597" b="12895"/>
          <a:stretch>
            <a:fillRect/>
          </a:stretch>
        </p:blipFill>
        <p:spPr>
          <a:xfrm>
            <a:off x="4891862" y="3390275"/>
            <a:ext cx="2408275" cy="25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89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A274-5192-A258-C197-2D1A8781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Delayed rashes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7B169-ADD3-DA95-DB15-C68AE93BD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Infamous maculopapular rash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32911D-AA2F-E110-4D4F-36195E027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910" y="2760134"/>
            <a:ext cx="4357532" cy="3255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0F82A8-E0B8-88FC-9EC3-4EEB5EFCA752}"/>
              </a:ext>
            </a:extLst>
          </p:cNvPr>
          <p:cNvSpPr txBox="1"/>
          <p:nvPr/>
        </p:nvSpPr>
        <p:spPr>
          <a:xfrm>
            <a:off x="10334598" y="6029854"/>
            <a:ext cx="31407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</a:rPr>
              <a:t>AAAAI Drug Allergy Slides</a:t>
            </a:r>
          </a:p>
        </p:txBody>
      </p:sp>
      <p:pic>
        <p:nvPicPr>
          <p:cNvPr id="1026" name="Picture 2" descr="Morbilliform drug reaction (maculopapular drug eruption)">
            <a:extLst>
              <a:ext uri="{FF2B5EF4-FFF2-40B4-BE49-F238E27FC236}">
                <a16:creationId xmlns:a16="http://schemas.microsoft.com/office/drawing/2014/main" id="{B8E3C3DA-6776-2D05-DFCA-5E61E27D4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028" y="842433"/>
            <a:ext cx="4025435" cy="301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974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F5BC3-59EF-8322-488B-EE775991B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FAA3D-EF1A-C5BE-7DFF-C63D982D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Treating through the rash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91CE9-23BD-6EC9-1F88-1238E6B22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We still don’t have any objective data on outcomes and complications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Medical-legal risk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6B7550-9E9D-8559-BB99-3BA778356DCB}"/>
              </a:ext>
            </a:extLst>
          </p:cNvPr>
          <p:cNvSpPr txBox="1"/>
          <p:nvPr/>
        </p:nvSpPr>
        <p:spPr>
          <a:xfrm>
            <a:off x="9586912" y="6051988"/>
            <a:ext cx="23717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dermnetnz.org</a:t>
            </a:r>
            <a:r>
              <a:rPr lang="en-US" sz="900" dirty="0"/>
              <a:t>/topics/exanthems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5C313F-22F8-2646-7E59-5FDF7BA738A5}"/>
              </a:ext>
            </a:extLst>
          </p:cNvPr>
          <p:cNvGrpSpPr/>
          <p:nvPr/>
        </p:nvGrpSpPr>
        <p:grpSpPr>
          <a:xfrm>
            <a:off x="9472613" y="4057650"/>
            <a:ext cx="1910606" cy="1859496"/>
            <a:chOff x="8840042" y="3939954"/>
            <a:chExt cx="2481943" cy="24819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D64BDCC-04E5-9779-5DEE-41907047E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8840042" y="3939954"/>
              <a:ext cx="2481943" cy="248194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DBA2478-9F71-CDF0-FDE6-94D72D3E2DEF}"/>
                </a:ext>
              </a:extLst>
            </p:cNvPr>
            <p:cNvSpPr txBox="1"/>
            <p:nvPr/>
          </p:nvSpPr>
          <p:spPr>
            <a:xfrm>
              <a:off x="9133477" y="4919315"/>
              <a:ext cx="18950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Prednisone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088A9C-ED7C-9D38-8A2F-0A168FA41FA7}"/>
              </a:ext>
            </a:extLst>
          </p:cNvPr>
          <p:cNvGrpSpPr/>
          <p:nvPr/>
        </p:nvGrpSpPr>
        <p:grpSpPr>
          <a:xfrm>
            <a:off x="7834151" y="1040337"/>
            <a:ext cx="2915491" cy="2438405"/>
            <a:chOff x="6096000" y="1191257"/>
            <a:chExt cx="4994086" cy="427821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16CFA38-EDE0-4065-1285-942B4992C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1191257"/>
              <a:ext cx="4994086" cy="427821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1DBF017-8193-C39A-B2C2-9C93F84D24B7}"/>
                </a:ext>
              </a:extLst>
            </p:cNvPr>
            <p:cNvSpPr/>
            <p:nvPr/>
          </p:nvSpPr>
          <p:spPr>
            <a:xfrm flipV="1">
              <a:off x="6178742" y="5067296"/>
              <a:ext cx="1807974" cy="402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37C65B-9681-22E9-0280-68642D8D6DE0}"/>
              </a:ext>
            </a:extLst>
          </p:cNvPr>
          <p:cNvGrpSpPr/>
          <p:nvPr/>
        </p:nvGrpSpPr>
        <p:grpSpPr>
          <a:xfrm>
            <a:off x="6096000" y="3364131"/>
            <a:ext cx="2915491" cy="2033588"/>
            <a:chOff x="6096000" y="1581150"/>
            <a:chExt cx="4360926" cy="36957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55A994C-C021-733C-86D6-9803C9E23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1581150"/>
              <a:ext cx="4360926" cy="36957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BE0B4B-BA45-B31F-815C-BDA018023635}"/>
                </a:ext>
              </a:extLst>
            </p:cNvPr>
            <p:cNvSpPr/>
            <p:nvPr/>
          </p:nvSpPr>
          <p:spPr>
            <a:xfrm>
              <a:off x="6198702" y="4895850"/>
              <a:ext cx="1632443" cy="3667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19016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06EA5-E312-EE2B-AB7D-FAEE2F98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IgE</a:t>
            </a:r>
            <a:r>
              <a:rPr lang="en-US" dirty="0"/>
              <a:t> mediated symptoms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DAB235-2CE8-310F-C3B0-0349A0D7C753}"/>
              </a:ext>
            </a:extLst>
          </p:cNvPr>
          <p:cNvSpPr txBox="1"/>
          <p:nvPr/>
        </p:nvSpPr>
        <p:spPr>
          <a:xfrm>
            <a:off x="10176047" y="6035337"/>
            <a:ext cx="31407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</a:rPr>
              <a:t>AAAAI Drug Allergy Slides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35A406-C326-98AC-EDFA-46E5F312C4B8}"/>
              </a:ext>
            </a:extLst>
          </p:cNvPr>
          <p:cNvGrpSpPr/>
          <p:nvPr/>
        </p:nvGrpSpPr>
        <p:grpSpPr>
          <a:xfrm>
            <a:off x="2015952" y="2486025"/>
            <a:ext cx="8160095" cy="3750456"/>
            <a:chOff x="1541118" y="1717045"/>
            <a:chExt cx="10099617" cy="45337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19D3D2D-E439-D8FD-C0C2-0B0C609FB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1118" y="1717045"/>
              <a:ext cx="2006600" cy="2667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4D23F6-487A-9B20-4E79-67B751994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7112" y="1717045"/>
              <a:ext cx="3552884" cy="26646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0CEC1C4-B6A0-8A9C-A314-42EE8E0A0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7851" y="1717045"/>
              <a:ext cx="3552884" cy="26646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BF3E2C-CBF6-059B-DEBB-B8F9265B0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2290" y="4141686"/>
              <a:ext cx="2843420" cy="21090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09D7EDE-3BC0-C523-DE23-59D258B10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0568" y="4141686"/>
              <a:ext cx="2812111" cy="2109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2356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AFBD-37F3-C3CE-7238-36FAD076E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06786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Penicillins</a:t>
            </a:r>
            <a:r>
              <a:rPr lang="en-US" dirty="0"/>
              <a:t> + severe cutaneous adverse reactions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32D2BF-10F2-A22D-A1F8-FBA62E4387E7}"/>
              </a:ext>
            </a:extLst>
          </p:cNvPr>
          <p:cNvSpPr txBox="1">
            <a:spLocks/>
          </p:cNvSpPr>
          <p:nvPr/>
        </p:nvSpPr>
        <p:spPr>
          <a:xfrm>
            <a:off x="1371600" y="685800"/>
            <a:ext cx="9601200" cy="1485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DF402-8D0F-EB77-AB57-920384FCB7FD}"/>
              </a:ext>
            </a:extLst>
          </p:cNvPr>
          <p:cNvSpPr txBox="1"/>
          <p:nvPr/>
        </p:nvSpPr>
        <p:spPr>
          <a:xfrm>
            <a:off x="8731831" y="6056784"/>
            <a:ext cx="36298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Images: </a:t>
            </a:r>
            <a:r>
              <a:rPr lang="en-US" sz="900" dirty="0" err="1"/>
              <a:t>Tempkar</a:t>
            </a:r>
            <a:r>
              <a:rPr lang="en-US" sz="900" dirty="0"/>
              <a:t>, T et al. Front </a:t>
            </a:r>
            <a:r>
              <a:rPr lang="en-US" sz="900" dirty="0" err="1"/>
              <a:t>Pharmcol</a:t>
            </a:r>
            <a:r>
              <a:rPr lang="en-US" sz="900" dirty="0"/>
              <a:t>.</a:t>
            </a:r>
            <a:r>
              <a:rPr lang="en-US" sz="900" b="0" i="0" dirty="0">
                <a:solidFill>
                  <a:srgbClr val="212121"/>
                </a:solidFill>
                <a:effectLst/>
              </a:rPr>
              <a:t> 2022; 13: 832048.</a:t>
            </a:r>
            <a:endParaRPr lang="en-US" sz="900" dirty="0">
              <a:effectLst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D41671-BB6D-A9CB-EB59-88DFBEB1BA3C}"/>
              </a:ext>
            </a:extLst>
          </p:cNvPr>
          <p:cNvGrpSpPr/>
          <p:nvPr/>
        </p:nvGrpSpPr>
        <p:grpSpPr>
          <a:xfrm>
            <a:off x="2017043" y="2455341"/>
            <a:ext cx="7721867" cy="3716859"/>
            <a:chOff x="1717004" y="1635069"/>
            <a:chExt cx="9339065" cy="48613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1E1394B-BA44-99E4-10D2-AEAA2E871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7004" y="1635069"/>
              <a:ext cx="4692093" cy="195503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81C15B-A8A6-988E-C7F9-D3ECE0F33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41270" y="3969001"/>
              <a:ext cx="3479130" cy="241900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ADF3A94-207A-C022-7824-90F19BC8A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7004" y="3949422"/>
              <a:ext cx="4319645" cy="25470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A5A6E1-21A8-1AFC-7456-8B892E443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3356" y="1635069"/>
              <a:ext cx="2464952" cy="1953434"/>
            </a:xfrm>
            <a:prstGeom prst="rect">
              <a:avLst/>
            </a:prstGeom>
          </p:spPr>
        </p:pic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AC67302B-0B5F-0508-1671-B79C16795E95}"/>
                </a:ext>
              </a:extLst>
            </p:cNvPr>
            <p:cNvSpPr txBox="1"/>
            <p:nvPr/>
          </p:nvSpPr>
          <p:spPr>
            <a:xfrm>
              <a:off x="8231485" y="1695057"/>
              <a:ext cx="2824584" cy="483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Fixed drug eruption</a:t>
              </a:r>
            </a:p>
          </p:txBody>
        </p: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0A9EED45-AF8E-4294-FDAD-7A645C5B2400}"/>
                </a:ext>
              </a:extLst>
            </p:cNvPr>
            <p:cNvSpPr txBox="1"/>
            <p:nvPr/>
          </p:nvSpPr>
          <p:spPr>
            <a:xfrm>
              <a:off x="2368224" y="2184896"/>
              <a:ext cx="1173031" cy="483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TEN</a:t>
              </a: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C03F1E35-5691-838F-E360-9848D03CAB29}"/>
                </a:ext>
              </a:extLst>
            </p:cNvPr>
            <p:cNvSpPr txBox="1"/>
            <p:nvPr/>
          </p:nvSpPr>
          <p:spPr>
            <a:xfrm>
              <a:off x="4855125" y="5728567"/>
              <a:ext cx="9884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AGEP</a:t>
              </a: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D363984E-53CD-321D-C1DE-E5C2FEA379B1}"/>
                </a:ext>
              </a:extLst>
            </p:cNvPr>
            <p:cNvSpPr txBox="1"/>
            <p:nvPr/>
          </p:nvSpPr>
          <p:spPr>
            <a:xfrm>
              <a:off x="7840228" y="4809172"/>
              <a:ext cx="1363785" cy="483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2356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A35B-B0B6-324E-AF78-632AE3A0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what if it was a true PCN reaction?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45A57-74CA-7952-89D7-93135DA25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Short story: PCN allergy can wane over 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D1DC12-CA88-456E-613E-5BD66CCE12FC}"/>
              </a:ext>
            </a:extLst>
          </p:cNvPr>
          <p:cNvSpPr txBox="1"/>
          <p:nvPr/>
        </p:nvSpPr>
        <p:spPr>
          <a:xfrm>
            <a:off x="9139561" y="6371206"/>
            <a:ext cx="305243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Blanca M, et al. J Allergy Clin Immunol. 1999;103:918-924</a:t>
            </a:r>
          </a:p>
          <a:p>
            <a:r>
              <a:rPr lang="en-US" sz="900" dirty="0"/>
              <a:t>W Covington et al. Pharmacy. 2019;7(2):69.</a:t>
            </a:r>
          </a:p>
          <a:p>
            <a:r>
              <a:rPr lang="en-US" sz="900" dirty="0" err="1"/>
              <a:t>Trubiano</a:t>
            </a:r>
            <a:r>
              <a:rPr lang="en-US" sz="900" dirty="0"/>
              <a:t> JA, et al. JAMA. 2017;318(1):82-83</a:t>
            </a:r>
          </a:p>
        </p:txBody>
      </p:sp>
      <p:sp>
        <p:nvSpPr>
          <p:cNvPr id="4" name="Pie 3">
            <a:extLst>
              <a:ext uri="{FF2B5EF4-FFF2-40B4-BE49-F238E27FC236}">
                <a16:creationId xmlns:a16="http://schemas.microsoft.com/office/drawing/2014/main" id="{4DF74BC9-3B9E-8DA0-2BAF-927F7E6821D5}"/>
              </a:ext>
            </a:extLst>
          </p:cNvPr>
          <p:cNvSpPr/>
          <p:nvPr/>
        </p:nvSpPr>
        <p:spPr>
          <a:xfrm>
            <a:off x="2214789" y="3135473"/>
            <a:ext cx="2175163" cy="2128046"/>
          </a:xfrm>
          <a:prstGeom prst="pie">
            <a:avLst>
              <a:gd name="adj1" fmla="val 2284546"/>
              <a:gd name="adj2" fmla="val 16200000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5DEDA99-C3C1-49F8-82E0-D1D37579CD2C}"/>
              </a:ext>
            </a:extLst>
          </p:cNvPr>
          <p:cNvSpPr/>
          <p:nvPr/>
        </p:nvSpPr>
        <p:spPr>
          <a:xfrm>
            <a:off x="2230029" y="3133394"/>
            <a:ext cx="2175163" cy="2128045"/>
          </a:xfrm>
          <a:prstGeom prst="ellipse">
            <a:avLst/>
          </a:prstGeom>
          <a:noFill/>
          <a:ln>
            <a:solidFill>
              <a:srgbClr val="273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e 8">
            <a:extLst>
              <a:ext uri="{FF2B5EF4-FFF2-40B4-BE49-F238E27FC236}">
                <a16:creationId xmlns:a16="http://schemas.microsoft.com/office/drawing/2014/main" id="{87D0CB76-12D2-4EE0-AEC1-0AC0EECD4347}"/>
              </a:ext>
            </a:extLst>
          </p:cNvPr>
          <p:cNvSpPr/>
          <p:nvPr/>
        </p:nvSpPr>
        <p:spPr>
          <a:xfrm>
            <a:off x="5465618" y="3123003"/>
            <a:ext cx="2175163" cy="2128046"/>
          </a:xfrm>
          <a:prstGeom prst="pie">
            <a:avLst>
              <a:gd name="adj1" fmla="val 6612785"/>
              <a:gd name="adj2" fmla="val 16200000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Pie 9">
            <a:extLst>
              <a:ext uri="{FF2B5EF4-FFF2-40B4-BE49-F238E27FC236}">
                <a16:creationId xmlns:a16="http://schemas.microsoft.com/office/drawing/2014/main" id="{EEEF6CA3-EA9F-CD69-D662-36767BF5D5E5}"/>
              </a:ext>
            </a:extLst>
          </p:cNvPr>
          <p:cNvSpPr/>
          <p:nvPr/>
        </p:nvSpPr>
        <p:spPr>
          <a:xfrm>
            <a:off x="8534621" y="3136857"/>
            <a:ext cx="2175163" cy="2128046"/>
          </a:xfrm>
          <a:prstGeom prst="pie">
            <a:avLst>
              <a:gd name="adj1" fmla="val 13037584"/>
              <a:gd name="adj2" fmla="val 16200000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4E3B14A-F76F-F09B-495F-8E22FAD3DF9F}"/>
              </a:ext>
            </a:extLst>
          </p:cNvPr>
          <p:cNvSpPr/>
          <p:nvPr/>
        </p:nvSpPr>
        <p:spPr>
          <a:xfrm>
            <a:off x="5465618" y="3123004"/>
            <a:ext cx="2175163" cy="2128045"/>
          </a:xfrm>
          <a:prstGeom prst="ellipse">
            <a:avLst/>
          </a:prstGeom>
          <a:noFill/>
          <a:ln>
            <a:solidFill>
              <a:srgbClr val="273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CAAF549-B121-C742-F772-7681C754EBC8}"/>
              </a:ext>
            </a:extLst>
          </p:cNvPr>
          <p:cNvSpPr/>
          <p:nvPr/>
        </p:nvSpPr>
        <p:spPr>
          <a:xfrm>
            <a:off x="8534620" y="3133394"/>
            <a:ext cx="2175163" cy="2128045"/>
          </a:xfrm>
          <a:prstGeom prst="ellipse">
            <a:avLst/>
          </a:prstGeom>
          <a:noFill/>
          <a:ln>
            <a:solidFill>
              <a:srgbClr val="2735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918C86-D2EE-FE16-360C-85CD15EB6643}"/>
              </a:ext>
            </a:extLst>
          </p:cNvPr>
          <p:cNvSpPr txBox="1"/>
          <p:nvPr/>
        </p:nvSpPr>
        <p:spPr>
          <a:xfrm>
            <a:off x="1619901" y="5328707"/>
            <a:ext cx="339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30% lose sensitivity within 1 year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1EDAA-B1E2-495C-2C7C-3F21DAC81171}"/>
              </a:ext>
            </a:extLst>
          </p:cNvPr>
          <p:cNvSpPr txBox="1"/>
          <p:nvPr/>
        </p:nvSpPr>
        <p:spPr>
          <a:xfrm>
            <a:off x="5539299" y="5358929"/>
            <a:ext cx="202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60% within 5 years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D9944-8102-49D5-3F1A-B8DD51438D15}"/>
              </a:ext>
            </a:extLst>
          </p:cNvPr>
          <p:cNvSpPr txBox="1"/>
          <p:nvPr/>
        </p:nvSpPr>
        <p:spPr>
          <a:xfrm>
            <a:off x="8817786" y="5358929"/>
            <a:ext cx="2155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80% within 10 years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BD6ED6-7C75-E0FD-E0E7-F2DAAFB63D75}"/>
              </a:ext>
            </a:extLst>
          </p:cNvPr>
          <p:cNvSpPr txBox="1"/>
          <p:nvPr/>
        </p:nvSpPr>
        <p:spPr>
          <a:xfrm>
            <a:off x="3358787" y="3709987"/>
            <a:ext cx="97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 longer allergic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86AD52-59AA-3CB7-4655-FFCD503D5657}"/>
              </a:ext>
            </a:extLst>
          </p:cNvPr>
          <p:cNvSpPr txBox="1"/>
          <p:nvPr/>
        </p:nvSpPr>
        <p:spPr>
          <a:xfrm>
            <a:off x="6596892" y="4099471"/>
            <a:ext cx="97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 longer allergic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4F2A3D-4624-F13E-7D58-4AB8B17D51C0}"/>
              </a:ext>
            </a:extLst>
          </p:cNvPr>
          <p:cNvSpPr txBox="1"/>
          <p:nvPr/>
        </p:nvSpPr>
        <p:spPr>
          <a:xfrm>
            <a:off x="9137098" y="4361081"/>
            <a:ext cx="97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 longer allergic</a:t>
            </a:r>
          </a:p>
        </p:txBody>
      </p:sp>
    </p:spTree>
    <p:extLst>
      <p:ext uri="{BB962C8B-B14F-4D97-AF65-F5344CB8AC3E}">
        <p14:creationId xmlns:p14="http://schemas.microsoft.com/office/powerpoint/2010/main" val="1867292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C9D8-DA34-BB8D-023F-2707DFD7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 standard = oral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5A654-2F29-64FF-930F-CE6185A8B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Many variations in how PCN drug challenges are performed</a:t>
            </a:r>
          </a:p>
          <a:p>
            <a:r>
              <a:rPr lang="en-US" sz="2400" dirty="0"/>
              <a:t>Generally 2-step</a:t>
            </a:r>
          </a:p>
          <a:p>
            <a:pPr lvl="1"/>
            <a:r>
              <a:rPr lang="en-US" sz="2400" i="0" dirty="0"/>
              <a:t>10% of therapeutic dose</a:t>
            </a:r>
          </a:p>
          <a:p>
            <a:pPr lvl="2"/>
            <a:r>
              <a:rPr lang="en-US" sz="2000" dirty="0"/>
              <a:t>Wait 10-30 minutes</a:t>
            </a:r>
          </a:p>
          <a:p>
            <a:pPr lvl="1"/>
            <a:r>
              <a:rPr lang="en-US" sz="2400" i="0" dirty="0"/>
              <a:t>Remaining 90% of dose</a:t>
            </a:r>
          </a:p>
          <a:p>
            <a:pPr lvl="2"/>
            <a:r>
              <a:rPr lang="en-US" sz="2000" dirty="0"/>
              <a:t>Observe 60-120 minutes</a:t>
            </a:r>
          </a:p>
          <a:p>
            <a:endParaRPr lang="en-US" dirty="0"/>
          </a:p>
        </p:txBody>
      </p:sp>
      <p:pic>
        <p:nvPicPr>
          <p:cNvPr id="3074" name="Picture 2" descr="A syringe and a bottle of medicine&#10;&#10;Description automatically generated">
            <a:extLst>
              <a:ext uri="{FF2B5EF4-FFF2-40B4-BE49-F238E27FC236}">
                <a16:creationId xmlns:a16="http://schemas.microsoft.com/office/drawing/2014/main" id="{32E1E343-1099-B3AB-E3EC-4870698CC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988" y="2982192"/>
            <a:ext cx="3164609" cy="316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300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53E09-8C0F-B317-4C6A-0DC17BB5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Discharge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64AE2-5448-81E3-942F-9F1BCD6F4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Explicitly communicate to patient and family once they have passed the oral challenge, that today marks a clean slate from an allergy standpoint.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319F82-F45C-8229-12FF-27FD0FB2ACBB}"/>
              </a:ext>
            </a:extLst>
          </p:cNvPr>
          <p:cNvSpPr txBox="1"/>
          <p:nvPr/>
        </p:nvSpPr>
        <p:spPr>
          <a:xfrm>
            <a:off x="7231164" y="3865647"/>
            <a:ext cx="2403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 you have any </a:t>
            </a:r>
          </a:p>
          <a:p>
            <a:pPr algn="ctr"/>
            <a:r>
              <a:rPr lang="en-US" sz="2400" dirty="0"/>
              <a:t>known drug allergies?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C97674-0DE1-4C0E-524B-22631F312AFE}"/>
              </a:ext>
            </a:extLst>
          </p:cNvPr>
          <p:cNvSpPr txBox="1"/>
          <p:nvPr/>
        </p:nvSpPr>
        <p:spPr>
          <a:xfrm>
            <a:off x="9791244" y="5170189"/>
            <a:ext cx="172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Noooope</a:t>
            </a:r>
            <a:r>
              <a:rPr lang="en-US" sz="2400" dirty="0"/>
              <a:t>!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C047E059-DDCB-8ECB-BE3F-D7B589322A0F}"/>
              </a:ext>
            </a:extLst>
          </p:cNvPr>
          <p:cNvSpPr/>
          <p:nvPr/>
        </p:nvSpPr>
        <p:spPr>
          <a:xfrm flipH="1">
            <a:off x="9767434" y="4786389"/>
            <a:ext cx="1724171" cy="1129145"/>
          </a:xfrm>
          <a:prstGeom prst="wedgeRoundRectCallou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AD37FF21-C877-81B7-8BC3-DB032A3D5899}"/>
              </a:ext>
            </a:extLst>
          </p:cNvPr>
          <p:cNvSpPr/>
          <p:nvPr/>
        </p:nvSpPr>
        <p:spPr>
          <a:xfrm>
            <a:off x="7159164" y="3754583"/>
            <a:ext cx="2547416" cy="1422458"/>
          </a:xfrm>
          <a:prstGeom prst="wedgeRoundRectCallou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78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F4789-EB83-DAC8-E443-52E78CBAC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DEE7A-00BB-0289-C265-F945EEB1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the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0DD91-428D-55A6-4D2C-ADE744566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Make the plan explicit. </a:t>
            </a:r>
            <a:r>
              <a:rPr lang="en-US" dirty="0"/>
              <a:t>Patients should leave knowing:</a:t>
            </a:r>
          </a:p>
          <a:p>
            <a:pPr lvl="1"/>
            <a:r>
              <a:rPr lang="en-US" dirty="0"/>
              <a:t>Whether the allergy label was removed</a:t>
            </a:r>
          </a:p>
          <a:p>
            <a:pPr lvl="1"/>
            <a:r>
              <a:rPr lang="en-US" dirty="0"/>
              <a:t>Whether penicillin can be used in the future</a:t>
            </a:r>
          </a:p>
          <a:p>
            <a:pPr lvl="1"/>
            <a:r>
              <a:rPr lang="en-US" dirty="0"/>
              <a:t>Which antibiotics remain contraindicated, if any</a:t>
            </a:r>
          </a:p>
          <a:p>
            <a:pPr lvl="1"/>
            <a:r>
              <a:rPr lang="en-US" dirty="0"/>
              <a:t>What to do if a future reaction occurs</a:t>
            </a:r>
          </a:p>
        </p:txBody>
      </p:sp>
    </p:spTree>
    <p:extLst>
      <p:ext uri="{BB962C8B-B14F-4D97-AF65-F5344CB8AC3E}">
        <p14:creationId xmlns:p14="http://schemas.microsoft.com/office/powerpoint/2010/main" val="39783775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E6947-EFA5-5EA4-EE9F-11F2205D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Case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EDB97-65AB-3121-5388-407BB4A73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2931049"/>
            <a:ext cx="4278313" cy="2438404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16-month-old male previously healthy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Diagnosed with first ear infection after starting daycare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NKDA, started on Amoxicillin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No previous antibiotic use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Day 4, parent calls your office and reports a “bumpy red rash”, no other symptoms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Morning dose given 5 hours ago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Now what?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8DD085-2B2F-D5FE-C527-7955544B87F4}"/>
              </a:ext>
            </a:extLst>
          </p:cNvPr>
          <p:cNvGrpSpPr/>
          <p:nvPr/>
        </p:nvGrpSpPr>
        <p:grpSpPr>
          <a:xfrm>
            <a:off x="6096000" y="1717833"/>
            <a:ext cx="4460686" cy="4395155"/>
            <a:chOff x="6096000" y="1191257"/>
            <a:chExt cx="4994086" cy="427821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9BF941E-FB35-CD24-2207-6511E01A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1191257"/>
              <a:ext cx="4994086" cy="427821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1FBE32-6C94-0D48-4EE5-5EFCE7F1005B}"/>
                </a:ext>
              </a:extLst>
            </p:cNvPr>
            <p:cNvSpPr/>
            <p:nvPr/>
          </p:nvSpPr>
          <p:spPr>
            <a:xfrm flipV="1">
              <a:off x="6178742" y="5067296"/>
              <a:ext cx="1807974" cy="402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A429912-DA86-958B-178F-C4F5425E9230}"/>
              </a:ext>
            </a:extLst>
          </p:cNvPr>
          <p:cNvSpPr txBox="1"/>
          <p:nvPr/>
        </p:nvSpPr>
        <p:spPr>
          <a:xfrm>
            <a:off x="9556627" y="6011860"/>
            <a:ext cx="23717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dermnetnz.org</a:t>
            </a:r>
            <a:r>
              <a:rPr lang="en-US" sz="900" dirty="0"/>
              <a:t>/topics/exanthems</a:t>
            </a:r>
          </a:p>
        </p:txBody>
      </p:sp>
    </p:spTree>
    <p:extLst>
      <p:ext uri="{BB962C8B-B14F-4D97-AF65-F5344CB8AC3E}">
        <p14:creationId xmlns:p14="http://schemas.microsoft.com/office/powerpoint/2010/main" val="1677412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7AD27-5A1A-2CE4-E354-AFAD265CF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3C1F8-D9BA-5D0C-5C98-AA52A7CD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Case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6BE95-E790-FD29-DBCF-74DBEF8CF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2931049"/>
            <a:ext cx="4278313" cy="2438404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16-month-old male previously healthy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Diagnosed with first ear infection after starting daycare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NKDA, started on Amoxicillin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 previous antibiotic use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Day 4, parent calls your office and reports a “bumpy red rash”, </a:t>
            </a:r>
            <a:r>
              <a:rPr lang="en-US" dirty="0">
                <a:solidFill>
                  <a:srgbClr val="FF0000"/>
                </a:solidFill>
              </a:rPr>
              <a:t>no other symptoms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Morning dose given 5 hours ago, had slept fine the night before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Now what?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9AC87C-7B89-185B-8912-C2FFB46ECC6D}"/>
              </a:ext>
            </a:extLst>
          </p:cNvPr>
          <p:cNvGrpSpPr/>
          <p:nvPr/>
        </p:nvGrpSpPr>
        <p:grpSpPr>
          <a:xfrm>
            <a:off x="6096000" y="1717833"/>
            <a:ext cx="4460686" cy="4395155"/>
            <a:chOff x="6096000" y="1191257"/>
            <a:chExt cx="4994086" cy="427821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ECE6F9-C0D7-A867-F176-D67F576BE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1191257"/>
              <a:ext cx="4994086" cy="427821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AE1532-E7B0-F36D-7A77-7C4BD1DB0E74}"/>
                </a:ext>
              </a:extLst>
            </p:cNvPr>
            <p:cNvSpPr/>
            <p:nvPr/>
          </p:nvSpPr>
          <p:spPr>
            <a:xfrm flipV="1">
              <a:off x="6178742" y="5067296"/>
              <a:ext cx="1807974" cy="402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DEE7CDB-656B-A01E-7DDF-E8D890DA8021}"/>
              </a:ext>
            </a:extLst>
          </p:cNvPr>
          <p:cNvSpPr txBox="1"/>
          <p:nvPr/>
        </p:nvSpPr>
        <p:spPr>
          <a:xfrm>
            <a:off x="9556627" y="6011860"/>
            <a:ext cx="23717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dermnetnz.org</a:t>
            </a:r>
            <a:r>
              <a:rPr lang="en-US" sz="900" dirty="0"/>
              <a:t>/topics/exanthems</a:t>
            </a:r>
          </a:p>
        </p:txBody>
      </p:sp>
    </p:spTree>
    <p:extLst>
      <p:ext uri="{BB962C8B-B14F-4D97-AF65-F5344CB8AC3E}">
        <p14:creationId xmlns:p14="http://schemas.microsoft.com/office/powerpoint/2010/main" val="1796690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AC7F9-F073-F732-C47D-6E089A840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11A9-7D92-42EF-B23D-2FAAA499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What’s your next step?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2FF3A-E5C0-7901-8A4A-A3CC8BE54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Stop and switch to Cefdinir.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Treat through the rash.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Don’t ask me about rashes.</a:t>
            </a:r>
          </a:p>
          <a:p>
            <a:pPr algn="l"/>
            <a:endParaRPr lang="en-US" sz="2000" dirty="0"/>
          </a:p>
          <a:p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18607C-4A65-076D-C77C-1805E06F855C}"/>
              </a:ext>
            </a:extLst>
          </p:cNvPr>
          <p:cNvSpPr txBox="1"/>
          <p:nvPr/>
        </p:nvSpPr>
        <p:spPr>
          <a:xfrm>
            <a:off x="9556627" y="6011860"/>
            <a:ext cx="23717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dermnetnz.org</a:t>
            </a:r>
            <a:r>
              <a:rPr lang="en-US" sz="900" dirty="0"/>
              <a:t>/topics/exanthems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079628-B12D-FC1B-0704-F3A7C752AD9D}"/>
              </a:ext>
            </a:extLst>
          </p:cNvPr>
          <p:cNvGrpSpPr/>
          <p:nvPr/>
        </p:nvGrpSpPr>
        <p:grpSpPr>
          <a:xfrm>
            <a:off x="6096000" y="1602417"/>
            <a:ext cx="4460686" cy="4395155"/>
            <a:chOff x="6096000" y="1191257"/>
            <a:chExt cx="4994086" cy="427821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B7EBB47-E457-7765-DD81-E3F892E6A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1191257"/>
              <a:ext cx="4994086" cy="427821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830C11-5198-4D58-C48D-9399861E69CC}"/>
                </a:ext>
              </a:extLst>
            </p:cNvPr>
            <p:cNvSpPr/>
            <p:nvPr/>
          </p:nvSpPr>
          <p:spPr>
            <a:xfrm flipV="1">
              <a:off x="6178742" y="5067296"/>
              <a:ext cx="1807974" cy="402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64763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0837993-CF68-4B71-B30D-9FF2DBDC6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C1EB0E-C682-4477-94FF-E3696ACD5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FA120B5-D483-4179-B163-E5D72313C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A685BA-AB04-4A20-A6D5-BA403BAA7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2823476-35C9-4E21-A7A8-8EE69CF2E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6AA5951-06F3-4E0D-9B67-2FDEAA46E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AE9149-C8FC-C9BC-1BDF-44777064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643" y="1092200"/>
            <a:ext cx="2928751" cy="449886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accent1"/>
                </a:solidFill>
              </a:rPr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D1164-0734-7C5F-9D95-52242783E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194" y="1092200"/>
            <a:ext cx="6546426" cy="29488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262626"/>
                </a:solidFill>
              </a:rPr>
              <a:t>Clinical histories are the most important part of any drug allergy evaluation.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262626"/>
                </a:solidFill>
              </a:rPr>
              <a:t>Oral Amoxicillin challenges are safe.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262626"/>
                </a:solidFill>
              </a:rPr>
              <a:t>Don’t shoot yourself in the foot by jumping to a drug allergy label.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262626"/>
                </a:solidFill>
              </a:rPr>
              <a:t>Drug-infection interaction very likely to be cause of delayed benign rash in young kids.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262626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8577A1B-38F5-35FB-B76F-DD78AF67E57E}"/>
              </a:ext>
            </a:extLst>
          </p:cNvPr>
          <p:cNvGrpSpPr/>
          <p:nvPr/>
        </p:nvGrpSpPr>
        <p:grpSpPr>
          <a:xfrm>
            <a:off x="5191960" y="4227218"/>
            <a:ext cx="5554929" cy="1399552"/>
            <a:chOff x="1766442" y="3776877"/>
            <a:chExt cx="9664989" cy="231057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047484-7BFE-D233-0D96-24E247C15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66442" y="3813438"/>
              <a:ext cx="1853634" cy="2056449"/>
            </a:xfrm>
            <a:prstGeom prst="rect">
              <a:avLst/>
            </a:prstGeom>
          </p:spPr>
        </p:pic>
        <p:sp>
          <p:nvSpPr>
            <p:cNvPr id="7" name="Plus 6">
              <a:extLst>
                <a:ext uri="{FF2B5EF4-FFF2-40B4-BE49-F238E27FC236}">
                  <a16:creationId xmlns:a16="http://schemas.microsoft.com/office/drawing/2014/main" id="{8588038B-F453-6D14-26F4-85F236FB0DD0}"/>
                </a:ext>
              </a:extLst>
            </p:cNvPr>
            <p:cNvSpPr/>
            <p:nvPr/>
          </p:nvSpPr>
          <p:spPr>
            <a:xfrm>
              <a:off x="3708350" y="4456943"/>
              <a:ext cx="1111348" cy="1012677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Not Equal 7">
              <a:extLst>
                <a:ext uri="{FF2B5EF4-FFF2-40B4-BE49-F238E27FC236}">
                  <a16:creationId xmlns:a16="http://schemas.microsoft.com/office/drawing/2014/main" id="{8F8677F3-6278-AF22-A732-54B5C93C46C7}"/>
                </a:ext>
              </a:extLst>
            </p:cNvPr>
            <p:cNvSpPr/>
            <p:nvPr/>
          </p:nvSpPr>
          <p:spPr>
            <a:xfrm>
              <a:off x="7672530" y="4577983"/>
              <a:ext cx="955724" cy="770595"/>
            </a:xfrm>
            <a:prstGeom prst="mathNot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B11DF6E-0C6A-1D85-76E2-33118DE4E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9698" y="3776877"/>
              <a:ext cx="2697208" cy="23105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82FE89-0392-8408-8CAA-46A6A57060DD}"/>
                </a:ext>
              </a:extLst>
            </p:cNvPr>
            <p:cNvSpPr txBox="1"/>
            <p:nvPr/>
          </p:nvSpPr>
          <p:spPr>
            <a:xfrm>
              <a:off x="8628255" y="4547444"/>
              <a:ext cx="2803176" cy="71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42316">
                <a:spcAft>
                  <a:spcPts val="600"/>
                </a:spcAft>
              </a:pPr>
              <a:r>
                <a:rPr lang="en-US" sz="2332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ALLERGY</a:t>
              </a:r>
              <a:endParaRPr lang="en-US" sz="4400" b="1"/>
            </a:p>
          </p:txBody>
        </p:sp>
      </p:grpSp>
    </p:spTree>
    <p:extLst>
      <p:ext uri="{BB962C8B-B14F-4D97-AF65-F5344CB8AC3E}">
        <p14:creationId xmlns:p14="http://schemas.microsoft.com/office/powerpoint/2010/main" val="1872857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C916F-ABF0-D940-9079-6469FBB5F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E123E-E154-4CDA-AE5E-E0A9E3920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438" y="2964217"/>
            <a:ext cx="2295123" cy="1500208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0C9D63-F0D0-481C-CB69-18C0B952D295}"/>
              </a:ext>
            </a:extLst>
          </p:cNvPr>
          <p:cNvSpPr txBox="1"/>
          <p:nvPr/>
        </p:nvSpPr>
        <p:spPr>
          <a:xfrm>
            <a:off x="4331222" y="4760631"/>
            <a:ext cx="3529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farah.khan@nationwidechildrens.org</a:t>
            </a:r>
            <a:r>
              <a:rPr lang="en-US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76B5F6-BF0D-A0C9-FB65-71AF7C9F0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746" y="5168343"/>
            <a:ext cx="5344506" cy="5938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61502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DE90-F39A-8083-E25D-E0B5D52F8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PCN cross reactivity with cephalosporins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BBDD5-7A33-510C-1720-74A3BC4BC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Short story: Very low risk. Do not avoid.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First generation (Cefaclor, Cephalexin) does have slightly higher cross reactivity with R1 side chain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F763D-1970-2D11-6206-D9A6DFF7A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54351"/>
            <a:ext cx="4778375" cy="474929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8E9517-6107-A486-AA56-14AFEBE1E3C3}"/>
              </a:ext>
            </a:extLst>
          </p:cNvPr>
          <p:cNvSpPr txBox="1"/>
          <p:nvPr/>
        </p:nvSpPr>
        <p:spPr>
          <a:xfrm>
            <a:off x="9123221" y="6048275"/>
            <a:ext cx="2733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 err="1">
                <a:effectLst/>
              </a:rPr>
              <a:t>Broyels</a:t>
            </a:r>
            <a:r>
              <a:rPr lang="en-US" sz="900" dirty="0">
                <a:effectLst/>
              </a:rPr>
              <a:t>, A et al. JACI: IP 2020; </a:t>
            </a:r>
            <a:r>
              <a:rPr lang="en-US" sz="900" b="0" i="0" dirty="0">
                <a:effectLst/>
              </a:rPr>
              <a:t>Oct;8(9S):S16-S116.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36026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90A51-BD55-773E-F92F-E40EA576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3660056" cy="1325373"/>
          </a:xfrm>
        </p:spPr>
        <p:txBody>
          <a:bodyPr anchor="b">
            <a:norm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But let’s break it down</a:t>
            </a:r>
          </a:p>
        </p:txBody>
      </p:sp>
      <p:sp>
        <p:nvSpPr>
          <p:cNvPr id="27" name="Content Placeholder 7">
            <a:extLst>
              <a:ext uri="{FF2B5EF4-FFF2-40B4-BE49-F238E27FC236}">
                <a16:creationId xmlns:a16="http://schemas.microsoft.com/office/drawing/2014/main" id="{2DEAA5A1-9DD6-7F6B-979B-B696A1886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93774"/>
            <a:ext cx="3660057" cy="3382094"/>
          </a:xfrm>
        </p:spPr>
        <p:txBody>
          <a:bodyPr>
            <a:normAutofit/>
          </a:bodyPr>
          <a:lstStyle/>
          <a:p>
            <a:pPr algn="ctr"/>
            <a:endParaRPr lang="en-US" sz="1600">
              <a:solidFill>
                <a:srgbClr val="262626"/>
              </a:solidFill>
            </a:endParaRPr>
          </a:p>
        </p:txBody>
      </p:sp>
      <p:pic>
        <p:nvPicPr>
          <p:cNvPr id="4" name="0428.mov">
            <a:hlinkClick r:id="" action="ppaction://media"/>
            <a:extLst>
              <a:ext uri="{FF2B5EF4-FFF2-40B4-BE49-F238E27FC236}">
                <a16:creationId xmlns:a16="http://schemas.microsoft.com/office/drawing/2014/main" id="{A0FC2A60-FAB7-E108-1E15-C5532A37DE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71902" y="982131"/>
            <a:ext cx="5362998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60093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08677-9C88-A9E7-018E-CAF64044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86C6-F239-A3D2-FFAB-D04624938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the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B2C11-D457-D4AC-A4E5-9B335FAC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Communicate the result beyond the allergy clinic:</a:t>
            </a:r>
            <a:r>
              <a:rPr lang="en-US" dirty="0"/>
              <a:t>	The allergy label lives in multiple places like EHRs, pharmacies, primary care records, school/daycare records, and family memory.</a:t>
            </a:r>
          </a:p>
          <a:p>
            <a:pPr lvl="1"/>
            <a:r>
              <a:rPr lang="en-US" dirty="0"/>
              <a:t>A negative challenge that isn't communicated effectively can eventually become another allergy label.</a:t>
            </a:r>
          </a:p>
          <a:p>
            <a:pPr lvl="1"/>
            <a:endParaRPr lang="en-US" dirty="0"/>
          </a:p>
          <a:p>
            <a:r>
              <a:rPr lang="en-US" b="1" dirty="0"/>
              <a:t>The goal is confidence, not just a negative test.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32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8713</TotalTime>
  <Words>3150</Words>
  <Application>Microsoft Office PowerPoint</Application>
  <PresentationFormat>Widescreen</PresentationFormat>
  <Paragraphs>380</Paragraphs>
  <Slides>50</Slides>
  <Notes>41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Organic</vt:lpstr>
      <vt:lpstr>Discussing  Penicillin Allergy with Patients, Families, &amp; the Public</vt:lpstr>
      <vt:lpstr>PowerPoint Presentation</vt:lpstr>
      <vt:lpstr>Objectives</vt:lpstr>
      <vt:lpstr>It’s 2026</vt:lpstr>
      <vt:lpstr>Let’s start with the numbers</vt:lpstr>
      <vt:lpstr>Common cause of a PCN allergy label:</vt:lpstr>
      <vt:lpstr>Amoxicillin</vt:lpstr>
      <vt:lpstr>Amoxicillin &amp; Augmentin</vt:lpstr>
      <vt:lpstr>PowerPoint Presentation</vt:lpstr>
      <vt:lpstr>PowerPoint Presentation</vt:lpstr>
      <vt:lpstr>Where the magic tries to happen</vt:lpstr>
      <vt:lpstr>Validate → clarify → educate →  offer a path forward</vt:lpstr>
      <vt:lpstr>The conversation is part of the intervention.</vt:lpstr>
      <vt:lpstr>Evaluate the label</vt:lpstr>
      <vt:lpstr>Explaining risk</vt:lpstr>
      <vt:lpstr>Rashes happen</vt:lpstr>
      <vt:lpstr>Encouraging piece of news</vt:lpstr>
      <vt:lpstr>Electronic Health Records</vt:lpstr>
      <vt:lpstr>Adding a drug allergy label</vt:lpstr>
      <vt:lpstr>But…</vt:lpstr>
      <vt:lpstr>Undoing an allergy label</vt:lpstr>
      <vt:lpstr>The more details the better</vt:lpstr>
      <vt:lpstr>Even if you undo the allergy label</vt:lpstr>
      <vt:lpstr>When is delabeling complete?</vt:lpstr>
      <vt:lpstr>Why do we care about penicillin allergies?</vt:lpstr>
      <vt:lpstr>Why do we care?</vt:lpstr>
      <vt:lpstr>If we communicate at a level our patients can't understand, that's not a patient failure.   That's a communication failure.</vt:lpstr>
      <vt:lpstr>Health literacy</vt:lpstr>
      <vt:lpstr>Why do our patients care?</vt:lpstr>
      <vt:lpstr>Patient beliefs &amp; understanding</vt:lpstr>
      <vt:lpstr>Let’s talk about risk</vt:lpstr>
      <vt:lpstr>Let’s talk about risk</vt:lpstr>
      <vt:lpstr>Allergic reaction rates</vt:lpstr>
      <vt:lpstr>#1 cause of hives in young kids:</vt:lpstr>
      <vt:lpstr>Delayed rashes</vt:lpstr>
      <vt:lpstr>Treating through the rash</vt:lpstr>
      <vt:lpstr>IgE mediated symptoms</vt:lpstr>
      <vt:lpstr>Penicillins + severe cutaneous adverse reactions</vt:lpstr>
      <vt:lpstr>But what if it was a true PCN reaction?</vt:lpstr>
      <vt:lpstr>Gold standard = oral challenge</vt:lpstr>
      <vt:lpstr>Discharge instructions</vt:lpstr>
      <vt:lpstr>After the intervention</vt:lpstr>
      <vt:lpstr>Case</vt:lpstr>
      <vt:lpstr>Case</vt:lpstr>
      <vt:lpstr>What’s your next step?</vt:lpstr>
      <vt:lpstr>Take home points</vt:lpstr>
      <vt:lpstr>Thank you!</vt:lpstr>
      <vt:lpstr>PCN cross reactivity with cephalosporins</vt:lpstr>
      <vt:lpstr>But let’s break it down</vt:lpstr>
      <vt:lpstr>After the intervention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Khan, Farah</dc:creator>
  <cp:lastModifiedBy>Khan, Farah</cp:lastModifiedBy>
  <cp:revision>17</cp:revision>
  <dcterms:created xsi:type="dcterms:W3CDTF">2026-08-17T19:47:56Z</dcterms:created>
  <dcterms:modified xsi:type="dcterms:W3CDTF">2026-09-22T14:43:12Z</dcterms:modified>
</cp:coreProperties>
</file>